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3" r:id="rId1"/>
    <p:sldMasterId id="2147483674" r:id="rId2"/>
    <p:sldMasterId id="2147483675" r:id="rId3"/>
    <p:sldMasterId id="2147483676" r:id="rId4"/>
    <p:sldMasterId id="2147483677" r:id="rId5"/>
    <p:sldMasterId id="2147483678" r:id="rId6"/>
    <p:sldMasterId id="2147483679" r:id="rId7"/>
    <p:sldMasterId id="2147483680" r:id="rId8"/>
  </p:sldMasterIdLst>
  <p:notesMasterIdLst>
    <p:notesMasterId r:id="rId114"/>
  </p:notesMasterIdLst>
  <p:handoutMasterIdLst>
    <p:handoutMasterId r:id="rId115"/>
  </p:handoutMasterIdLst>
  <p:sldIdLst>
    <p:sldId id="256" r:id="rId9"/>
    <p:sldId id="493" r:id="rId10"/>
    <p:sldId id="491" r:id="rId11"/>
    <p:sldId id="443" r:id="rId12"/>
    <p:sldId id="492" r:id="rId13"/>
    <p:sldId id="444" r:id="rId14"/>
    <p:sldId id="445" r:id="rId15"/>
    <p:sldId id="358" r:id="rId16"/>
    <p:sldId id="446" r:id="rId17"/>
    <p:sldId id="447" r:id="rId18"/>
    <p:sldId id="448" r:id="rId19"/>
    <p:sldId id="449" r:id="rId20"/>
    <p:sldId id="450" r:id="rId21"/>
    <p:sldId id="467" r:id="rId22"/>
    <p:sldId id="494" r:id="rId23"/>
    <p:sldId id="495" r:id="rId24"/>
    <p:sldId id="451" r:id="rId25"/>
    <p:sldId id="466" r:id="rId26"/>
    <p:sldId id="452" r:id="rId27"/>
    <p:sldId id="496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362" r:id="rId41"/>
    <p:sldId id="363" r:id="rId42"/>
    <p:sldId id="505" r:id="rId43"/>
    <p:sldId id="507" r:id="rId44"/>
    <p:sldId id="506" r:id="rId45"/>
    <p:sldId id="369" r:id="rId46"/>
    <p:sldId id="370" r:id="rId47"/>
    <p:sldId id="416" r:id="rId48"/>
    <p:sldId id="417" r:id="rId49"/>
    <p:sldId id="418" r:id="rId50"/>
    <p:sldId id="497" r:id="rId51"/>
    <p:sldId id="498" r:id="rId52"/>
    <p:sldId id="421" r:id="rId53"/>
    <p:sldId id="422" r:id="rId54"/>
    <p:sldId id="509" r:id="rId55"/>
    <p:sldId id="423" r:id="rId56"/>
    <p:sldId id="469" r:id="rId57"/>
    <p:sldId id="470" r:id="rId58"/>
    <p:sldId id="426" r:id="rId59"/>
    <p:sldId id="500" r:id="rId60"/>
    <p:sldId id="427" r:id="rId61"/>
    <p:sldId id="428" r:id="rId62"/>
    <p:sldId id="429" r:id="rId63"/>
    <p:sldId id="430" r:id="rId64"/>
    <p:sldId id="508" r:id="rId65"/>
    <p:sldId id="431" r:id="rId66"/>
    <p:sldId id="432" r:id="rId67"/>
    <p:sldId id="481" r:id="rId68"/>
    <p:sldId id="510" r:id="rId69"/>
    <p:sldId id="482" r:id="rId70"/>
    <p:sldId id="433" r:id="rId71"/>
    <p:sldId id="434" r:id="rId72"/>
    <p:sldId id="488" r:id="rId73"/>
    <p:sldId id="512" r:id="rId74"/>
    <p:sldId id="435" r:id="rId75"/>
    <p:sldId id="436" r:id="rId76"/>
    <p:sldId id="437" r:id="rId77"/>
    <p:sldId id="438" r:id="rId78"/>
    <p:sldId id="483" r:id="rId79"/>
    <p:sldId id="501" r:id="rId80"/>
    <p:sldId id="486" r:id="rId81"/>
    <p:sldId id="487" r:id="rId82"/>
    <p:sldId id="489" r:id="rId83"/>
    <p:sldId id="490" r:id="rId84"/>
    <p:sldId id="439" r:id="rId85"/>
    <p:sldId id="440" r:id="rId86"/>
    <p:sldId id="441" r:id="rId87"/>
    <p:sldId id="368" r:id="rId88"/>
    <p:sldId id="352" r:id="rId89"/>
    <p:sldId id="353" r:id="rId90"/>
    <p:sldId id="354" r:id="rId91"/>
    <p:sldId id="356" r:id="rId92"/>
    <p:sldId id="502" r:id="rId93"/>
    <p:sldId id="503" r:id="rId94"/>
    <p:sldId id="375" r:id="rId95"/>
    <p:sldId id="504" r:id="rId96"/>
    <p:sldId id="514" r:id="rId97"/>
    <p:sldId id="257" r:id="rId98"/>
    <p:sldId id="259" r:id="rId99"/>
    <p:sldId id="260" r:id="rId100"/>
    <p:sldId id="258" r:id="rId101"/>
    <p:sldId id="261" r:id="rId102"/>
    <p:sldId id="262" r:id="rId103"/>
    <p:sldId id="263" r:id="rId104"/>
    <p:sldId id="264" r:id="rId105"/>
    <p:sldId id="265" r:id="rId106"/>
    <p:sldId id="266" r:id="rId107"/>
    <p:sldId id="267" r:id="rId108"/>
    <p:sldId id="268" r:id="rId109"/>
    <p:sldId id="515" r:id="rId110"/>
    <p:sldId id="270" r:id="rId111"/>
    <p:sldId id="516" r:id="rId112"/>
    <p:sldId id="517" r:id="rId11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8000"/>
    <a:srgbClr val="FF0000"/>
    <a:srgbClr val="A50021"/>
    <a:srgbClr val="CC00CC"/>
    <a:srgbClr val="CC6600"/>
    <a:srgbClr val="009900"/>
    <a:srgbClr val="996633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10" autoAdjust="0"/>
    <p:restoredTop sz="79340" autoAdjust="0"/>
  </p:normalViewPr>
  <p:slideViewPr>
    <p:cSldViewPr>
      <p:cViewPr>
        <p:scale>
          <a:sx n="122" d="100"/>
          <a:sy n="122" d="100"/>
        </p:scale>
        <p:origin x="1576" y="-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780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viewProps" Target="viewProps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theme" Target="theme/theme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30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31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2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40.wmf"/><Relationship Id="rId1" Type="http://schemas.openxmlformats.org/officeDocument/2006/relationships/image" Target="../media/image3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FA8AABA-958F-4C8A-B68F-12D86DE0E09F}" type="datetime1">
              <a:rPr lang="en-US"/>
              <a:pPr>
                <a:defRPr/>
              </a:pPr>
              <a:t>5/27/21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09FB2C0-3E08-47CF-82EB-9A561FABA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287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 eaLnBrk="0" hangingPunct="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 eaLnBrk="0" hangingPunct="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-109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26425CF-81F0-43DD-94BE-0439FA177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418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425CF-81F0-43DD-94BE-0439FA177E7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39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1973" tIns="45180" rIns="91973" bIns="45180"/>
          <a:lstStyle/>
          <a:p>
            <a:pPr defTabSz="881063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1437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703263"/>
            <a:ext cx="4692650" cy="351948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3315" tIns="45838" rIns="93315" bIns="45838"/>
          <a:lstStyle/>
          <a:p>
            <a:pPr defTabSz="892175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0208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315913"/>
            <a:ext cx="4044950" cy="303530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1973" tIns="45180" rIns="91973" bIns="45180"/>
          <a:lstStyle/>
          <a:p>
            <a:pPr defTabSz="881063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2051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703263"/>
            <a:ext cx="4692650" cy="351948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1973" tIns="45180" rIns="91973" bIns="45180"/>
          <a:lstStyle/>
          <a:p>
            <a:pPr defTabSz="881063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2051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703263"/>
            <a:ext cx="4692650" cy="351948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1973" tIns="45180" rIns="91973" bIns="45180"/>
          <a:lstStyle/>
          <a:p>
            <a:pPr defTabSz="881063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2358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703263"/>
            <a:ext cx="4692650" cy="351948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1973" tIns="45180" rIns="91973" bIns="45180"/>
          <a:lstStyle/>
          <a:p>
            <a:pPr defTabSz="881063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2563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703263"/>
            <a:ext cx="4692650" cy="351948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1973" tIns="45180" rIns="91973" bIns="45180"/>
          <a:lstStyle/>
          <a:p>
            <a:pPr defTabSz="881063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2768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703263"/>
            <a:ext cx="4692650" cy="351948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2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3315" tIns="45838" rIns="93315" bIns="45838"/>
          <a:lstStyle/>
          <a:p>
            <a:pPr defTabSz="892175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2973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463" y="703263"/>
            <a:ext cx="4694237" cy="352107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425CF-81F0-43DD-94BE-0439FA177E75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93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3315" tIns="45838" rIns="93315" bIns="45838"/>
          <a:lstStyle/>
          <a:p>
            <a:pPr defTabSz="892175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3587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463" y="703263"/>
            <a:ext cx="4694237" cy="352107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I; </a:t>
            </a:r>
          </a:p>
          <a:p>
            <a:r>
              <a:rPr lang="en-US" dirty="0" err="1"/>
              <a:t>Int</a:t>
            </a:r>
            <a:r>
              <a:rPr lang="en-US" dirty="0"/>
              <a:t>* p = &amp;i; </a:t>
            </a:r>
          </a:p>
          <a:p>
            <a:endParaRPr lang="en-US" dirty="0"/>
          </a:p>
          <a:p>
            <a:r>
              <a:rPr lang="en-US" dirty="0"/>
              <a:t>P++? 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arttirir</a:t>
            </a:r>
            <a:r>
              <a:rPr lang="en-US" dirty="0"/>
              <a:t>? 1 mi? 4 mu? 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Relate the information above to your C knowledge. What does </a:t>
            </a:r>
            <a:r>
              <a:rPr lang="en-US" sz="1200" dirty="0" err="1"/>
              <a:t>sizeof</a:t>
            </a:r>
            <a:r>
              <a:rPr lang="en-US" sz="1200" dirty="0"/>
              <a:t>(int) and </a:t>
            </a:r>
            <a:r>
              <a:rPr lang="en-US" sz="1200" dirty="0" err="1"/>
              <a:t>sizeof</a:t>
            </a:r>
            <a:r>
              <a:rPr lang="en-US" sz="1200" dirty="0"/>
              <a:t>(char) return?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425CF-81F0-43DD-94BE-0439FA177E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8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3315" tIns="45838" rIns="93315" bIns="45838"/>
          <a:lstStyle/>
          <a:p>
            <a:pPr defTabSz="892175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3792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463" y="703263"/>
            <a:ext cx="4694237" cy="352107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6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3315" tIns="45838" rIns="93315" bIns="45838"/>
          <a:lstStyle/>
          <a:p>
            <a:pPr defTabSz="892175">
              <a:spcBef>
                <a:spcPct val="0"/>
              </a:spcBef>
            </a:pPr>
            <a:endParaRPr lang="tr-TR" sz="2300" dirty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3997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463" y="703263"/>
            <a:ext cx="4694237" cy="352107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3315" tIns="45838" rIns="93315" bIns="45838"/>
          <a:lstStyle/>
          <a:p>
            <a:pPr defTabSz="892175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4406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463" y="703263"/>
            <a:ext cx="4694237" cy="3521075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425CF-81F0-43DD-94BE-0439FA177E75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06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425CF-81F0-43DD-94BE-0439FA177E75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48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425CF-81F0-43DD-94BE-0439FA177E75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8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425CF-81F0-43DD-94BE-0439FA177E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7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425CF-81F0-43DD-94BE-0439FA177E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7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82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EBEB66-7C8E-45EF-B3A1-9C764791F96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x 1024</a:t>
            </a:r>
          </a:p>
          <a:p>
            <a:endParaRPr lang="en-US" dirty="0"/>
          </a:p>
          <a:p>
            <a:r>
              <a:rPr lang="en-US" dirty="0"/>
              <a:t>1024 AND gates with 10 inputs</a:t>
            </a:r>
            <a:r>
              <a:rPr lang="en-US" baseline="0" dirty="0"/>
              <a:t> in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425CF-81F0-43DD-94BE-0439FA177E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79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12*32 + 20 = 404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425CF-81F0-43DD-94BE-0439FA177E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5038" y="4418013"/>
            <a:ext cx="5140325" cy="4181475"/>
          </a:xfrm>
          <a:noFill/>
          <a:ln/>
        </p:spPr>
        <p:txBody>
          <a:bodyPr lIns="93315" tIns="45838" rIns="93315" bIns="45838"/>
          <a:lstStyle/>
          <a:p>
            <a:pPr defTabSz="892175">
              <a:spcBef>
                <a:spcPct val="0"/>
              </a:spcBef>
            </a:pPr>
            <a:endParaRPr lang="tr-TR" sz="230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  <p:sp>
        <p:nvSpPr>
          <p:cNvPr id="30208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66863" y="315913"/>
            <a:ext cx="4044950" cy="303530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425CF-81F0-43DD-94BE-0439FA177E7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5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9463B-64F6-4D35-B457-D614AEEAE891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917FE-820F-4935-AE24-EECE0B2AA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48C1C-DCB5-4C4A-AA9F-87EA9D2CC07C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1C8FF-C41D-469B-A574-9077C12D73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6C570-9B37-4380-98A8-A6D36479F457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F2493-E7C9-4E36-8660-489955BA66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BF5E5-EED3-436C-BEAA-927CE20078B5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1B20-7749-4034-92AE-73BA161D5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C8A96-9408-4C8F-8D63-DB8062ADD2AB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3F557-E725-4FBC-8B71-69AD9C941C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1AEE7-C265-4CFB-A950-9CE6102F2726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26C206-4FA6-408E-B59C-B4881F499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CC346-C52F-488B-B184-C0813DDCC573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8E9D-A2B4-4F39-9F0D-6A771CCBE6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91C05-79B3-49E7-AC2B-ED89FC35A122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8D979-86CC-4318-8D02-BF42B18A66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67CE2-A565-47D6-9005-02E662425D1C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F0A8F-9532-4044-803E-230B7B6BF0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51439-76D9-409B-BFCB-EAFD21DCE912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5F037-07BE-4FDB-AE51-7E747F5AE8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69A37-7278-4D1A-9AA5-124DAF350386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D7E7D-AD1E-4F93-B4D0-D932ABF753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EB8F6-B44B-4B12-B6AA-2193CF1255C7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58609-C17C-4A54-9832-17F90F553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51F9B-9815-4F9C-A2C9-28D01EEFC0FD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4A79-EBF3-4F3D-A08F-AF21A8F548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E9423-172F-4906-A027-4504F6B9E72C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76B85-3D8D-4449-A1D6-81D666DDEF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0E5273-6EBC-492C-ADD4-5A44E474B457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F343C-EDCB-4468-BAF0-C8DBE6E754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5008A-5169-42BC-B6F3-8C2D2F2A2A75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A420B-3128-4A54-9323-4771CCFED4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9DF07-C0F6-4838-9067-0B409F225434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D9979-48A9-4F5B-9644-54C1EA156D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03578-F1EE-46FF-A357-0611DE6DE9B8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3855C-5098-49A0-B6E2-23A01450B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6E0BF-3DFB-47A6-9F61-6C704CAD4A8A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B8BF11-C82C-4E45-A6BB-A0CA4F424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0B0A-D0EF-4ED7-99A6-D3B5B63A6DCD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64CCB4-6531-4D89-813C-AAB41ABB63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5162F-6F11-4B20-8DDA-F6A3B7E51A74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AF0FD-3B65-4D72-8086-033C909DE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234EE-AE88-4841-8894-3AB9A3411C17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FD1E8D-D047-4536-AEAD-3A2647E04A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207FC-23F3-47EA-BE3E-D7242DFECE7B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1EBCC-583E-4541-A58D-4FEC6A6CB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748E7-78B2-49C8-8A53-3F184B1D7237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E0D38-CF9F-4DDA-84A5-97D4BC6AD6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ACBD26-4067-4B92-9969-D0716B5B31AB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313F7-ACA8-4D74-9B9E-300E46163A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48843B-16AA-4A23-BC24-4C7336845FD5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BDAE8-D23A-40CA-B4FE-FCBB82043A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BB6A9-0F42-4678-940A-BB1AA3E43AA9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99354-01C3-4EDE-8D52-3EF328C0D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1B240-7BB6-4036-8ADA-A5934C566A8F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9CDDC-90F6-4EA5-BEC1-6C0F197D30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6F2B6-0261-4A3D-8D1C-633300446C70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9B699-AF04-4AD7-8706-4B59B0D9FB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BEF12-7654-4CBE-AF62-439403AF4E76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C7060-C470-4119-BC06-BC06148ED4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08235-86AA-46E1-910E-51979B4F941F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95423-ACEF-4BF6-B56E-444D7D8795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55E77-BCE1-4F5B-B8F2-F18B075CDCB1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F2A9B-6305-4A99-B2B0-D76D0DE1D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78960-7108-441B-B0AA-B087738E43E4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CBD42-BACA-4975-903B-75C391564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9A118-A09C-4F85-B9CD-AA8E88728C1A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0957E-C610-4EE0-9248-5A951CB85B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8E153-345C-402A-BF5C-C07DF6722F41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48D247-1AC9-4C7A-9947-FDE8CAE40D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E07E8-E776-4549-B588-47DC3EACDFFC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84EE1-9C0B-4886-90C1-70E7F42BDF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3EA2E-E121-48FD-BB4C-03B453B90A30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48539-2D31-4984-8EFB-3A258CD4C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AF85D-7738-42FC-B3DA-7C83A67ABA09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5C66B-F2CE-4D77-9B62-1F5837FE28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4CF70-9B08-400D-ACD9-AFBFD3FC9464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8F446-7624-4656-92BD-E57E832576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EBED1-A487-418F-9912-73976045DEC0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BAD8D-E4D8-4B14-A8B7-D6784E3B1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8C20D-B25C-4E2E-9384-4887FDFB6C64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23669-421B-4B29-BEC9-EB3C427E11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0D051-1717-4A84-95FA-7ABCA9C2D502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98B68-132C-47B6-BD60-F2E1790DE6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4A53A-D42E-4E5A-8011-6A760565E263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0C78A-9662-4F8C-91BB-0A1988E53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FEFF5-5437-4B44-898C-42C5DF63DEBD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FCAC-FCFD-40D1-A27E-D402F12CA8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88C8D-A8D5-41C6-8442-4FE7431EC1C4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8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CE48B-27A6-45BE-89EB-459643643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D642A-173A-48DB-99C0-5B17ADC1BFF1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3F74-35BE-43E0-A84D-EFD274B307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8997C-0F1F-4D24-B0B0-31707DADB35E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95B60-850A-4A8D-987C-CCBE5BC724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D70FE-88F3-40E6-A743-A417F85B1008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02F91-4872-498E-96FC-9B01CAF526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E5C6E-26B6-41B9-A222-99300CD8235A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579F8-55DE-441D-9AE2-DA3EE70B1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8BA43-EFAF-44DE-8EEA-711F3C5D6EAA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1B430-A026-4571-80F5-CFCBE2852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AC4C1-5541-41B5-9245-B5CD2A21A95D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6AE92-DCCD-47A5-A1C4-6E14CD7014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8B680-C567-46C2-85EB-83BED2057971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4839A-106C-47A8-9178-186342156B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63425-B707-4EC3-965B-7399760CCE9B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52030-8451-41AE-9EBA-A90674474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7B069-1F9E-47E0-B455-4B4A78D74BBD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594EE-56D6-4613-BC70-D85B8F3DB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B8B62-B215-482D-95DF-C0C79DB1D067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B1624-1362-4478-B024-6C89CF21A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6AA43-378A-4C73-9D27-A88879CE9C1C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4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616E0-D166-4779-9F39-5BE690060B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1DA87-58E8-439F-8941-B0F03385056A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8561E-6AF6-471A-A7EC-47FE5FE9BD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6F3A8-9521-4FBD-9160-D98D12AD743B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5E252-B4C2-48BF-8BA8-6A34B8C08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89D7C-1047-45EC-9300-515CB519851D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335DD-76BE-4A55-9E97-E6841A7F0A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BC3BB-62C5-424C-8E93-F62198A57C9B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413EED-92C6-421A-A608-55B1D8654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5E1EFF-1CFE-4E85-B366-4E956455313D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CEC8B-34AC-4E8B-8380-4FD3F75290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5FF98-FD06-4531-A84D-B132221FC390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A9CD6-99E1-435A-92A9-F37E3AA6EE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D8E39-570A-4107-A9A6-647A9D0F44EA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E2CB3-B880-43C9-93D8-52AAAB8F62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8FAD9-AFBF-435F-A5B2-B43002D1604F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A9F71-7C52-439E-9ABA-7754F022F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1B080-E6B2-4E38-8E97-692DCD7C55CB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1617D-FA4F-46CA-B169-41D159E68C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02A0B-BED3-4D78-9484-D60B76C00162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B9A24-35B5-419C-90C5-C3CB87A1A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C81352-A942-4369-8AC1-5B465BEC8932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3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E1B42-849D-43FB-8A0D-ACE2E662C8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156C4-9DB1-4541-A968-E3948D330876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69E8C-94F3-4189-B660-ADA76285E4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EFE1B-1497-4253-BD6F-E3875326EBCD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5BD55B-39A9-4230-802D-39A2741425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6D822-4F5E-4FC9-B6F6-466833E8A5A9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5D2E9-FE36-42E6-8C1C-58B13077F6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FDED2-840B-45C4-B07D-F3A773049C6A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7C5F-DEB4-4F27-AD5C-570F5848C1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53006-993F-4262-9607-22E23D66ACFC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F3CD0-5789-474A-B839-4A5102B79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E83FD-1D67-41C4-9CCF-FCE2E4FC77EE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AE77F-BB1C-4F68-A569-29CD2797D6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B3384-D3D0-4818-9611-C506CB6D463B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E604B-4B4E-4840-B79D-7384D4236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CBBE9-AAB9-4985-89E8-71D3BED68BDD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AC50C-D46D-4D25-8451-8360B28EDB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D217C-7B44-480D-AEDA-452E2E4D84A6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3688E-355E-4E67-86C1-F22700BD8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5EC50-90F1-4B70-A211-2C872DC2294F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63B25-AC68-44BB-81E1-2DA3C12F01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589E7-C52F-4816-8266-7925B9134095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5A347-3B28-4A35-814D-BFF88BAA46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E1EB1-0EA4-4801-B16A-3FABD3593C71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0522F-DD02-4952-AC01-8878E90B8E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0944C-DF11-4CD7-BCFB-D5D3BA81E81C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17BB2-2325-4342-A8FD-21CC6F2854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5CC5F-20CC-488B-A34B-30534ECD4E9E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3AA53-B5DA-4F32-A401-BBFD2A134D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8473DD-CBF7-4EF3-9942-CC9F8A879436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B6CC5-DA46-40F4-98D8-F43349FD05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1B560-54B8-4D37-B9E7-F10A052A603F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7637A-D9CE-4AAD-8833-D3A434335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3338B-7CDF-4E57-921A-137458C6C159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BE034-3497-4067-9A2A-4E76DD3B6D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BD71D-11F4-4D6E-9E1F-8636F2A50E4D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6F53F-C2CE-409B-AAC4-B7005D2088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93760-8658-4395-8471-592621659051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C4CC3-E6D6-45BB-B58F-A6CD7972B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7815EA-5992-45C1-9FEE-67A325FC209A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3E5F3-4A16-4B63-958F-1C580C0619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DBC97-8278-4A5F-BEB7-DE42AF76BE28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AFF4F-497F-4AC0-9A0C-1094E48340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24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E179FB-275C-47E8-AAA1-C23F63FDE4BE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172AEE0-CFE8-492C-A757-863865BA0E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692" r:id="rId8"/>
    <p:sldLayoutId id="2147483691" r:id="rId9"/>
    <p:sldLayoutId id="2147483690" r:id="rId10"/>
    <p:sldLayoutId id="214748368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5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81750"/>
            <a:ext cx="2289175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A0A79A42-067D-48CA-AB06-10B97CAEE8EA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81750"/>
            <a:ext cx="3505200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81750"/>
            <a:ext cx="1981200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6FB154B5-B474-4A9B-9EAA-F6E6C9485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90151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015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09" r:id="rId2"/>
    <p:sldLayoutId id="2147483708" r:id="rId3"/>
    <p:sldLayoutId id="2147483707" r:id="rId4"/>
    <p:sldLayoutId id="2147483706" r:id="rId5"/>
    <p:sldLayoutId id="2147483705" r:id="rId6"/>
    <p:sldLayoutId id="2147483704" r:id="rId7"/>
    <p:sldLayoutId id="2147483703" r:id="rId8"/>
    <p:sldLayoutId id="2147483702" r:id="rId9"/>
    <p:sldLayoutId id="2147483701" r:id="rId10"/>
    <p:sldLayoutId id="214748370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4820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482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E4EAB6-8196-4666-A279-70B649889D44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0F1CD01-D483-46E4-860D-945D5A82A9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0" r:id="rId2"/>
    <p:sldLayoutId id="2147483719" r:id="rId3"/>
    <p:sldLayoutId id="2147483718" r:id="rId4"/>
    <p:sldLayoutId id="2147483717" r:id="rId5"/>
    <p:sldLayoutId id="2147483716" r:id="rId6"/>
    <p:sldLayoutId id="2147483715" r:id="rId7"/>
    <p:sldLayoutId id="2147483714" r:id="rId8"/>
    <p:sldLayoutId id="2147483713" r:id="rId9"/>
    <p:sldLayoutId id="2147483712" r:id="rId10"/>
    <p:sldLayoutId id="214748371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2195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7110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711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99A6F8-CD13-4C5E-9F76-6E09C8FDD196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9860083-45CA-4789-98F9-C87EBFEDC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1" r:id="rId2"/>
    <p:sldLayoutId id="2147483730" r:id="rId3"/>
    <p:sldLayoutId id="2147483729" r:id="rId4"/>
    <p:sldLayoutId id="2147483728" r:id="rId5"/>
    <p:sldLayoutId id="2147483727" r:id="rId6"/>
    <p:sldLayoutId id="2147483726" r:id="rId7"/>
    <p:sldLayoutId id="2147483725" r:id="rId8"/>
    <p:sldLayoutId id="2147483724" r:id="rId9"/>
    <p:sldLayoutId id="2147483723" r:id="rId10"/>
    <p:sldLayoutId id="214748372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939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939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3B8D4DF-C141-4861-9F35-2F62F750A4A2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DF8EABF-62D9-426F-B128-98B1BF0CBC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2" r:id="rId2"/>
    <p:sldLayoutId id="2147483741" r:id="rId3"/>
    <p:sldLayoutId id="2147483740" r:id="rId4"/>
    <p:sldLayoutId id="2147483739" r:id="rId5"/>
    <p:sldLayoutId id="2147483738" r:id="rId6"/>
    <p:sldLayoutId id="2147483737" r:id="rId7"/>
    <p:sldLayoutId id="2147483736" r:id="rId8"/>
    <p:sldLayoutId id="2147483735" r:id="rId9"/>
    <p:sldLayoutId id="2147483734" r:id="rId10"/>
    <p:sldLayoutId id="214748373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4243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Isosceles Triangle 1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1685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68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C7C97A-D76E-41F9-9036-44B6F052AE2F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523D55-797D-4DC1-AECD-EE1D9AA483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3" r:id="rId2"/>
    <p:sldLayoutId id="2147483752" r:id="rId3"/>
    <p:sldLayoutId id="2147483751" r:id="rId4"/>
    <p:sldLayoutId id="2147483750" r:id="rId5"/>
    <p:sldLayoutId id="2147483749" r:id="rId6"/>
    <p:sldLayoutId id="2147483748" r:id="rId7"/>
    <p:sldLayoutId id="2147483747" r:id="rId8"/>
    <p:sldLayoutId id="2147483746" r:id="rId9"/>
    <p:sldLayoutId id="2147483745" r:id="rId10"/>
    <p:sldLayoutId id="214748374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3973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3974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3A1757A-E770-4150-9FB4-278ECB09A55A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D896804-1251-43B3-8921-7A1836AE76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5" r:id="rId1"/>
    <p:sldLayoutId id="2147483764" r:id="rId2"/>
    <p:sldLayoutId id="2147483763" r:id="rId3"/>
    <p:sldLayoutId id="2147483762" r:id="rId4"/>
    <p:sldLayoutId id="2147483761" r:id="rId5"/>
    <p:sldLayoutId id="2147483760" r:id="rId6"/>
    <p:sldLayoutId id="2147483759" r:id="rId7"/>
    <p:sldLayoutId id="2147483758" r:id="rId8"/>
    <p:sldLayoutId id="2147483757" r:id="rId9"/>
    <p:sldLayoutId id="2147483756" r:id="rId10"/>
    <p:sldLayoutId id="214748375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96292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6261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626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C265B55-AAA1-4654-B69F-43EE2D402C21}" type="datetimeFigureOut">
              <a:rPr lang="en-US"/>
              <a:pPr>
                <a:defRPr/>
              </a:pPr>
              <a:t>5/26/21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DA3C4FA-B9FE-4023-82B5-12F747A92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5" r:id="rId2"/>
    <p:sldLayoutId id="2147483774" r:id="rId3"/>
    <p:sldLayoutId id="2147483773" r:id="rId4"/>
    <p:sldLayoutId id="2147483772" r:id="rId5"/>
    <p:sldLayoutId id="2147483771" r:id="rId6"/>
    <p:sldLayoutId id="2147483770" r:id="rId7"/>
    <p:sldLayoutId id="2147483769" r:id="rId8"/>
    <p:sldLayoutId id="2147483768" r:id="rId9"/>
    <p:sldLayoutId id="2147483767" r:id="rId10"/>
    <p:sldLayoutId id="21474837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3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7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8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27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35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3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19100" y="908050"/>
            <a:ext cx="8420100" cy="2082800"/>
          </a:xfrm>
          <a:prstGeom prst="rect">
            <a:avLst/>
          </a:prstGeom>
          <a:noFill/>
          <a:ln>
            <a:noFill/>
          </a:ln>
          <a:effectLst>
            <a:outerShdw blurRad="63500" dist="45791" dir="2021404" algn="ctr" rotWithShape="0">
              <a:schemeClr val="bg2"/>
            </a:outerShdw>
          </a:effectLst>
        </p:spPr>
        <p:txBody>
          <a:bodyPr anchor="b"/>
          <a:lstStyle/>
          <a:p>
            <a:pPr algn="ctr">
              <a:defRPr/>
            </a:pPr>
            <a:r>
              <a:rPr lang="en-US" altLang="x-none" sz="3800" dirty="0">
                <a:solidFill>
                  <a:schemeClr val="tx2"/>
                </a:solidFill>
                <a:latin typeface="Bookman Old Style" pitchFamily="18" charset="0"/>
                <a:ea typeface="+mn-ea"/>
                <a:cs typeface="+mn-cs"/>
              </a:rPr>
              <a:t>CENG</a:t>
            </a:r>
            <a:r>
              <a:rPr lang="tr-TR" altLang="x-none" sz="3800" dirty="0">
                <a:solidFill>
                  <a:schemeClr val="tx2"/>
                </a:solidFill>
                <a:latin typeface="Bookman Old Style" pitchFamily="18" charset="0"/>
                <a:ea typeface="+mn-ea"/>
                <a:cs typeface="+mn-cs"/>
              </a:rPr>
              <a:t>-</a:t>
            </a:r>
            <a:r>
              <a:rPr lang="en-US" altLang="x-none" sz="3800" dirty="0">
                <a:solidFill>
                  <a:schemeClr val="tx2"/>
                </a:solidFill>
                <a:latin typeface="Bookman Old Style" pitchFamily="18" charset="0"/>
                <a:ea typeface="+mn-ea"/>
                <a:cs typeface="+mn-cs"/>
              </a:rPr>
              <a:t>232</a:t>
            </a:r>
            <a:br>
              <a:rPr lang="tr-TR" altLang="x-none" sz="3800" dirty="0">
                <a:solidFill>
                  <a:schemeClr val="tx2"/>
                </a:solidFill>
                <a:latin typeface="Bookman Old Style" pitchFamily="18" charset="0"/>
                <a:ea typeface="+mn-ea"/>
                <a:cs typeface="+mn-cs"/>
              </a:rPr>
            </a:br>
            <a:r>
              <a:rPr lang="en-US" altLang="x-none" sz="3800" dirty="0">
                <a:solidFill>
                  <a:schemeClr val="tx2"/>
                </a:solidFill>
                <a:latin typeface="Bookman Old Style" pitchFamily="18" charset="0"/>
                <a:ea typeface="+mn-ea"/>
                <a:cs typeface="+mn-cs"/>
              </a:rPr>
              <a:t>Logic Design</a:t>
            </a:r>
          </a:p>
        </p:txBody>
      </p:sp>
      <p:sp>
        <p:nvSpPr>
          <p:cNvPr id="110594" name="Rectangle 3"/>
          <p:cNvSpPr>
            <a:spLocks noChangeArrowheads="1"/>
          </p:cNvSpPr>
          <p:nvPr/>
        </p:nvSpPr>
        <p:spPr bwMode="auto">
          <a:xfrm>
            <a:off x="1281113" y="3890963"/>
            <a:ext cx="6872287" cy="8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None/>
            </a:pPr>
            <a:r>
              <a:rPr lang="en-US" sz="2800" dirty="0">
                <a:latin typeface="Gill Sans MT"/>
              </a:rPr>
              <a:t>Week 9 - Memory and</a:t>
            </a:r>
            <a:br>
              <a:rPr lang="en-US" sz="2800" dirty="0">
                <a:latin typeface="Gill Sans MT"/>
              </a:rPr>
            </a:br>
            <a:r>
              <a:rPr lang="en-US" sz="2800" dirty="0">
                <a:latin typeface="Gill Sans MT"/>
              </a:rPr>
              <a:t>Programmable Logic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447800" y="5084763"/>
            <a:ext cx="6330950" cy="83343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lang="en-US" sz="1700" dirty="0">
              <a:effectLst>
                <a:outerShdw blurRad="38100" dist="38100" dir="2700000" algn="tl">
                  <a:srgbClr val="C0C0C0"/>
                </a:outerShdw>
              </a:effectLst>
              <a:latin typeface="Gill Sans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EF200611-0CA9-423C-936B-CBDB64CF008C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10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48860" name="Rectangle 28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Memory sizes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000" dirty="0">
                <a:latin typeface="Verdana" pitchFamily="34" charset="0"/>
              </a:rPr>
              <a:t>We refer to this as a </a:t>
            </a:r>
            <a:r>
              <a:rPr lang="en-US" sz="2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2</a:t>
            </a:r>
            <a:r>
              <a:rPr lang="en-US" sz="2000" baseline="30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k</a:t>
            </a:r>
            <a:r>
              <a:rPr lang="en-US" sz="2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x n</a:t>
            </a:r>
            <a:r>
              <a:rPr lang="en-US" sz="2000" dirty="0">
                <a:solidFill>
                  <a:srgbClr val="FF0033"/>
                </a:solidFill>
                <a:latin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</a:rPr>
              <a:t>memory.</a:t>
            </a:r>
          </a:p>
          <a:p>
            <a:pPr lvl="1" eaLnBrk="1" hangingPunct="1">
              <a:defRPr/>
            </a:pPr>
            <a:r>
              <a:rPr lang="en-US" sz="1800" dirty="0">
                <a:latin typeface="Verdana" pitchFamily="34" charset="0"/>
              </a:rPr>
              <a:t>There are </a:t>
            </a:r>
            <a:r>
              <a:rPr 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k</a:t>
            </a:r>
            <a:r>
              <a:rPr lang="en-US" sz="1800" dirty="0">
                <a:latin typeface="Verdana" pitchFamily="34" charset="0"/>
              </a:rPr>
              <a:t> </a:t>
            </a:r>
            <a:r>
              <a:rPr lang="en-US" sz="1800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address lines</a:t>
            </a:r>
            <a:r>
              <a:rPr lang="en-US" sz="1800" dirty="0">
                <a:latin typeface="Verdana" pitchFamily="34" charset="0"/>
              </a:rPr>
              <a:t>, which can specify one of 2</a:t>
            </a:r>
            <a:r>
              <a:rPr lang="en-US" sz="1800" baseline="30000" dirty="0">
                <a:latin typeface="Verdana" pitchFamily="34" charset="0"/>
              </a:rPr>
              <a:t>k</a:t>
            </a:r>
            <a:r>
              <a:rPr lang="en-US" sz="1800" dirty="0">
                <a:latin typeface="Verdana" pitchFamily="34" charset="0"/>
              </a:rPr>
              <a:t> addresses.</a:t>
            </a:r>
          </a:p>
          <a:p>
            <a:pPr lvl="1" eaLnBrk="1" hangingPunct="1">
              <a:defRPr/>
            </a:pPr>
            <a:r>
              <a:rPr lang="en-US" sz="1800" dirty="0">
                <a:latin typeface="Verdana" pitchFamily="34" charset="0"/>
              </a:rPr>
              <a:t>Each address contains an </a:t>
            </a:r>
            <a:r>
              <a:rPr 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</a:t>
            </a:r>
            <a:r>
              <a:rPr lang="en-US" sz="1800" dirty="0">
                <a:latin typeface="Verdana" pitchFamily="34" charset="0"/>
              </a:rPr>
              <a:t>-bit word.</a:t>
            </a:r>
          </a:p>
          <a:p>
            <a:pPr eaLnBrk="1" hangingPunct="1">
              <a:defRPr/>
            </a:pPr>
            <a:endParaRPr lang="en-US" sz="20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0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0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0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000" dirty="0">
              <a:latin typeface="Verdana" pitchFamily="34" charset="0"/>
            </a:endParaRPr>
          </a:p>
          <a:p>
            <a:pPr eaLnBrk="1" hangingPunct="1">
              <a:buFont typeface="Wingdings 3" pitchFamily="18" charset="2"/>
              <a:buNone/>
              <a:defRPr/>
            </a:pPr>
            <a:endParaRPr lang="en-US" sz="2000" dirty="0">
              <a:latin typeface="Verdana" pitchFamily="34" charset="0"/>
            </a:endParaRPr>
          </a:p>
          <a:p>
            <a:pPr eaLnBrk="1" hangingPunct="1">
              <a:defRPr/>
            </a:pPr>
            <a:r>
              <a:rPr lang="en-US" sz="2000" dirty="0">
                <a:latin typeface="Verdana" pitchFamily="34" charset="0"/>
              </a:rPr>
              <a:t>For example, a 2</a:t>
            </a:r>
            <a:r>
              <a:rPr lang="en-US" sz="2000" baseline="30000" dirty="0">
                <a:latin typeface="Verdana" pitchFamily="34" charset="0"/>
              </a:rPr>
              <a:t>24</a:t>
            </a:r>
            <a:r>
              <a:rPr lang="en-US" sz="2000" dirty="0">
                <a:latin typeface="Verdana" pitchFamily="34" charset="0"/>
              </a:rPr>
              <a:t> x 16 RAM contains 2</a:t>
            </a:r>
            <a:r>
              <a:rPr lang="en-US" sz="2000" baseline="30000" dirty="0">
                <a:latin typeface="Verdana" pitchFamily="34" charset="0"/>
              </a:rPr>
              <a:t>24</a:t>
            </a:r>
            <a:r>
              <a:rPr lang="en-US" sz="2000" dirty="0">
                <a:latin typeface="Verdana" pitchFamily="34" charset="0"/>
              </a:rPr>
              <a:t> = 16M words, each 16 bits long.</a:t>
            </a:r>
          </a:p>
          <a:p>
            <a:pPr lvl="1" eaLnBrk="1" hangingPunct="1">
              <a:defRPr/>
            </a:pPr>
            <a:r>
              <a:rPr lang="en-US" sz="1800" dirty="0">
                <a:latin typeface="Verdana" pitchFamily="34" charset="0"/>
              </a:rPr>
              <a:t>The RAM would need 24 address lines.</a:t>
            </a:r>
          </a:p>
          <a:p>
            <a:pPr lvl="1" eaLnBrk="1" hangingPunct="1">
              <a:defRPr/>
            </a:pPr>
            <a:r>
              <a:rPr lang="en-US" sz="1800" dirty="0">
                <a:latin typeface="Verdana" pitchFamily="34" charset="0"/>
              </a:rPr>
              <a:t>The total </a:t>
            </a:r>
            <a:r>
              <a:rPr lang="en-US" sz="1800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storage capacity</a:t>
            </a:r>
            <a:r>
              <a:rPr lang="en-US" sz="1800" dirty="0">
                <a:latin typeface="Verdana" pitchFamily="34" charset="0"/>
              </a:rPr>
              <a:t> is 2</a:t>
            </a:r>
            <a:r>
              <a:rPr lang="en-US" sz="1800" baseline="30000" dirty="0">
                <a:latin typeface="Verdana" pitchFamily="34" charset="0"/>
              </a:rPr>
              <a:t>24</a:t>
            </a:r>
            <a:r>
              <a:rPr lang="en-US" sz="1800" dirty="0">
                <a:latin typeface="Verdana" pitchFamily="34" charset="0"/>
              </a:rPr>
              <a:t> x 16 = 2</a:t>
            </a:r>
            <a:r>
              <a:rPr lang="en-US" sz="1800" baseline="30000" dirty="0">
                <a:latin typeface="Verdana" pitchFamily="34" charset="0"/>
              </a:rPr>
              <a:t>28</a:t>
            </a:r>
            <a:r>
              <a:rPr lang="en-US" sz="1800" dirty="0">
                <a:latin typeface="Verdana" pitchFamily="34" charset="0"/>
              </a:rPr>
              <a:t> bits.</a:t>
            </a:r>
          </a:p>
        </p:txBody>
      </p:sp>
      <p:grpSp>
        <p:nvGrpSpPr>
          <p:cNvPr id="248837" name="Group 4"/>
          <p:cNvGrpSpPr>
            <a:grpSpLocks/>
          </p:cNvGrpSpPr>
          <p:nvPr/>
        </p:nvGrpSpPr>
        <p:grpSpPr bwMode="auto">
          <a:xfrm>
            <a:off x="3200400" y="2819400"/>
            <a:ext cx="3352800" cy="1828800"/>
            <a:chOff x="624" y="1488"/>
            <a:chExt cx="2112" cy="1152"/>
          </a:xfrm>
        </p:grpSpPr>
        <p:sp>
          <p:nvSpPr>
            <p:cNvPr id="248839" name="Text Box 5"/>
            <p:cNvSpPr txBox="1">
              <a:spLocks noChangeArrowheads="1"/>
            </p:cNvSpPr>
            <p:nvPr/>
          </p:nvSpPr>
          <p:spPr bwMode="auto">
            <a:xfrm>
              <a:off x="1104" y="1603"/>
              <a:ext cx="1121" cy="982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 2</a:t>
              </a:r>
              <a:r>
                <a:rPr lang="en-US" sz="1600" baseline="30000">
                  <a:latin typeface="Verdana" pitchFamily="34" charset="0"/>
                </a:rPr>
                <a:t>k</a:t>
              </a:r>
              <a:r>
                <a:rPr lang="en-US" sz="1600">
                  <a:latin typeface="Verdana" pitchFamily="34" charset="0"/>
                </a:rPr>
                <a:t> x n memory</a:t>
              </a:r>
            </a:p>
            <a:p>
              <a:pPr>
                <a:tabLst>
                  <a:tab pos="1082675" algn="l"/>
                </a:tabLst>
              </a:pPr>
              <a:endParaRPr lang="en-US" sz="1600">
                <a:latin typeface="Verdana" pitchFamily="34" charset="0"/>
              </a:endParaRPr>
            </a:p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ADRS	 OUT</a:t>
              </a:r>
            </a:p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DATA</a:t>
              </a:r>
              <a:br>
                <a:rPr lang="en-US" sz="1600">
                  <a:latin typeface="Verdana" pitchFamily="34" charset="0"/>
                </a:rPr>
              </a:br>
              <a:r>
                <a:rPr lang="en-US" sz="1600">
                  <a:latin typeface="Verdana" pitchFamily="34" charset="0"/>
                </a:rPr>
                <a:t>CS</a:t>
              </a:r>
            </a:p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WR</a:t>
              </a:r>
            </a:p>
          </p:txBody>
        </p:sp>
        <p:grpSp>
          <p:nvGrpSpPr>
            <p:cNvPr id="248840" name="Group 6"/>
            <p:cNvGrpSpPr>
              <a:grpSpLocks/>
            </p:cNvGrpSpPr>
            <p:nvPr/>
          </p:nvGrpSpPr>
          <p:grpSpPr bwMode="auto">
            <a:xfrm>
              <a:off x="624" y="1488"/>
              <a:ext cx="2112" cy="1152"/>
              <a:chOff x="624" y="1488"/>
              <a:chExt cx="2112" cy="1152"/>
            </a:xfrm>
          </p:grpSpPr>
          <p:sp>
            <p:nvSpPr>
              <p:cNvPr id="248841" name="Rectangle 7"/>
              <p:cNvSpPr>
                <a:spLocks noChangeArrowheads="1"/>
              </p:cNvSpPr>
              <p:nvPr/>
            </p:nvSpPr>
            <p:spPr bwMode="auto">
              <a:xfrm>
                <a:off x="1104" y="1488"/>
                <a:ext cx="1152" cy="115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2000">
                  <a:latin typeface="Verdana" pitchFamily="34" charset="0"/>
                </a:endParaRPr>
              </a:p>
            </p:txBody>
          </p:sp>
          <p:sp>
            <p:nvSpPr>
              <p:cNvPr id="248842" name="Line 8"/>
              <p:cNvSpPr>
                <a:spLocks noChangeShapeType="1"/>
              </p:cNvSpPr>
              <p:nvPr/>
            </p:nvSpPr>
            <p:spPr bwMode="auto">
              <a:xfrm>
                <a:off x="624" y="2336"/>
                <a:ext cx="4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843" name="Line 9"/>
              <p:cNvSpPr>
                <a:spLocks noChangeShapeType="1"/>
              </p:cNvSpPr>
              <p:nvPr/>
            </p:nvSpPr>
            <p:spPr bwMode="auto">
              <a:xfrm>
                <a:off x="624" y="2496"/>
                <a:ext cx="4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48844" name="Group 10"/>
              <p:cNvGrpSpPr>
                <a:grpSpLocks/>
              </p:cNvGrpSpPr>
              <p:nvPr/>
            </p:nvGrpSpPr>
            <p:grpSpPr bwMode="auto">
              <a:xfrm>
                <a:off x="624" y="1824"/>
                <a:ext cx="480" cy="240"/>
                <a:chOff x="624" y="1824"/>
                <a:chExt cx="480" cy="240"/>
              </a:xfrm>
            </p:grpSpPr>
            <p:sp>
              <p:nvSpPr>
                <p:cNvPr id="248855" name="Line 11"/>
                <p:cNvSpPr>
                  <a:spLocks noChangeShapeType="1"/>
                </p:cNvSpPr>
                <p:nvPr/>
              </p:nvSpPr>
              <p:spPr bwMode="auto">
                <a:xfrm>
                  <a:off x="624" y="2016"/>
                  <a:ext cx="48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8856" name="Group 12"/>
                <p:cNvGrpSpPr>
                  <a:grpSpLocks/>
                </p:cNvGrpSpPr>
                <p:nvPr/>
              </p:nvGrpSpPr>
              <p:grpSpPr bwMode="auto">
                <a:xfrm>
                  <a:off x="672" y="1824"/>
                  <a:ext cx="192" cy="240"/>
                  <a:chOff x="672" y="1824"/>
                  <a:chExt cx="192" cy="240"/>
                </a:xfrm>
              </p:grpSpPr>
              <p:sp>
                <p:nvSpPr>
                  <p:cNvPr id="248857" name="Line 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6" y="1920"/>
                    <a:ext cx="48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885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1824"/>
                    <a:ext cx="182" cy="192"/>
                  </a:xfrm>
                  <a:prstGeom prst="rect">
                    <a:avLst/>
                  </a:prstGeom>
                  <a:noFill/>
                  <a:ln w="254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>
                        <a:latin typeface="Verdana" pitchFamily="34" charset="0"/>
                      </a:rPr>
                      <a:t>k</a:t>
                    </a:r>
                    <a:endParaRPr lang="en-US" sz="1600">
                      <a:latin typeface="Verdana" pitchFamily="34" charset="0"/>
                    </a:endParaRPr>
                  </a:p>
                </p:txBody>
              </p:sp>
            </p:grpSp>
          </p:grpSp>
          <p:grpSp>
            <p:nvGrpSpPr>
              <p:cNvPr id="248845" name="Group 15"/>
              <p:cNvGrpSpPr>
                <a:grpSpLocks/>
              </p:cNvGrpSpPr>
              <p:nvPr/>
            </p:nvGrpSpPr>
            <p:grpSpPr bwMode="auto">
              <a:xfrm>
                <a:off x="624" y="1984"/>
                <a:ext cx="480" cy="240"/>
                <a:chOff x="624" y="1968"/>
                <a:chExt cx="480" cy="240"/>
              </a:xfrm>
            </p:grpSpPr>
            <p:sp>
              <p:nvSpPr>
                <p:cNvPr id="248851" name="Line 16"/>
                <p:cNvSpPr>
                  <a:spLocks noChangeShapeType="1"/>
                </p:cNvSpPr>
                <p:nvPr/>
              </p:nvSpPr>
              <p:spPr bwMode="auto">
                <a:xfrm>
                  <a:off x="624" y="2160"/>
                  <a:ext cx="48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8852" name="Group 17"/>
                <p:cNvGrpSpPr>
                  <a:grpSpLocks/>
                </p:cNvGrpSpPr>
                <p:nvPr/>
              </p:nvGrpSpPr>
              <p:grpSpPr bwMode="auto">
                <a:xfrm>
                  <a:off x="672" y="1968"/>
                  <a:ext cx="192" cy="240"/>
                  <a:chOff x="672" y="1968"/>
                  <a:chExt cx="192" cy="240"/>
                </a:xfrm>
              </p:grpSpPr>
              <p:sp>
                <p:nvSpPr>
                  <p:cNvPr id="248853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6" y="2064"/>
                    <a:ext cx="48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8854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1968"/>
                    <a:ext cx="187" cy="192"/>
                  </a:xfrm>
                  <a:prstGeom prst="rect">
                    <a:avLst/>
                  </a:prstGeom>
                  <a:noFill/>
                  <a:ln w="254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>
                        <a:latin typeface="Verdana" pitchFamily="34" charset="0"/>
                      </a:rPr>
                      <a:t>n</a:t>
                    </a:r>
                    <a:endParaRPr lang="en-US" sz="1600">
                      <a:latin typeface="Verdana" pitchFamily="34" charset="0"/>
                    </a:endParaRPr>
                  </a:p>
                </p:txBody>
              </p:sp>
            </p:grpSp>
          </p:grpSp>
          <p:grpSp>
            <p:nvGrpSpPr>
              <p:cNvPr id="248846" name="Group 20"/>
              <p:cNvGrpSpPr>
                <a:grpSpLocks/>
              </p:cNvGrpSpPr>
              <p:nvPr/>
            </p:nvGrpSpPr>
            <p:grpSpPr bwMode="auto">
              <a:xfrm>
                <a:off x="2256" y="1824"/>
                <a:ext cx="480" cy="240"/>
                <a:chOff x="2256" y="1824"/>
                <a:chExt cx="480" cy="240"/>
              </a:xfrm>
            </p:grpSpPr>
            <p:sp>
              <p:nvSpPr>
                <p:cNvPr id="248847" name="Line 21"/>
                <p:cNvSpPr>
                  <a:spLocks noChangeShapeType="1"/>
                </p:cNvSpPr>
                <p:nvPr/>
              </p:nvSpPr>
              <p:spPr bwMode="auto">
                <a:xfrm>
                  <a:off x="2256" y="2016"/>
                  <a:ext cx="48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8848" name="Group 22"/>
                <p:cNvGrpSpPr>
                  <a:grpSpLocks/>
                </p:cNvGrpSpPr>
                <p:nvPr/>
              </p:nvGrpSpPr>
              <p:grpSpPr bwMode="auto">
                <a:xfrm>
                  <a:off x="2352" y="1824"/>
                  <a:ext cx="192" cy="240"/>
                  <a:chOff x="672" y="1968"/>
                  <a:chExt cx="192" cy="240"/>
                </a:xfrm>
              </p:grpSpPr>
              <p:sp>
                <p:nvSpPr>
                  <p:cNvPr id="248849" name="Line 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6" y="2064"/>
                    <a:ext cx="48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8850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1968"/>
                    <a:ext cx="187" cy="192"/>
                  </a:xfrm>
                  <a:prstGeom prst="rect">
                    <a:avLst/>
                  </a:prstGeom>
                  <a:noFill/>
                  <a:ln w="254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>
                        <a:latin typeface="Verdana" pitchFamily="34" charset="0"/>
                      </a:rPr>
                      <a:t>n</a:t>
                    </a:r>
                    <a:endParaRPr lang="en-US" sz="1600">
                      <a:latin typeface="Verdana" pitchFamily="34" charset="0"/>
                    </a:endParaRPr>
                  </a:p>
                </p:txBody>
              </p:sp>
            </p:grpSp>
          </p:grpSp>
        </p:grpSp>
      </p:grpSp>
      <p:sp>
        <p:nvSpPr>
          <p:cNvPr id="28" name="Date Placeholder 27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6ACEE-A60E-5240-A7C8-2027F8B81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54" y="387177"/>
            <a:ext cx="8598291" cy="772589"/>
          </a:xfrm>
        </p:spPr>
        <p:txBody>
          <a:bodyPr/>
          <a:lstStyle/>
          <a:p>
            <a:r>
              <a:rPr lang="en-US" dirty="0"/>
              <a:t>Derive the ROM programming table for the combinational circuit that squares a three‐bit number.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63A7D-9BD0-A647-A940-6FADCBC9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5257800" cy="2230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782058-4229-F344-B040-38F7D814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5257799" cy="191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0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D844CD0-33A2-D449-A9B6-065C2E60B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29" y="972905"/>
            <a:ext cx="8133749" cy="11772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/>
            <a:r>
              <a:rPr lang="en-TR" altLang="en-TR" dirty="0">
                <a:latin typeface="Calibri" panose="020F0502020204030204" pitchFamily="34" charset="0"/>
                <a:cs typeface="Calibri" panose="020F0502020204030204" pitchFamily="34" charset="0"/>
              </a:rPr>
              <a:t>Tabulate the PLA programming table for the four Boolean functions listed below. Minimize the number of product terms.     </a:t>
            </a:r>
          </a:p>
        </p:txBody>
      </p:sp>
      <p:pic>
        <p:nvPicPr>
          <p:cNvPr id="1026" name="Picture 2" descr="page7image63690848">
            <a:extLst>
              <a:ext uri="{FF2B5EF4-FFF2-40B4-BE49-F238E27FC236}">
                <a16:creationId xmlns:a16="http://schemas.microsoft.com/office/drawing/2014/main" id="{763C4B44-FC02-9346-8BDE-AC79A2931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52" y="2593301"/>
            <a:ext cx="33337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075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ACFLSK0.jpg" descr="AACFLSK0.jpg">
            <a:extLst>
              <a:ext uri="{FF2B5EF4-FFF2-40B4-BE49-F238E27FC236}">
                <a16:creationId xmlns:a16="http://schemas.microsoft.com/office/drawing/2014/main" id="{47D298D4-C683-8249-88BE-21F45395C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2831"/>
            <a:ext cx="7371735" cy="63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77C807-B0B8-D646-BD67-972A970EF1D2}"/>
                  </a:ext>
                </a:extLst>
              </p:cNvPr>
              <p:cNvSpPr txBox="1"/>
              <p:nvPr/>
            </p:nvSpPr>
            <p:spPr>
              <a:xfrm>
                <a:off x="7351812" y="3059667"/>
                <a:ext cx="1309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⨁</m:t>
                    </m:r>
                  </m:oMath>
                </a14:m>
                <a:r>
                  <a:rPr lang="en-US" dirty="0"/>
                  <a:t> 1 =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tr-T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77C807-B0B8-D646-BD67-972A970E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12" y="3059667"/>
                <a:ext cx="1309333" cy="369332"/>
              </a:xfrm>
              <a:prstGeom prst="rect">
                <a:avLst/>
              </a:prstGeom>
              <a:blipFill>
                <a:blip r:embed="rId4"/>
                <a:stretch>
                  <a:fillRect l="-4762" t="-23333" r="-761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F053B3-2C63-E348-B4BD-1D3167701E87}"/>
                  </a:ext>
                </a:extLst>
              </p:cNvPr>
              <p:cNvSpPr txBox="1"/>
              <p:nvPr/>
            </p:nvSpPr>
            <p:spPr>
              <a:xfrm>
                <a:off x="7351812" y="3657600"/>
                <a:ext cx="1238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⨁</m:t>
                    </m:r>
                  </m:oMath>
                </a14:m>
                <a:r>
                  <a:rPr lang="en-US" dirty="0"/>
                  <a:t> 0 =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F053B3-2C63-E348-B4BD-1D3167701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12" y="3657600"/>
                <a:ext cx="1238481" cy="369332"/>
              </a:xfrm>
              <a:prstGeom prst="rect">
                <a:avLst/>
              </a:prstGeom>
              <a:blipFill>
                <a:blip r:embed="rId5"/>
                <a:stretch>
                  <a:fillRect l="-5051" t="-26667" r="-404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4717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F5F4D3-965E-BC45-BEBA-589A4A6C4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281"/>
          <a:stretch/>
        </p:blipFill>
        <p:spPr>
          <a:xfrm>
            <a:off x="14416" y="2139778"/>
            <a:ext cx="6383831" cy="460030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0C2A386-E708-FE48-BAFE-C08C125E5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8" t="70048" r="44323"/>
          <a:stretch/>
        </p:blipFill>
        <p:spPr>
          <a:xfrm>
            <a:off x="6398247" y="4396680"/>
            <a:ext cx="2535866" cy="1898145"/>
          </a:xfrm>
          <a:prstGeom prst="rect">
            <a:avLst/>
          </a:prstGeom>
        </p:spPr>
      </p:pic>
      <p:pic>
        <p:nvPicPr>
          <p:cNvPr id="4" name="Picture 2" descr="page7image63690848">
            <a:extLst>
              <a:ext uri="{FF2B5EF4-FFF2-40B4-BE49-F238E27FC236}">
                <a16:creationId xmlns:a16="http://schemas.microsoft.com/office/drawing/2014/main" id="{B6F96F4C-523A-4248-9D4D-46E7973F4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7921"/>
            <a:ext cx="33337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E74385-3869-6940-A81F-72867D9C08F6}"/>
              </a:ext>
            </a:extLst>
          </p:cNvPr>
          <p:cNvSpPr txBox="1"/>
          <p:nvPr/>
        </p:nvSpPr>
        <p:spPr>
          <a:xfrm>
            <a:off x="4076700" y="4309123"/>
            <a:ext cx="9906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B’= </a:t>
            </a:r>
            <a:r>
              <a:rPr lang="en-US" sz="1100" dirty="0" err="1"/>
              <a:t>xy</a:t>
            </a:r>
            <a:r>
              <a:rPr lang="en-US" sz="1100" dirty="0"/>
              <a:t>’ + </a:t>
            </a:r>
            <a:r>
              <a:rPr lang="en-US" sz="1100" dirty="0" err="1"/>
              <a:t>x’y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81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41A67-F2C2-034C-B386-3122543E6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58" y="304800"/>
            <a:ext cx="9224641" cy="4910138"/>
          </a:xfrm>
        </p:spPr>
        <p:txBody>
          <a:bodyPr/>
          <a:lstStyle/>
          <a:p>
            <a:r>
              <a:rPr lang="en-TR" altLang="en-TR" sz="2800" dirty="0">
                <a:latin typeface="Calibri" panose="020F0502020204030204" pitchFamily="34" charset="0"/>
              </a:rPr>
              <a:t>The following is a truth table of a three‐input, four‐output combinational circuit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E3A11D-A6D5-AB4C-9A3E-99F246B63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20" y="5194156"/>
            <a:ext cx="786815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TR" altLang="en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Tabulate the PAL programming table for the circuit, Use a 4 input, 4 output PAL with 3 input OR gates.</a:t>
            </a:r>
          </a:p>
        </p:txBody>
      </p:sp>
      <p:pic>
        <p:nvPicPr>
          <p:cNvPr id="277506" name="Picture 2" descr="page13image63647936">
            <a:extLst>
              <a:ext uri="{FF2B5EF4-FFF2-40B4-BE49-F238E27FC236}">
                <a16:creationId xmlns:a16="http://schemas.microsoft.com/office/drawing/2014/main" id="{C27EFD25-09F6-2D4F-9751-A9FF49AD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3869372" cy="320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06548AA-69A9-5944-B9A5-9CBA1AD44FC6}"/>
              </a:ext>
            </a:extLst>
          </p:cNvPr>
          <p:cNvGrpSpPr/>
          <p:nvPr/>
        </p:nvGrpSpPr>
        <p:grpSpPr>
          <a:xfrm>
            <a:off x="5814187" y="990600"/>
            <a:ext cx="2691893" cy="4143084"/>
            <a:chOff x="5814187" y="990600"/>
            <a:chExt cx="2691893" cy="4143084"/>
          </a:xfrm>
        </p:grpSpPr>
        <p:pic>
          <p:nvPicPr>
            <p:cNvPr id="6" name="Content Placeholder 298">
              <a:extLst>
                <a:ext uri="{FF2B5EF4-FFF2-40B4-BE49-F238E27FC236}">
                  <a16:creationId xmlns:a16="http://schemas.microsoft.com/office/drawing/2014/main" id="{52DABFFC-08EF-A743-B0C9-2EA6F4ED9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18273"/>
            <a:stretch/>
          </p:blipFill>
          <p:spPr bwMode="auto">
            <a:xfrm>
              <a:off x="5814187" y="990600"/>
              <a:ext cx="2691892" cy="4012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Content Placeholder 298">
              <a:extLst>
                <a:ext uri="{FF2B5EF4-FFF2-40B4-BE49-F238E27FC236}">
                  <a16:creationId xmlns:a16="http://schemas.microsoft.com/office/drawing/2014/main" id="{1F3719EC-205C-D94E-8E36-9D5D0AACD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037" b="18604"/>
            <a:stretch/>
          </p:blipFill>
          <p:spPr bwMode="auto">
            <a:xfrm>
              <a:off x="5814187" y="2375633"/>
              <a:ext cx="2691892" cy="2423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Content Placeholder 298">
              <a:extLst>
                <a:ext uri="{FF2B5EF4-FFF2-40B4-BE49-F238E27FC236}">
                  <a16:creationId xmlns:a16="http://schemas.microsoft.com/office/drawing/2014/main" id="{16524D05-B47A-594D-976D-DB0D4003A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125" b="10340"/>
            <a:stretch/>
          </p:blipFill>
          <p:spPr bwMode="auto">
            <a:xfrm>
              <a:off x="5814187" y="3013174"/>
              <a:ext cx="2691892" cy="1990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Content Placeholder 298">
              <a:extLst>
                <a:ext uri="{FF2B5EF4-FFF2-40B4-BE49-F238E27FC236}">
                  <a16:creationId xmlns:a16="http://schemas.microsoft.com/office/drawing/2014/main" id="{3099DE6D-9050-0D46-B94F-AADE811B9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961" b="1"/>
            <a:stretch/>
          </p:blipFill>
          <p:spPr bwMode="auto">
            <a:xfrm>
              <a:off x="5814187" y="3587459"/>
              <a:ext cx="2691893" cy="1524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0CF61A-76AD-0047-BC5A-AFC9812C4ECD}"/>
                </a:ext>
              </a:extLst>
            </p:cNvPr>
            <p:cNvSpPr/>
            <p:nvPr/>
          </p:nvSpPr>
          <p:spPr>
            <a:xfrm>
              <a:off x="5966587" y="1066800"/>
              <a:ext cx="1066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F8ACD5-7419-5E4E-BFC5-76FAB26F4064}"/>
                </a:ext>
              </a:extLst>
            </p:cNvPr>
            <p:cNvSpPr/>
            <p:nvPr/>
          </p:nvSpPr>
          <p:spPr>
            <a:xfrm>
              <a:off x="7338187" y="4981284"/>
              <a:ext cx="1066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77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4B2B4-0C43-A042-B9D0-59A27F81A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3110" y="152400"/>
            <a:ext cx="4954923" cy="3962400"/>
          </a:xfrm>
        </p:spPr>
      </p:pic>
      <p:pic>
        <p:nvPicPr>
          <p:cNvPr id="6" name="Picture 2" descr="page13image63647936">
            <a:extLst>
              <a:ext uri="{FF2B5EF4-FFF2-40B4-BE49-F238E27FC236}">
                <a16:creationId xmlns:a16="http://schemas.microsoft.com/office/drawing/2014/main" id="{E0442109-26F0-BF44-B0B2-E5A05497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2548"/>
            <a:ext cx="3352131" cy="277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E9E23C-1516-C044-816C-8A8EEA0935AF}"/>
              </a:ext>
            </a:extLst>
          </p:cNvPr>
          <p:cNvSpPr/>
          <p:nvPr/>
        </p:nvSpPr>
        <p:spPr>
          <a:xfrm>
            <a:off x="4587240" y="1905000"/>
            <a:ext cx="3581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5234E-0FE6-494B-8700-ABA9054B1A61}"/>
              </a:ext>
            </a:extLst>
          </p:cNvPr>
          <p:cNvSpPr/>
          <p:nvPr/>
        </p:nvSpPr>
        <p:spPr>
          <a:xfrm>
            <a:off x="4605528" y="3771900"/>
            <a:ext cx="3581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436DFA-C20A-1A49-9156-8D881E4A7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63" y="3048000"/>
            <a:ext cx="305115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DD146D85-3AF2-407E-AEBC-7E9352BA69E0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11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49865" name="Rectangle 9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Memory sizes</a:t>
            </a:r>
          </a:p>
        </p:txBody>
      </p:sp>
      <p:sp>
        <p:nvSpPr>
          <p:cNvPr id="2498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200" dirty="0">
                <a:latin typeface="Verdana" pitchFamily="34" charset="0"/>
              </a:rPr>
              <a:t>Memory sizes are usually specified in numbers of </a:t>
            </a:r>
            <a:r>
              <a:rPr lang="en-US" sz="2200" dirty="0">
                <a:solidFill>
                  <a:srgbClr val="800000"/>
                </a:solidFill>
                <a:latin typeface="Verdana" pitchFamily="34" charset="0"/>
              </a:rPr>
              <a:t>bytes</a:t>
            </a:r>
            <a:r>
              <a:rPr lang="en-US" sz="2200" dirty="0">
                <a:solidFill>
                  <a:srgbClr val="FF0033"/>
                </a:solidFill>
                <a:latin typeface="Verdana" pitchFamily="34" charset="0"/>
              </a:rPr>
              <a:t> </a:t>
            </a:r>
            <a:r>
              <a:rPr lang="en-US" sz="2200" dirty="0">
                <a:latin typeface="Verdana" pitchFamily="34" charset="0"/>
              </a:rPr>
              <a:t>(8 bits), megabytes or gigabytes.</a:t>
            </a:r>
          </a:p>
          <a:p>
            <a:pPr eaLnBrk="1" hangingPunct="1"/>
            <a:r>
              <a:rPr lang="en-US" sz="2200" dirty="0">
                <a:latin typeface="Verdana" pitchFamily="34" charset="0"/>
              </a:rPr>
              <a:t>The 2</a:t>
            </a:r>
            <a:r>
              <a:rPr lang="en-US" sz="2200" baseline="30000" dirty="0">
                <a:latin typeface="Verdana" pitchFamily="34" charset="0"/>
              </a:rPr>
              <a:t>28</a:t>
            </a:r>
            <a:r>
              <a:rPr lang="en-US" sz="2200" dirty="0">
                <a:latin typeface="Verdana" pitchFamily="34" charset="0"/>
              </a:rPr>
              <a:t>-bit memory on the previous page translates into:</a:t>
            </a:r>
          </a:p>
          <a:p>
            <a:pPr lvl="1" algn="ctr" eaLnBrk="1" hangingPunct="1">
              <a:spcBef>
                <a:spcPct val="80000"/>
              </a:spcBef>
              <a:spcAft>
                <a:spcPct val="60000"/>
              </a:spcAft>
              <a:buFontTx/>
              <a:buNone/>
            </a:pPr>
            <a:r>
              <a:rPr lang="en-US" sz="2100" dirty="0">
                <a:latin typeface="Verdana" pitchFamily="34" charset="0"/>
              </a:rPr>
              <a:t>2</a:t>
            </a:r>
            <a:r>
              <a:rPr lang="en-US" sz="2100" baseline="30000" dirty="0">
                <a:latin typeface="Verdana" pitchFamily="34" charset="0"/>
              </a:rPr>
              <a:t>28</a:t>
            </a:r>
            <a:r>
              <a:rPr lang="en-US" sz="2100" dirty="0">
                <a:latin typeface="Verdana" pitchFamily="34" charset="0"/>
              </a:rPr>
              <a:t> bits / 8 bits per byte = 2</a:t>
            </a:r>
            <a:r>
              <a:rPr lang="en-US" sz="2100" baseline="30000" dirty="0">
                <a:latin typeface="Verdana" pitchFamily="34" charset="0"/>
              </a:rPr>
              <a:t>25</a:t>
            </a:r>
            <a:r>
              <a:rPr lang="en-US" sz="2100" dirty="0">
                <a:latin typeface="Verdana" pitchFamily="34" charset="0"/>
              </a:rPr>
              <a:t> bytes</a:t>
            </a:r>
          </a:p>
          <a:p>
            <a:pPr eaLnBrk="1" hangingPunct="1"/>
            <a:r>
              <a:rPr lang="en-US" sz="2200" dirty="0">
                <a:latin typeface="Verdana" pitchFamily="34" charset="0"/>
              </a:rPr>
              <a:t>With the abbreviations below, this is equivalent to 32 megabytes.</a:t>
            </a:r>
          </a:p>
        </p:txBody>
      </p:sp>
      <p:graphicFrame>
        <p:nvGraphicFramePr>
          <p:cNvPr id="249858" name="Object 2"/>
          <p:cNvGraphicFramePr>
            <a:graphicFrameLocks noChangeAspect="1"/>
          </p:cNvGraphicFramePr>
          <p:nvPr/>
        </p:nvGraphicFramePr>
        <p:xfrm>
          <a:off x="1970088" y="4724400"/>
          <a:ext cx="5802312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19" name="Document" r:id="rId3" imgW="5810760" imgH="1476360" progId="Word.Document.8">
                  <p:embed/>
                </p:oleObj>
              </mc:Choice>
              <mc:Fallback>
                <p:oleObj name="Document" r:id="rId3" imgW="5810760" imgH="147636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4724400"/>
                        <a:ext cx="5802312" cy="146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09A26FAE-0D23-4F10-8079-65FDF1B18EF2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12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50889" name="Rectangle 9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Typical Memory Sizes</a:t>
            </a:r>
          </a:p>
        </p:txBody>
      </p:sp>
      <p:sp>
        <p:nvSpPr>
          <p:cNvPr id="696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19200"/>
            <a:ext cx="6629400" cy="4910138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latin typeface="Verdana" pitchFamily="34" charset="0"/>
              </a:rPr>
              <a:t>Some typical memory capacities:</a:t>
            </a:r>
            <a:endParaRPr lang="en-US" sz="2000" i="1" dirty="0">
              <a:solidFill>
                <a:srgbClr val="800000"/>
              </a:solidFill>
              <a:latin typeface="Verdana" pitchFamily="34" charset="0"/>
            </a:endParaRPr>
          </a:p>
          <a:p>
            <a:pPr lvl="1" eaLnBrk="1" hangingPunct="1">
              <a:defRPr/>
            </a:pPr>
            <a:r>
              <a:rPr lang="en-US" sz="1600" dirty="0">
                <a:latin typeface="Verdana" pitchFamily="34" charset="0"/>
              </a:rPr>
              <a:t>PCs usually come with 8GB to 16GB of RAM.</a:t>
            </a:r>
          </a:p>
          <a:p>
            <a:pPr lvl="1" eaLnBrk="1" hangingPunct="1">
              <a:defRPr/>
            </a:pPr>
            <a:r>
              <a:rPr lang="en-US" sz="1600" dirty="0">
                <a:latin typeface="Verdana" pitchFamily="34" charset="0"/>
              </a:rPr>
              <a:t>Smartphones have 2-4GB of memory.</a:t>
            </a:r>
          </a:p>
          <a:p>
            <a:pPr eaLnBrk="1" hangingPunct="1">
              <a:defRPr/>
            </a:pPr>
            <a:r>
              <a:rPr lang="en-US" sz="2000" dirty="0">
                <a:latin typeface="Verdana" pitchFamily="34" charset="0"/>
              </a:rPr>
              <a:t>But… Many operating systems implement </a:t>
            </a:r>
            <a:r>
              <a:rPr lang="en-US" sz="2000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Virtual Memory</a:t>
            </a:r>
            <a:r>
              <a:rPr lang="en-US" sz="2000" dirty="0">
                <a:latin typeface="Verdana" pitchFamily="34" charset="0"/>
              </a:rPr>
              <a:t>, which makes the memory larger than RAM’s capacity.</a:t>
            </a:r>
          </a:p>
          <a:p>
            <a:pPr lvl="1" eaLnBrk="1" hangingPunct="1">
              <a:defRPr/>
            </a:pPr>
            <a:r>
              <a:rPr lang="en-US" sz="1600" dirty="0">
                <a:latin typeface="Verdana" pitchFamily="34" charset="0"/>
              </a:rPr>
              <a:t>If a system uses 32-bit addresses, this works out to 2</a:t>
            </a:r>
            <a:r>
              <a:rPr lang="en-US" sz="1600" baseline="40000" dirty="0">
                <a:latin typeface="Verdana" pitchFamily="34" charset="0"/>
              </a:rPr>
              <a:t>32</a:t>
            </a:r>
            <a:r>
              <a:rPr lang="en-US" sz="1600" dirty="0">
                <a:latin typeface="Verdana" pitchFamily="34" charset="0"/>
              </a:rPr>
              <a:t>, or about four billion, different possible addresses.</a:t>
            </a:r>
          </a:p>
          <a:p>
            <a:pPr lvl="1" eaLnBrk="1" hangingPunct="1">
              <a:defRPr/>
            </a:pPr>
            <a:r>
              <a:rPr lang="en-US" sz="1600" dirty="0">
                <a:latin typeface="Verdana" pitchFamily="34" charset="0"/>
              </a:rPr>
              <a:t>With a data (word) size of one byte, the result is apparently a 4GB memory. </a:t>
            </a:r>
          </a:p>
          <a:p>
            <a:pPr lvl="1" eaLnBrk="1" hangingPunct="1">
              <a:defRPr/>
            </a:pPr>
            <a:r>
              <a:rPr lang="en-US" sz="1600" dirty="0">
                <a:latin typeface="Verdana" pitchFamily="34" charset="0"/>
              </a:rPr>
              <a:t>For 64-bit addresses, the theoretical limit is 16 </a:t>
            </a:r>
            <a:r>
              <a:rPr lang="en-US" sz="1600" dirty="0" err="1">
                <a:latin typeface="Verdana" pitchFamily="34" charset="0"/>
              </a:rPr>
              <a:t>Exabytes</a:t>
            </a:r>
            <a:r>
              <a:rPr lang="en-US" sz="1600" dirty="0">
                <a:latin typeface="Verdana" pitchFamily="34" charset="0"/>
              </a:rPr>
              <a:t>.  (1 Exabyte = 10^(18)  bytes) </a:t>
            </a:r>
          </a:p>
          <a:p>
            <a:pPr lvl="1" eaLnBrk="1" hangingPunct="1">
              <a:defRPr/>
            </a:pPr>
            <a:r>
              <a:rPr lang="en-US" sz="1600" dirty="0">
                <a:latin typeface="Verdana" pitchFamily="34" charset="0"/>
              </a:rPr>
              <a:t>The operating system uses hard disk space as a substitute for “real” memory (VM).</a:t>
            </a:r>
          </a:p>
        </p:txBody>
      </p:sp>
      <p:graphicFrame>
        <p:nvGraphicFramePr>
          <p:cNvPr id="250882" name="Object 2"/>
          <p:cNvGraphicFramePr>
            <a:graphicFrameLocks noChangeAspect="1"/>
          </p:cNvGraphicFramePr>
          <p:nvPr/>
        </p:nvGraphicFramePr>
        <p:xfrm>
          <a:off x="7348538" y="1628775"/>
          <a:ext cx="16414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044" name="Document" r:id="rId3" imgW="2666902" imgH="5283006" progId="Word.Document.8">
                  <p:embed/>
                </p:oleObj>
              </mc:Choice>
              <mc:Fallback>
                <p:oleObj name="Document" r:id="rId3" imgW="2666902" imgH="5283006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8538" y="1628775"/>
                        <a:ext cx="1641475" cy="324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53162EFA-FEC1-4F2B-BEAE-7D6A521A3676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13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51932" name="Rectangle 28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Reading RAM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Verdana" pitchFamily="34" charset="0"/>
              </a:rPr>
              <a:t>To </a:t>
            </a:r>
            <a:r>
              <a:rPr lang="en-US" sz="2000" i="1" dirty="0">
                <a:latin typeface="Verdana" pitchFamily="34" charset="0"/>
              </a:rPr>
              <a:t>read</a:t>
            </a:r>
            <a:r>
              <a:rPr lang="en-US" sz="2000" dirty="0">
                <a:latin typeface="Verdana" pitchFamily="34" charset="0"/>
              </a:rPr>
              <a:t> from this RAM, the controlling circuit must: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Enable the chip by ensuring CS = 1.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Select the read operation, by setting WR = 0.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Send the desired address to the ADRS input.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The contents of that address appear on OUT after a little while.</a:t>
            </a:r>
          </a:p>
          <a:p>
            <a:pPr eaLnBrk="1" hangingPunct="1"/>
            <a:r>
              <a:rPr lang="en-US" sz="2000" dirty="0">
                <a:latin typeface="Verdana" pitchFamily="34" charset="0"/>
              </a:rPr>
              <a:t>Notice that the DATA input is unused for read operations.</a:t>
            </a:r>
          </a:p>
          <a:p>
            <a:pPr eaLnBrk="1" hangingPunct="1"/>
            <a:endParaRPr lang="en-US" sz="2000" dirty="0">
              <a:latin typeface="Verdana" pitchFamily="34" charset="0"/>
            </a:endParaRPr>
          </a:p>
        </p:txBody>
      </p:sp>
      <p:sp>
        <p:nvSpPr>
          <p:cNvPr id="251909" name="Text Box 5"/>
          <p:cNvSpPr txBox="1">
            <a:spLocks noChangeArrowheads="1"/>
          </p:cNvSpPr>
          <p:nvPr/>
        </p:nvSpPr>
        <p:spPr bwMode="auto">
          <a:xfrm>
            <a:off x="3657600" y="4144963"/>
            <a:ext cx="1779588" cy="155892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tabLst>
                <a:tab pos="1082675" algn="l"/>
              </a:tabLst>
            </a:pPr>
            <a:r>
              <a:rPr lang="en-US" sz="1600">
                <a:latin typeface="Verdana" pitchFamily="34" charset="0"/>
              </a:rPr>
              <a:t> 2</a:t>
            </a:r>
            <a:r>
              <a:rPr lang="en-US" sz="1600" baseline="30000">
                <a:latin typeface="Verdana" pitchFamily="34" charset="0"/>
              </a:rPr>
              <a:t>k</a:t>
            </a:r>
            <a:r>
              <a:rPr lang="en-US" sz="1600">
                <a:latin typeface="Verdana" pitchFamily="34" charset="0"/>
              </a:rPr>
              <a:t> x n memory</a:t>
            </a:r>
          </a:p>
          <a:p>
            <a:pPr>
              <a:tabLst>
                <a:tab pos="1082675" algn="l"/>
              </a:tabLst>
            </a:pPr>
            <a:endParaRPr lang="en-US" sz="1600">
              <a:latin typeface="Verdana" pitchFamily="34" charset="0"/>
            </a:endParaRPr>
          </a:p>
          <a:p>
            <a:pPr>
              <a:tabLst>
                <a:tab pos="1082675" algn="l"/>
              </a:tabLst>
            </a:pPr>
            <a:r>
              <a:rPr lang="en-US" sz="1600">
                <a:latin typeface="Verdana" pitchFamily="34" charset="0"/>
              </a:rPr>
              <a:t>ADRS	 OUT</a:t>
            </a:r>
          </a:p>
          <a:p>
            <a:pPr>
              <a:tabLst>
                <a:tab pos="1082675" algn="l"/>
              </a:tabLst>
            </a:pPr>
            <a:r>
              <a:rPr lang="en-US" sz="1600">
                <a:latin typeface="Verdana" pitchFamily="34" charset="0"/>
              </a:rPr>
              <a:t>DATA</a:t>
            </a:r>
            <a:br>
              <a:rPr lang="en-US" sz="1600">
                <a:latin typeface="Verdana" pitchFamily="34" charset="0"/>
              </a:rPr>
            </a:br>
            <a:r>
              <a:rPr lang="en-US" sz="1600">
                <a:latin typeface="Verdana" pitchFamily="34" charset="0"/>
              </a:rPr>
              <a:t>CS</a:t>
            </a:r>
          </a:p>
          <a:p>
            <a:pPr>
              <a:tabLst>
                <a:tab pos="1082675" algn="l"/>
              </a:tabLst>
            </a:pPr>
            <a:r>
              <a:rPr lang="en-US" sz="1600">
                <a:latin typeface="Verdana" pitchFamily="34" charset="0"/>
              </a:rPr>
              <a:t>WR</a:t>
            </a:r>
          </a:p>
        </p:txBody>
      </p:sp>
      <p:sp>
        <p:nvSpPr>
          <p:cNvPr id="251910" name="Rectangle 7"/>
          <p:cNvSpPr>
            <a:spLocks noChangeArrowheads="1"/>
          </p:cNvSpPr>
          <p:nvPr/>
        </p:nvSpPr>
        <p:spPr bwMode="auto">
          <a:xfrm>
            <a:off x="3657600" y="3962400"/>
            <a:ext cx="1828800" cy="1828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2000">
              <a:latin typeface="Verdana" pitchFamily="34" charset="0"/>
            </a:endParaRPr>
          </a:p>
        </p:txBody>
      </p:sp>
      <p:sp>
        <p:nvSpPr>
          <p:cNvPr id="251911" name="Line 8"/>
          <p:cNvSpPr>
            <a:spLocks noChangeShapeType="1"/>
          </p:cNvSpPr>
          <p:nvPr/>
        </p:nvSpPr>
        <p:spPr bwMode="auto">
          <a:xfrm>
            <a:off x="2895600" y="5308600"/>
            <a:ext cx="76200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1912" name="Line 9"/>
          <p:cNvSpPr>
            <a:spLocks noChangeShapeType="1"/>
          </p:cNvSpPr>
          <p:nvPr/>
        </p:nvSpPr>
        <p:spPr bwMode="auto">
          <a:xfrm>
            <a:off x="2895600" y="5562600"/>
            <a:ext cx="76200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1913" name="Group 10"/>
          <p:cNvGrpSpPr>
            <a:grpSpLocks/>
          </p:cNvGrpSpPr>
          <p:nvPr/>
        </p:nvGrpSpPr>
        <p:grpSpPr bwMode="auto">
          <a:xfrm>
            <a:off x="2895600" y="4495800"/>
            <a:ext cx="762000" cy="381000"/>
            <a:chOff x="624" y="1824"/>
            <a:chExt cx="480" cy="240"/>
          </a:xfrm>
        </p:grpSpPr>
        <p:sp>
          <p:nvSpPr>
            <p:cNvPr id="251927" name="Line 11"/>
            <p:cNvSpPr>
              <a:spLocks noChangeShapeType="1"/>
            </p:cNvSpPr>
            <p:nvPr/>
          </p:nvSpPr>
          <p:spPr bwMode="auto">
            <a:xfrm>
              <a:off x="624" y="2016"/>
              <a:ext cx="480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1928" name="Group 12"/>
            <p:cNvGrpSpPr>
              <a:grpSpLocks/>
            </p:cNvGrpSpPr>
            <p:nvPr/>
          </p:nvGrpSpPr>
          <p:grpSpPr bwMode="auto">
            <a:xfrm>
              <a:off x="672" y="1824"/>
              <a:ext cx="192" cy="240"/>
              <a:chOff x="672" y="1824"/>
              <a:chExt cx="192" cy="240"/>
            </a:xfrm>
          </p:grpSpPr>
          <p:sp>
            <p:nvSpPr>
              <p:cNvPr id="251929" name="Line 13"/>
              <p:cNvSpPr>
                <a:spLocks noChangeShapeType="1"/>
              </p:cNvSpPr>
              <p:nvPr/>
            </p:nvSpPr>
            <p:spPr bwMode="auto">
              <a:xfrm flipH="1">
                <a:off x="816" y="1920"/>
                <a:ext cx="4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930" name="Text Box 14"/>
              <p:cNvSpPr txBox="1">
                <a:spLocks noChangeArrowheads="1"/>
              </p:cNvSpPr>
              <p:nvPr/>
            </p:nvSpPr>
            <p:spPr bwMode="auto">
              <a:xfrm>
                <a:off x="672" y="1824"/>
                <a:ext cx="182" cy="192"/>
              </a:xfrm>
              <a:prstGeom prst="rect">
                <a:avLst/>
              </a:prstGeom>
              <a:noFill/>
              <a:ln w="254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solidFill>
                      <a:srgbClr val="FF0033"/>
                    </a:solidFill>
                    <a:latin typeface="Verdana" pitchFamily="34" charset="0"/>
                  </a:rPr>
                  <a:t>k</a:t>
                </a:r>
                <a:endParaRPr lang="en-US" sz="1600">
                  <a:solidFill>
                    <a:srgbClr val="FF0033"/>
                  </a:solidFill>
                  <a:latin typeface="Verdana" pitchFamily="34" charset="0"/>
                </a:endParaRPr>
              </a:p>
            </p:txBody>
          </p:sp>
        </p:grpSp>
      </p:grpSp>
      <p:grpSp>
        <p:nvGrpSpPr>
          <p:cNvPr id="251914" name="Group 15"/>
          <p:cNvGrpSpPr>
            <a:grpSpLocks/>
          </p:cNvGrpSpPr>
          <p:nvPr/>
        </p:nvGrpSpPr>
        <p:grpSpPr bwMode="auto">
          <a:xfrm>
            <a:off x="2895600" y="4749800"/>
            <a:ext cx="762000" cy="381000"/>
            <a:chOff x="624" y="1968"/>
            <a:chExt cx="480" cy="240"/>
          </a:xfrm>
        </p:grpSpPr>
        <p:sp>
          <p:nvSpPr>
            <p:cNvPr id="251923" name="Line 16"/>
            <p:cNvSpPr>
              <a:spLocks noChangeShapeType="1"/>
            </p:cNvSpPr>
            <p:nvPr/>
          </p:nvSpPr>
          <p:spPr bwMode="auto">
            <a:xfrm>
              <a:off x="624" y="2160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1924" name="Group 17"/>
            <p:cNvGrpSpPr>
              <a:grpSpLocks/>
            </p:cNvGrpSpPr>
            <p:nvPr/>
          </p:nvGrpSpPr>
          <p:grpSpPr bwMode="auto">
            <a:xfrm>
              <a:off x="672" y="1968"/>
              <a:ext cx="192" cy="240"/>
              <a:chOff x="672" y="1968"/>
              <a:chExt cx="192" cy="240"/>
            </a:xfrm>
          </p:grpSpPr>
          <p:sp>
            <p:nvSpPr>
              <p:cNvPr id="251925" name="Line 18"/>
              <p:cNvSpPr>
                <a:spLocks noChangeShapeType="1"/>
              </p:cNvSpPr>
              <p:nvPr/>
            </p:nvSpPr>
            <p:spPr bwMode="auto">
              <a:xfrm flipH="1">
                <a:off x="816" y="2064"/>
                <a:ext cx="4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926" name="Text Box 19"/>
              <p:cNvSpPr txBox="1">
                <a:spLocks noChangeArrowheads="1"/>
              </p:cNvSpPr>
              <p:nvPr/>
            </p:nvSpPr>
            <p:spPr bwMode="auto">
              <a:xfrm>
                <a:off x="672" y="1968"/>
                <a:ext cx="187" cy="192"/>
              </a:xfrm>
              <a:prstGeom prst="rect">
                <a:avLst/>
              </a:prstGeom>
              <a:noFill/>
              <a:ln w="254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latin typeface="Verdana" pitchFamily="34" charset="0"/>
                  </a:rPr>
                  <a:t>n</a:t>
                </a:r>
                <a:endParaRPr lang="en-US" sz="1600">
                  <a:latin typeface="Verdana" pitchFamily="34" charset="0"/>
                </a:endParaRPr>
              </a:p>
            </p:txBody>
          </p:sp>
        </p:grpSp>
      </p:grpSp>
      <p:grpSp>
        <p:nvGrpSpPr>
          <p:cNvPr id="251915" name="Group 20"/>
          <p:cNvGrpSpPr>
            <a:grpSpLocks/>
          </p:cNvGrpSpPr>
          <p:nvPr/>
        </p:nvGrpSpPr>
        <p:grpSpPr bwMode="auto">
          <a:xfrm>
            <a:off x="5486400" y="4495800"/>
            <a:ext cx="762000" cy="381000"/>
            <a:chOff x="2256" y="1824"/>
            <a:chExt cx="480" cy="240"/>
          </a:xfrm>
        </p:grpSpPr>
        <p:sp>
          <p:nvSpPr>
            <p:cNvPr id="251919" name="Line 21"/>
            <p:cNvSpPr>
              <a:spLocks noChangeShapeType="1"/>
            </p:cNvSpPr>
            <p:nvPr/>
          </p:nvSpPr>
          <p:spPr bwMode="auto">
            <a:xfrm>
              <a:off x="2256" y="2016"/>
              <a:ext cx="480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1920" name="Group 22"/>
            <p:cNvGrpSpPr>
              <a:grpSpLocks/>
            </p:cNvGrpSpPr>
            <p:nvPr/>
          </p:nvGrpSpPr>
          <p:grpSpPr bwMode="auto">
            <a:xfrm>
              <a:off x="2352" y="1824"/>
              <a:ext cx="192" cy="240"/>
              <a:chOff x="672" y="1968"/>
              <a:chExt cx="192" cy="240"/>
            </a:xfrm>
          </p:grpSpPr>
          <p:sp>
            <p:nvSpPr>
              <p:cNvPr id="251921" name="Line 23"/>
              <p:cNvSpPr>
                <a:spLocks noChangeShapeType="1"/>
              </p:cNvSpPr>
              <p:nvPr/>
            </p:nvSpPr>
            <p:spPr bwMode="auto">
              <a:xfrm flipH="1">
                <a:off x="816" y="2064"/>
                <a:ext cx="4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922" name="Text Box 24"/>
              <p:cNvSpPr txBox="1">
                <a:spLocks noChangeArrowheads="1"/>
              </p:cNvSpPr>
              <p:nvPr/>
            </p:nvSpPr>
            <p:spPr bwMode="auto">
              <a:xfrm>
                <a:off x="672" y="1968"/>
                <a:ext cx="187" cy="192"/>
              </a:xfrm>
              <a:prstGeom prst="rect">
                <a:avLst/>
              </a:prstGeom>
              <a:noFill/>
              <a:ln w="254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latin typeface="Verdana" pitchFamily="34" charset="0"/>
                  </a:rPr>
                  <a:t>n</a:t>
                </a:r>
                <a:endParaRPr lang="en-US" sz="1600">
                  <a:latin typeface="Verdana" pitchFamily="34" charset="0"/>
                </a:endParaRPr>
              </a:p>
            </p:txBody>
          </p:sp>
        </p:grpSp>
      </p:grpSp>
      <p:sp>
        <p:nvSpPr>
          <p:cNvPr id="251916" name="Text Box 48"/>
          <p:cNvSpPr txBox="1">
            <a:spLocks noChangeArrowheads="1"/>
          </p:cNvSpPr>
          <p:nvPr/>
        </p:nvSpPr>
        <p:spPr bwMode="auto">
          <a:xfrm>
            <a:off x="2595563" y="5397500"/>
            <a:ext cx="296862" cy="3048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0033"/>
                </a:solidFill>
                <a:latin typeface="Verdana" pitchFamily="34" charset="0"/>
              </a:rPr>
              <a:t>0</a:t>
            </a:r>
            <a:endParaRPr lang="en-US" sz="1600">
              <a:solidFill>
                <a:srgbClr val="FF0033"/>
              </a:solidFill>
              <a:latin typeface="Verdana" pitchFamily="34" charset="0"/>
            </a:endParaRPr>
          </a:p>
        </p:txBody>
      </p:sp>
      <p:sp>
        <p:nvSpPr>
          <p:cNvPr id="251917" name="Text Box 49"/>
          <p:cNvSpPr txBox="1">
            <a:spLocks noChangeArrowheads="1"/>
          </p:cNvSpPr>
          <p:nvPr/>
        </p:nvSpPr>
        <p:spPr bwMode="auto">
          <a:xfrm>
            <a:off x="2608263" y="5149850"/>
            <a:ext cx="296862" cy="30480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0033"/>
                </a:solidFill>
                <a:latin typeface="Verdana" pitchFamily="34" charset="0"/>
              </a:rPr>
              <a:t>1</a:t>
            </a:r>
            <a:endParaRPr lang="en-US" sz="1600">
              <a:solidFill>
                <a:srgbClr val="FF0033"/>
              </a:solidFill>
              <a:latin typeface="Verdana" pitchFamily="34" charset="0"/>
            </a:endParaRPr>
          </a:p>
        </p:txBody>
      </p:sp>
      <p:sp>
        <p:nvSpPr>
          <p:cNvPr id="28" name="Date Placeholder 27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1295400"/>
            <a:ext cx="8534400" cy="491013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memory does not employ an internal clock. </a:t>
            </a:r>
          </a:p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operation of the memory unit is controlled by an external device such as a central processing unit (CPU).</a:t>
            </a:r>
          </a:p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CPU is usually synchronized by its own clock. </a:t>
            </a:r>
          </a:p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Memory read and write operations are specified by control inputs. </a:t>
            </a:r>
          </a:p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</a:t>
            </a:r>
            <a:r>
              <a:rPr lang="en-US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access time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of memory is the time required to select a word and 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read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it. </a:t>
            </a:r>
          </a:p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 </a:t>
            </a:r>
            <a:r>
              <a:rPr lang="en-US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cycle time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of memory is the time required to complete a 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write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operation.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80B40762-D462-4407-B89C-0FDAC17367D0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14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52959" name="Rectangle 31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Memory Read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Timing Diagram example in the next slide. </a:t>
            </a:r>
          </a:p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Suppose the CPU operates at 50MHz (=20 ns for one clock cycle)</a:t>
            </a:r>
          </a:p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Also suppose the access and cycle time of the memory do not exceed 50 ns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80B40762-D462-4407-B89C-0FDAC17367D0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15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52959" name="Rectangle 31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Memory Read Cycle</a:t>
            </a:r>
          </a:p>
        </p:txBody>
      </p:sp>
    </p:spTree>
    <p:extLst>
      <p:ext uri="{BB962C8B-B14F-4D97-AF65-F5344CB8AC3E}">
        <p14:creationId xmlns:p14="http://schemas.microsoft.com/office/powerpoint/2010/main" val="312732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Timing Diagram.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80B40762-D462-4407-B89C-0FDAC17367D0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16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pSp>
        <p:nvGrpSpPr>
          <p:cNvPr id="252934" name="Group 29"/>
          <p:cNvGrpSpPr>
            <a:grpSpLocks/>
          </p:cNvGrpSpPr>
          <p:nvPr/>
        </p:nvGrpSpPr>
        <p:grpSpPr bwMode="auto">
          <a:xfrm>
            <a:off x="1219200" y="1828800"/>
            <a:ext cx="7162800" cy="4343400"/>
            <a:chOff x="2012874" y="2699793"/>
            <a:chExt cx="6032500" cy="3260342"/>
          </a:xfrm>
        </p:grpSpPr>
        <p:sp>
          <p:nvSpPr>
            <p:cNvPr id="7" name="Freeform 3"/>
            <p:cNvSpPr/>
            <p:nvPr/>
          </p:nvSpPr>
          <p:spPr>
            <a:xfrm>
              <a:off x="2772284" y="3107336"/>
              <a:ext cx="5212925" cy="352727"/>
            </a:xfrm>
            <a:custGeom>
              <a:avLst/>
              <a:gdLst>
                <a:gd name="connsiteX0" fmla="*/ 5206708 w 5213058"/>
                <a:gd name="connsiteY0" fmla="*/ 6350 h 353263"/>
                <a:gd name="connsiteX1" fmla="*/ 4891519 w 5213058"/>
                <a:gd name="connsiteY1" fmla="*/ 6350 h 353263"/>
                <a:gd name="connsiteX2" fmla="*/ 4785462 w 5213058"/>
                <a:gd name="connsiteY2" fmla="*/ 346912 h 353263"/>
                <a:gd name="connsiteX3" fmla="*/ 4087876 w 5213058"/>
                <a:gd name="connsiteY3" fmla="*/ 346912 h 353263"/>
                <a:gd name="connsiteX4" fmla="*/ 3981843 w 5213058"/>
                <a:gd name="connsiteY4" fmla="*/ 6350 h 353263"/>
                <a:gd name="connsiteX5" fmla="*/ 3395840 w 5213058"/>
                <a:gd name="connsiteY5" fmla="*/ 6350 h 353263"/>
                <a:gd name="connsiteX6" fmla="*/ 3289770 w 5213058"/>
                <a:gd name="connsiteY6" fmla="*/ 346912 h 353263"/>
                <a:gd name="connsiteX7" fmla="*/ 2592184 w 5213058"/>
                <a:gd name="connsiteY7" fmla="*/ 346912 h 353263"/>
                <a:gd name="connsiteX8" fmla="*/ 2486165 w 5213058"/>
                <a:gd name="connsiteY8" fmla="*/ 6350 h 353263"/>
                <a:gd name="connsiteX9" fmla="*/ 1900136 w 5213058"/>
                <a:gd name="connsiteY9" fmla="*/ 6350 h 353263"/>
                <a:gd name="connsiteX10" fmla="*/ 1794090 w 5213058"/>
                <a:gd name="connsiteY10" fmla="*/ 346912 h 353263"/>
                <a:gd name="connsiteX11" fmla="*/ 1096505 w 5213058"/>
                <a:gd name="connsiteY11" fmla="*/ 346912 h 353263"/>
                <a:gd name="connsiteX12" fmla="*/ 990460 w 5213058"/>
                <a:gd name="connsiteY12" fmla="*/ 6350 h 353263"/>
                <a:gd name="connsiteX13" fmla="*/ 404431 w 5213058"/>
                <a:gd name="connsiteY13" fmla="*/ 6350 h 353263"/>
                <a:gd name="connsiteX14" fmla="*/ 298386 w 5213058"/>
                <a:gd name="connsiteY14" fmla="*/ 346912 h 353263"/>
                <a:gd name="connsiteX15" fmla="*/ 6350 w 5213058"/>
                <a:gd name="connsiteY15" fmla="*/ 346912 h 35326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</a:cxnLst>
              <a:rect l="l" t="t" r="r" b="b"/>
              <a:pathLst>
                <a:path w="5213058" h="353263">
                  <a:moveTo>
                    <a:pt x="5206708" y="6350"/>
                  </a:moveTo>
                  <a:lnTo>
                    <a:pt x="4891519" y="6350"/>
                  </a:lnTo>
                  <a:lnTo>
                    <a:pt x="4785462" y="346912"/>
                  </a:lnTo>
                  <a:lnTo>
                    <a:pt x="4087876" y="346912"/>
                  </a:lnTo>
                  <a:lnTo>
                    <a:pt x="3981843" y="6350"/>
                  </a:lnTo>
                  <a:lnTo>
                    <a:pt x="3395840" y="6350"/>
                  </a:lnTo>
                  <a:lnTo>
                    <a:pt x="3289770" y="346912"/>
                  </a:lnTo>
                  <a:lnTo>
                    <a:pt x="2592184" y="346912"/>
                  </a:lnTo>
                  <a:lnTo>
                    <a:pt x="2486165" y="6350"/>
                  </a:lnTo>
                  <a:lnTo>
                    <a:pt x="1900136" y="6350"/>
                  </a:lnTo>
                  <a:lnTo>
                    <a:pt x="1794090" y="346912"/>
                  </a:lnTo>
                  <a:lnTo>
                    <a:pt x="1096505" y="346912"/>
                  </a:lnTo>
                  <a:lnTo>
                    <a:pt x="990460" y="6350"/>
                  </a:lnTo>
                  <a:lnTo>
                    <a:pt x="404431" y="6350"/>
                  </a:lnTo>
                  <a:lnTo>
                    <a:pt x="298386" y="346912"/>
                  </a:lnTo>
                  <a:lnTo>
                    <a:pt x="6350" y="346912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Freeform 3"/>
            <p:cNvSpPr/>
            <p:nvPr/>
          </p:nvSpPr>
          <p:spPr>
            <a:xfrm>
              <a:off x="2651955" y="4363330"/>
              <a:ext cx="4898732" cy="353919"/>
            </a:xfrm>
            <a:custGeom>
              <a:avLst/>
              <a:gdLst>
                <a:gd name="connsiteX0" fmla="*/ 4892649 w 4898999"/>
                <a:gd name="connsiteY0" fmla="*/ 346888 h 353238"/>
                <a:gd name="connsiteX1" fmla="*/ 4316399 w 4898999"/>
                <a:gd name="connsiteY1" fmla="*/ 346888 h 353238"/>
                <a:gd name="connsiteX2" fmla="*/ 4210329 w 4898999"/>
                <a:gd name="connsiteY2" fmla="*/ 6350 h 353238"/>
                <a:gd name="connsiteX3" fmla="*/ 532180 w 4898999"/>
                <a:gd name="connsiteY3" fmla="*/ 6350 h 353238"/>
                <a:gd name="connsiteX4" fmla="*/ 426135 w 4898999"/>
                <a:gd name="connsiteY4" fmla="*/ 346888 h 353238"/>
                <a:gd name="connsiteX5" fmla="*/ 6350 w 4898999"/>
                <a:gd name="connsiteY5" fmla="*/ 346888 h 3532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898999" h="353238">
                  <a:moveTo>
                    <a:pt x="4892649" y="346888"/>
                  </a:moveTo>
                  <a:lnTo>
                    <a:pt x="4316399" y="346888"/>
                  </a:lnTo>
                  <a:lnTo>
                    <a:pt x="4210329" y="6350"/>
                  </a:lnTo>
                  <a:lnTo>
                    <a:pt x="532180" y="6350"/>
                  </a:lnTo>
                  <a:lnTo>
                    <a:pt x="426135" y="346888"/>
                  </a:lnTo>
                  <a:lnTo>
                    <a:pt x="6350" y="346888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Freeform 3"/>
            <p:cNvSpPr/>
            <p:nvPr/>
          </p:nvSpPr>
          <p:spPr>
            <a:xfrm>
              <a:off x="3257612" y="2818958"/>
              <a:ext cx="1272815" cy="22642"/>
            </a:xfrm>
            <a:custGeom>
              <a:avLst/>
              <a:gdLst>
                <a:gd name="connsiteX0" fmla="*/ 1266317 w 1272667"/>
                <a:gd name="connsiteY0" fmla="*/ 6350 h 22504"/>
                <a:gd name="connsiteX1" fmla="*/ 6350 w 1272667"/>
                <a:gd name="connsiteY1" fmla="*/ 6350 h 225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272667" h="22504">
                  <a:moveTo>
                    <a:pt x="1266317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Freeform 3"/>
            <p:cNvSpPr/>
            <p:nvPr/>
          </p:nvSpPr>
          <p:spPr>
            <a:xfrm>
              <a:off x="3176056" y="2789167"/>
              <a:ext cx="118993" cy="72690"/>
            </a:xfrm>
            <a:custGeom>
              <a:avLst/>
              <a:gdLst>
                <a:gd name="connsiteX0" fmla="*/ 97510 w 118986"/>
                <a:gd name="connsiteY0" fmla="*/ 36157 h 72263"/>
                <a:gd name="connsiteX1" fmla="*/ 118986 w 118986"/>
                <a:gd name="connsiteY1" fmla="*/ 71463 h 72263"/>
                <a:gd name="connsiteX2" fmla="*/ 117779 w 118986"/>
                <a:gd name="connsiteY2" fmla="*/ 72263 h 72263"/>
                <a:gd name="connsiteX3" fmla="*/ 60185 w 118986"/>
                <a:gd name="connsiteY3" fmla="*/ 49403 h 72263"/>
                <a:gd name="connsiteX4" fmla="*/ 0 w 118986"/>
                <a:gd name="connsiteY4" fmla="*/ 36157 h 72263"/>
                <a:gd name="connsiteX5" fmla="*/ 60185 w 118986"/>
                <a:gd name="connsiteY5" fmla="*/ 22898 h 72263"/>
                <a:gd name="connsiteX6" fmla="*/ 117779 w 118986"/>
                <a:gd name="connsiteY6" fmla="*/ 0 h 72263"/>
                <a:gd name="connsiteX7" fmla="*/ 118986 w 118986"/>
                <a:gd name="connsiteY7" fmla="*/ 622 h 72263"/>
                <a:gd name="connsiteX8" fmla="*/ 97510 w 118986"/>
                <a:gd name="connsiteY8" fmla="*/ 36157 h 7226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18986" h="72263">
                  <a:moveTo>
                    <a:pt x="97510" y="36157"/>
                  </a:moveTo>
                  <a:lnTo>
                    <a:pt x="118986" y="71463"/>
                  </a:lnTo>
                  <a:lnTo>
                    <a:pt x="117779" y="72263"/>
                  </a:lnTo>
                  <a:lnTo>
                    <a:pt x="60185" y="49403"/>
                  </a:lnTo>
                  <a:cubicBezTo>
                    <a:pt x="40132" y="44958"/>
                    <a:pt x="20066" y="40563"/>
                    <a:pt x="0" y="36157"/>
                  </a:cubicBezTo>
                  <a:cubicBezTo>
                    <a:pt x="20066" y="31699"/>
                    <a:pt x="40132" y="27305"/>
                    <a:pt x="60185" y="22898"/>
                  </a:cubicBezTo>
                  <a:lnTo>
                    <a:pt x="117779" y="0"/>
                  </a:lnTo>
                  <a:lnTo>
                    <a:pt x="118986" y="622"/>
                  </a:lnTo>
                  <a:lnTo>
                    <a:pt x="97510" y="36157"/>
                  </a:ln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Freeform 3"/>
            <p:cNvSpPr/>
            <p:nvPr/>
          </p:nvSpPr>
          <p:spPr>
            <a:xfrm>
              <a:off x="5410167" y="2818958"/>
              <a:ext cx="1272815" cy="22642"/>
            </a:xfrm>
            <a:custGeom>
              <a:avLst/>
              <a:gdLst>
                <a:gd name="connsiteX0" fmla="*/ 6350 w 1272679"/>
                <a:gd name="connsiteY0" fmla="*/ 6350 h 22504"/>
                <a:gd name="connsiteX1" fmla="*/ 1266329 w 1272679"/>
                <a:gd name="connsiteY1" fmla="*/ 6350 h 225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272679" h="22504">
                  <a:moveTo>
                    <a:pt x="6350" y="6350"/>
                  </a:moveTo>
                  <a:lnTo>
                    <a:pt x="1266329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Freeform 3"/>
            <p:cNvSpPr/>
            <p:nvPr/>
          </p:nvSpPr>
          <p:spPr>
            <a:xfrm>
              <a:off x="6645546" y="2789167"/>
              <a:ext cx="118992" cy="72690"/>
            </a:xfrm>
            <a:custGeom>
              <a:avLst/>
              <a:gdLst>
                <a:gd name="connsiteX0" fmla="*/ 21437 w 118973"/>
                <a:gd name="connsiteY0" fmla="*/ 36157 h 72263"/>
                <a:gd name="connsiteX1" fmla="*/ 0 w 118973"/>
                <a:gd name="connsiteY1" fmla="*/ 71463 h 72263"/>
                <a:gd name="connsiteX2" fmla="*/ 1193 w 118973"/>
                <a:gd name="connsiteY2" fmla="*/ 72263 h 72263"/>
                <a:gd name="connsiteX3" fmla="*/ 58775 w 118973"/>
                <a:gd name="connsiteY3" fmla="*/ 49403 h 72263"/>
                <a:gd name="connsiteX4" fmla="*/ 118973 w 118973"/>
                <a:gd name="connsiteY4" fmla="*/ 36157 h 72263"/>
                <a:gd name="connsiteX5" fmla="*/ 58775 w 118973"/>
                <a:gd name="connsiteY5" fmla="*/ 22898 h 72263"/>
                <a:gd name="connsiteX6" fmla="*/ 1193 w 118973"/>
                <a:gd name="connsiteY6" fmla="*/ 0 h 72263"/>
                <a:gd name="connsiteX7" fmla="*/ 0 w 118973"/>
                <a:gd name="connsiteY7" fmla="*/ 622 h 72263"/>
                <a:gd name="connsiteX8" fmla="*/ 21437 w 118973"/>
                <a:gd name="connsiteY8" fmla="*/ 36157 h 7226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18973" h="72263">
                  <a:moveTo>
                    <a:pt x="21437" y="36157"/>
                  </a:moveTo>
                  <a:lnTo>
                    <a:pt x="0" y="71463"/>
                  </a:lnTo>
                  <a:lnTo>
                    <a:pt x="1193" y="72263"/>
                  </a:lnTo>
                  <a:lnTo>
                    <a:pt x="58775" y="49403"/>
                  </a:lnTo>
                  <a:cubicBezTo>
                    <a:pt x="78841" y="44958"/>
                    <a:pt x="98907" y="40563"/>
                    <a:pt x="118973" y="36157"/>
                  </a:cubicBezTo>
                  <a:cubicBezTo>
                    <a:pt x="98907" y="31699"/>
                    <a:pt x="78841" y="27305"/>
                    <a:pt x="58775" y="22898"/>
                  </a:cubicBezTo>
                  <a:lnTo>
                    <a:pt x="1193" y="0"/>
                  </a:lnTo>
                  <a:lnTo>
                    <a:pt x="0" y="622"/>
                  </a:lnTo>
                  <a:lnTo>
                    <a:pt x="21437" y="36157"/>
                  </a:ln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Freeform 3"/>
            <p:cNvSpPr/>
            <p:nvPr/>
          </p:nvSpPr>
          <p:spPr>
            <a:xfrm>
              <a:off x="2651955" y="3768699"/>
              <a:ext cx="5318547" cy="316978"/>
            </a:xfrm>
            <a:custGeom>
              <a:avLst/>
              <a:gdLst>
                <a:gd name="connsiteX0" fmla="*/ 6350 w 5318772"/>
                <a:gd name="connsiteY0" fmla="*/ 6350 h 316890"/>
                <a:gd name="connsiteX1" fmla="*/ 271602 w 5318772"/>
                <a:gd name="connsiteY1" fmla="*/ 6350 h 316890"/>
                <a:gd name="connsiteX2" fmla="*/ 584466 w 5318772"/>
                <a:gd name="connsiteY2" fmla="*/ 310540 h 316890"/>
                <a:gd name="connsiteX3" fmla="*/ 4738827 w 5318772"/>
                <a:gd name="connsiteY3" fmla="*/ 310540 h 316890"/>
                <a:gd name="connsiteX4" fmla="*/ 5051704 w 5318772"/>
                <a:gd name="connsiteY4" fmla="*/ 6350 h 316890"/>
                <a:gd name="connsiteX5" fmla="*/ 5312422 w 5318772"/>
                <a:gd name="connsiteY5" fmla="*/ 6350 h 3168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5318772" h="316890">
                  <a:moveTo>
                    <a:pt x="6350" y="6350"/>
                  </a:moveTo>
                  <a:lnTo>
                    <a:pt x="271602" y="6350"/>
                  </a:lnTo>
                  <a:lnTo>
                    <a:pt x="584466" y="310540"/>
                  </a:lnTo>
                  <a:lnTo>
                    <a:pt x="4738827" y="310540"/>
                  </a:lnTo>
                  <a:lnTo>
                    <a:pt x="5051704" y="6350"/>
                  </a:lnTo>
                  <a:lnTo>
                    <a:pt x="5312422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Freeform 3"/>
            <p:cNvSpPr/>
            <p:nvPr/>
          </p:nvSpPr>
          <p:spPr>
            <a:xfrm>
              <a:off x="2651955" y="3768699"/>
              <a:ext cx="5318547" cy="316978"/>
            </a:xfrm>
            <a:custGeom>
              <a:avLst/>
              <a:gdLst>
                <a:gd name="connsiteX0" fmla="*/ 6350 w 5318772"/>
                <a:gd name="connsiteY0" fmla="*/ 310578 h 316928"/>
                <a:gd name="connsiteX1" fmla="*/ 271602 w 5318772"/>
                <a:gd name="connsiteY1" fmla="*/ 310578 h 316928"/>
                <a:gd name="connsiteX2" fmla="*/ 584466 w 5318772"/>
                <a:gd name="connsiteY2" fmla="*/ 6350 h 316928"/>
                <a:gd name="connsiteX3" fmla="*/ 4738827 w 5318772"/>
                <a:gd name="connsiteY3" fmla="*/ 6350 h 316928"/>
                <a:gd name="connsiteX4" fmla="*/ 5051704 w 5318772"/>
                <a:gd name="connsiteY4" fmla="*/ 310578 h 316928"/>
                <a:gd name="connsiteX5" fmla="*/ 5312422 w 5318772"/>
                <a:gd name="connsiteY5" fmla="*/ 310578 h 31692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5318772" h="316928">
                  <a:moveTo>
                    <a:pt x="6350" y="310578"/>
                  </a:moveTo>
                  <a:lnTo>
                    <a:pt x="271602" y="310578"/>
                  </a:lnTo>
                  <a:lnTo>
                    <a:pt x="584466" y="6350"/>
                  </a:lnTo>
                  <a:lnTo>
                    <a:pt x="4738827" y="6350"/>
                  </a:lnTo>
                  <a:lnTo>
                    <a:pt x="5051704" y="310578"/>
                  </a:lnTo>
                  <a:lnTo>
                    <a:pt x="5312422" y="310578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Freeform 3"/>
            <p:cNvSpPr/>
            <p:nvPr/>
          </p:nvSpPr>
          <p:spPr>
            <a:xfrm>
              <a:off x="2665325" y="5643157"/>
              <a:ext cx="5305177" cy="316978"/>
            </a:xfrm>
            <a:custGeom>
              <a:avLst/>
              <a:gdLst>
                <a:gd name="connsiteX0" fmla="*/ 6350 w 5305564"/>
                <a:gd name="connsiteY0" fmla="*/ 6350 h 316903"/>
                <a:gd name="connsiteX1" fmla="*/ 3463188 w 5305564"/>
                <a:gd name="connsiteY1" fmla="*/ 6350 h 316903"/>
                <a:gd name="connsiteX2" fmla="*/ 3776065 w 5305564"/>
                <a:gd name="connsiteY2" fmla="*/ 310553 h 316903"/>
                <a:gd name="connsiteX3" fmla="*/ 4725619 w 5305564"/>
                <a:gd name="connsiteY3" fmla="*/ 310553 h 316903"/>
                <a:gd name="connsiteX4" fmla="*/ 5038496 w 5305564"/>
                <a:gd name="connsiteY4" fmla="*/ 6350 h 316903"/>
                <a:gd name="connsiteX5" fmla="*/ 5299214 w 5305564"/>
                <a:gd name="connsiteY5" fmla="*/ 6350 h 31690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5305564" h="316903">
                  <a:moveTo>
                    <a:pt x="6350" y="6350"/>
                  </a:moveTo>
                  <a:lnTo>
                    <a:pt x="3463188" y="6350"/>
                  </a:lnTo>
                  <a:lnTo>
                    <a:pt x="3776065" y="310553"/>
                  </a:lnTo>
                  <a:lnTo>
                    <a:pt x="4725619" y="310553"/>
                  </a:lnTo>
                  <a:lnTo>
                    <a:pt x="5038496" y="6350"/>
                  </a:lnTo>
                  <a:lnTo>
                    <a:pt x="5299214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Freeform 3"/>
            <p:cNvSpPr/>
            <p:nvPr/>
          </p:nvSpPr>
          <p:spPr>
            <a:xfrm>
              <a:off x="2665325" y="5643157"/>
              <a:ext cx="5305177" cy="316978"/>
            </a:xfrm>
            <a:custGeom>
              <a:avLst/>
              <a:gdLst>
                <a:gd name="connsiteX0" fmla="*/ 6350 w 5305564"/>
                <a:gd name="connsiteY0" fmla="*/ 310553 h 316903"/>
                <a:gd name="connsiteX1" fmla="*/ 3463188 w 5305564"/>
                <a:gd name="connsiteY1" fmla="*/ 310553 h 316903"/>
                <a:gd name="connsiteX2" fmla="*/ 3776065 w 5305564"/>
                <a:gd name="connsiteY2" fmla="*/ 6350 h 316903"/>
                <a:gd name="connsiteX3" fmla="*/ 4725619 w 5305564"/>
                <a:gd name="connsiteY3" fmla="*/ 6350 h 316903"/>
                <a:gd name="connsiteX4" fmla="*/ 5038496 w 5305564"/>
                <a:gd name="connsiteY4" fmla="*/ 310553 h 316903"/>
                <a:gd name="connsiteX5" fmla="*/ 5299214 w 5305564"/>
                <a:gd name="connsiteY5" fmla="*/ 310553 h 31690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5305564" h="316903">
                  <a:moveTo>
                    <a:pt x="6350" y="310553"/>
                  </a:moveTo>
                  <a:lnTo>
                    <a:pt x="3463188" y="310553"/>
                  </a:lnTo>
                  <a:lnTo>
                    <a:pt x="3776065" y="6350"/>
                  </a:lnTo>
                  <a:lnTo>
                    <a:pt x="4725619" y="6350"/>
                  </a:lnTo>
                  <a:lnTo>
                    <a:pt x="5038496" y="310553"/>
                  </a:lnTo>
                  <a:lnTo>
                    <a:pt x="5299214" y="310553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Freeform 3"/>
            <p:cNvSpPr/>
            <p:nvPr/>
          </p:nvSpPr>
          <p:spPr>
            <a:xfrm>
              <a:off x="2651955" y="5173649"/>
              <a:ext cx="4898732" cy="22642"/>
            </a:xfrm>
            <a:custGeom>
              <a:avLst/>
              <a:gdLst>
                <a:gd name="connsiteX0" fmla="*/ 6350 w 4899038"/>
                <a:gd name="connsiteY0" fmla="*/ 6350 h 22504"/>
                <a:gd name="connsiteX1" fmla="*/ 4892687 w 4899038"/>
                <a:gd name="connsiteY1" fmla="*/ 6350 h 225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899038" h="22504">
                  <a:moveTo>
                    <a:pt x="6350" y="6350"/>
                  </a:moveTo>
                  <a:lnTo>
                    <a:pt x="4892687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Freeform 3"/>
            <p:cNvSpPr/>
            <p:nvPr/>
          </p:nvSpPr>
          <p:spPr>
            <a:xfrm>
              <a:off x="3238894" y="4480111"/>
              <a:ext cx="308844" cy="300295"/>
            </a:xfrm>
            <a:custGeom>
              <a:avLst/>
              <a:gdLst>
                <a:gd name="connsiteX0" fmla="*/ 6350 w 308775"/>
                <a:gd name="connsiteY0" fmla="*/ 6350 h 299859"/>
                <a:gd name="connsiteX1" fmla="*/ 302424 w 308775"/>
                <a:gd name="connsiteY1" fmla="*/ 293509 h 29985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08775" h="299859">
                  <a:moveTo>
                    <a:pt x="6350" y="6350"/>
                  </a:moveTo>
                  <a:cubicBezTo>
                    <a:pt x="6350" y="6350"/>
                    <a:pt x="76022" y="228256"/>
                    <a:pt x="302424" y="293509"/>
                  </a:cubicBez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Freeform 3"/>
            <p:cNvSpPr/>
            <p:nvPr/>
          </p:nvSpPr>
          <p:spPr>
            <a:xfrm>
              <a:off x="3218839" y="4403846"/>
              <a:ext cx="69523" cy="123931"/>
            </a:xfrm>
            <a:custGeom>
              <a:avLst/>
              <a:gdLst>
                <a:gd name="connsiteX0" fmla="*/ 29222 w 69748"/>
                <a:gd name="connsiteY0" fmla="*/ 93052 h 124168"/>
                <a:gd name="connsiteX1" fmla="*/ 69341 w 69748"/>
                <a:gd name="connsiteY1" fmla="*/ 102933 h 124168"/>
                <a:gd name="connsiteX2" fmla="*/ 69748 w 69748"/>
                <a:gd name="connsiteY2" fmla="*/ 101562 h 124168"/>
                <a:gd name="connsiteX3" fmla="*/ 30670 w 69748"/>
                <a:gd name="connsiteY3" fmla="*/ 53454 h 124168"/>
                <a:gd name="connsiteX4" fmla="*/ 0 w 69748"/>
                <a:gd name="connsiteY4" fmla="*/ 0 h 124168"/>
                <a:gd name="connsiteX5" fmla="*/ 5397 w 69748"/>
                <a:gd name="connsiteY5" fmla="*/ 61404 h 124168"/>
                <a:gd name="connsiteX6" fmla="*/ 825 w 69748"/>
                <a:gd name="connsiteY6" fmla="*/ 123190 h 124168"/>
                <a:gd name="connsiteX7" fmla="*/ 1765 w 69748"/>
                <a:gd name="connsiteY7" fmla="*/ 124167 h 124168"/>
                <a:gd name="connsiteX8" fmla="*/ 29222 w 69748"/>
                <a:gd name="connsiteY8" fmla="*/ 93052 h 1241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69748" h="124168">
                  <a:moveTo>
                    <a:pt x="29222" y="93052"/>
                  </a:moveTo>
                  <a:lnTo>
                    <a:pt x="69341" y="102933"/>
                  </a:lnTo>
                  <a:lnTo>
                    <a:pt x="69748" y="101562"/>
                  </a:lnTo>
                  <a:lnTo>
                    <a:pt x="30670" y="53454"/>
                  </a:lnTo>
                  <a:cubicBezTo>
                    <a:pt x="20447" y="35648"/>
                    <a:pt x="10223" y="17805"/>
                    <a:pt x="0" y="0"/>
                  </a:cubicBezTo>
                  <a:cubicBezTo>
                    <a:pt x="1803" y="20459"/>
                    <a:pt x="3606" y="40944"/>
                    <a:pt x="5397" y="61404"/>
                  </a:cubicBezTo>
                  <a:lnTo>
                    <a:pt x="825" y="123190"/>
                  </a:lnTo>
                  <a:lnTo>
                    <a:pt x="1765" y="124167"/>
                  </a:lnTo>
                  <a:lnTo>
                    <a:pt x="29222" y="93052"/>
                  </a:lnTo>
                </a:path>
              </a:pathLst>
            </a:custGeom>
            <a:solidFill>
              <a:srgbClr val="00AEE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3359224" y="3239609"/>
              <a:ext cx="189853" cy="139422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i="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T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1</a:t>
              </a:r>
            </a:p>
          </p:txBody>
        </p:sp>
        <p:sp>
          <p:nvSpPr>
            <p:cNvPr id="21" name="TextBox 1"/>
            <p:cNvSpPr txBox="1"/>
            <p:nvPr/>
          </p:nvSpPr>
          <p:spPr>
            <a:xfrm>
              <a:off x="7855521" y="3239609"/>
              <a:ext cx="189853" cy="139422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i="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T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1</a:t>
              </a:r>
            </a:p>
          </p:txBody>
        </p:sp>
        <p:sp>
          <p:nvSpPr>
            <p:cNvPr id="22" name="TextBox 1"/>
            <p:cNvSpPr txBox="1"/>
            <p:nvPr/>
          </p:nvSpPr>
          <p:spPr>
            <a:xfrm>
              <a:off x="4857989" y="3239609"/>
              <a:ext cx="189853" cy="139422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i="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T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2</a:t>
              </a:r>
            </a:p>
          </p:txBody>
        </p:sp>
        <p:sp>
          <p:nvSpPr>
            <p:cNvPr id="23" name="TextBox 1"/>
            <p:cNvSpPr txBox="1"/>
            <p:nvPr/>
          </p:nvSpPr>
          <p:spPr>
            <a:xfrm>
              <a:off x="6331353" y="3239609"/>
              <a:ext cx="189853" cy="139422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i="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T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3</a:t>
              </a:r>
            </a:p>
          </p:txBody>
        </p:sp>
        <p:sp>
          <p:nvSpPr>
            <p:cNvPr id="24" name="TextBox 1"/>
            <p:cNvSpPr txBox="1"/>
            <p:nvPr/>
          </p:nvSpPr>
          <p:spPr>
            <a:xfrm>
              <a:off x="6559978" y="5740872"/>
              <a:ext cx="697909" cy="139423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Data</a:t>
              </a:r>
              <a:r>
                <a:rPr lang="en-US" altLang="zh-CN" sz="1234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valid</a:t>
              </a:r>
            </a:p>
          </p:txBody>
        </p:sp>
        <p:sp>
          <p:nvSpPr>
            <p:cNvPr id="25" name="TextBox 1"/>
            <p:cNvSpPr txBox="1"/>
            <p:nvPr/>
          </p:nvSpPr>
          <p:spPr>
            <a:xfrm>
              <a:off x="4807184" y="3861648"/>
              <a:ext cx="990710" cy="168219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tabLst>
                  <a:tab pos="25400" algn="l"/>
                </a:tabLst>
                <a:defRPr/>
              </a:pPr>
              <a:r>
                <a:rPr lang="en-US" altLang="zh-CN" dirty="0">
                  <a:latin typeface="Times New Roman" charset="0"/>
                  <a:ea typeface="ＭＳ Ｐゴシック" charset="-128"/>
                  <a:cs typeface="ＭＳ Ｐゴシック" charset="-128"/>
                </a:rPr>
                <a:t>	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Address</a:t>
              </a:r>
              <a:r>
                <a:rPr lang="en-US" altLang="zh-CN" sz="1234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valid</a:t>
              </a:r>
            </a:p>
          </p:txBody>
        </p:sp>
        <p:sp>
          <p:nvSpPr>
            <p:cNvPr id="26" name="TextBox 1"/>
            <p:cNvSpPr txBox="1"/>
            <p:nvPr/>
          </p:nvSpPr>
          <p:spPr>
            <a:xfrm>
              <a:off x="2012874" y="3392139"/>
              <a:ext cx="393075" cy="139422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Clock</a:t>
              </a:r>
            </a:p>
          </p:txBody>
        </p:sp>
        <p:sp>
          <p:nvSpPr>
            <p:cNvPr id="27" name="TextBox 1"/>
            <p:cNvSpPr txBox="1"/>
            <p:nvPr/>
          </p:nvSpPr>
          <p:spPr>
            <a:xfrm>
              <a:off x="2012874" y="3772274"/>
              <a:ext cx="570895" cy="2142806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Memory</a:t>
              </a:r>
            </a:p>
            <a:p>
              <a:pPr>
                <a:lnSpc>
                  <a:spcPts val="13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address</a:t>
              </a: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8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Memory</a:t>
              </a:r>
            </a:p>
            <a:p>
              <a:pPr>
                <a:lnSpc>
                  <a:spcPts val="13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enable</a:t>
              </a: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3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Read/</a:t>
              </a:r>
            </a:p>
            <a:p>
              <a:pPr>
                <a:lnSpc>
                  <a:spcPts val="13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Write</a:t>
              </a: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5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Data</a:t>
              </a:r>
            </a:p>
            <a:p>
              <a:pPr>
                <a:lnSpc>
                  <a:spcPts val="13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output</a:t>
              </a:r>
            </a:p>
          </p:txBody>
        </p:sp>
        <p:sp>
          <p:nvSpPr>
            <p:cNvPr id="28" name="TextBox 1"/>
            <p:cNvSpPr txBox="1"/>
            <p:nvPr/>
          </p:nvSpPr>
          <p:spPr>
            <a:xfrm>
              <a:off x="3625284" y="4699374"/>
              <a:ext cx="838293" cy="139423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Initiate</a:t>
              </a:r>
              <a:r>
                <a:rPr lang="en-US" altLang="zh-CN" sz="1234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read</a:t>
              </a:r>
            </a:p>
          </p:txBody>
        </p:sp>
        <p:sp>
          <p:nvSpPr>
            <p:cNvPr id="29" name="TextBox 1"/>
            <p:cNvSpPr txBox="1"/>
            <p:nvPr/>
          </p:nvSpPr>
          <p:spPr>
            <a:xfrm>
              <a:off x="4666800" y="2699793"/>
              <a:ext cx="479979" cy="244288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tabLst>
                  <a:tab pos="88900" algn="l"/>
                  <a:tab pos="228600" algn="l"/>
                </a:tabLst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50</a:t>
              </a:r>
              <a:r>
                <a:rPr lang="en-US" altLang="zh-CN" sz="1234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234" dirty="0" err="1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nsec</a:t>
              </a:r>
              <a:endParaRPr lang="en-US" altLang="zh-CN" sz="123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endParaRPr>
            </a:p>
            <a:p>
              <a:pPr>
                <a:lnSpc>
                  <a:spcPts val="1100"/>
                </a:lnSpc>
                <a:tabLst>
                  <a:tab pos="88900" algn="l"/>
                  <a:tab pos="228600" algn="l"/>
                </a:tabLst>
                <a:defRPr/>
              </a:pPr>
              <a:endParaRPr lang="en-US" altLang="zh-CN" sz="123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endParaRPr>
            </a:p>
          </p:txBody>
        </p:sp>
      </p:grpSp>
      <p:sp>
        <p:nvSpPr>
          <p:cNvPr id="252959" name="Rectangle 31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Memory Read Cycle</a:t>
            </a:r>
          </a:p>
        </p:txBody>
      </p:sp>
    </p:spTree>
    <p:extLst>
      <p:ext uri="{BB962C8B-B14F-4D97-AF65-F5344CB8AC3E}">
        <p14:creationId xmlns:p14="http://schemas.microsoft.com/office/powerpoint/2010/main" val="1854753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6C835C06-F30E-4377-BA0D-36DA4595B90F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17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53982" name="Rectangle 30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Writing RAM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Verdana" pitchFamily="34" charset="0"/>
              </a:rPr>
              <a:t>To </a:t>
            </a:r>
            <a:r>
              <a:rPr lang="en-US" sz="2000" i="1" dirty="0">
                <a:latin typeface="Verdana" pitchFamily="34" charset="0"/>
              </a:rPr>
              <a:t>write</a:t>
            </a:r>
            <a:r>
              <a:rPr lang="en-US" sz="2000" dirty="0">
                <a:latin typeface="Verdana" pitchFamily="34" charset="0"/>
              </a:rPr>
              <a:t> to this RAM, you need to: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Enable the chip by setting CS = 1.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Select the write operation, by setting WR = 1.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Send the desired address to the ADRS input.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Send the word to store to the DATA input.</a:t>
            </a:r>
          </a:p>
          <a:p>
            <a:pPr eaLnBrk="1" hangingPunct="1"/>
            <a:r>
              <a:rPr lang="en-US" sz="2000" dirty="0">
                <a:latin typeface="Verdana" pitchFamily="34" charset="0"/>
              </a:rPr>
              <a:t>The output OUT is not needed for memory write operations.</a:t>
            </a:r>
          </a:p>
        </p:txBody>
      </p:sp>
      <p:grpSp>
        <p:nvGrpSpPr>
          <p:cNvPr id="253957" name="Group 4"/>
          <p:cNvGrpSpPr>
            <a:grpSpLocks/>
          </p:cNvGrpSpPr>
          <p:nvPr/>
        </p:nvGrpSpPr>
        <p:grpSpPr bwMode="auto">
          <a:xfrm>
            <a:off x="3048000" y="4114800"/>
            <a:ext cx="3352800" cy="1828800"/>
            <a:chOff x="624" y="1488"/>
            <a:chExt cx="2112" cy="1152"/>
          </a:xfrm>
        </p:grpSpPr>
        <p:sp>
          <p:nvSpPr>
            <p:cNvPr id="253961" name="Text Box 5"/>
            <p:cNvSpPr txBox="1">
              <a:spLocks noChangeArrowheads="1"/>
            </p:cNvSpPr>
            <p:nvPr/>
          </p:nvSpPr>
          <p:spPr bwMode="auto">
            <a:xfrm>
              <a:off x="1104" y="1603"/>
              <a:ext cx="1128" cy="989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 2</a:t>
              </a:r>
              <a:r>
                <a:rPr lang="en-US" sz="1600" baseline="30000">
                  <a:latin typeface="Verdana" pitchFamily="34" charset="0"/>
                </a:rPr>
                <a:t>k</a:t>
              </a:r>
              <a:r>
                <a:rPr lang="en-US" sz="1600">
                  <a:latin typeface="Verdana" pitchFamily="34" charset="0"/>
                </a:rPr>
                <a:t> x n memory</a:t>
              </a:r>
            </a:p>
            <a:p>
              <a:pPr>
                <a:tabLst>
                  <a:tab pos="1082675" algn="l"/>
                </a:tabLst>
              </a:pPr>
              <a:endParaRPr lang="en-US" sz="1600">
                <a:latin typeface="Verdana" pitchFamily="34" charset="0"/>
              </a:endParaRPr>
            </a:p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ADRS	 OUT</a:t>
              </a:r>
            </a:p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DATA</a:t>
              </a:r>
              <a:br>
                <a:rPr lang="en-US" sz="1600">
                  <a:latin typeface="Verdana" pitchFamily="34" charset="0"/>
                </a:rPr>
              </a:br>
              <a:r>
                <a:rPr lang="en-US" sz="1600">
                  <a:latin typeface="Verdana" pitchFamily="34" charset="0"/>
                </a:rPr>
                <a:t>CS</a:t>
              </a:r>
            </a:p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WR</a:t>
              </a:r>
            </a:p>
          </p:txBody>
        </p:sp>
        <p:grpSp>
          <p:nvGrpSpPr>
            <p:cNvPr id="253962" name="Group 6"/>
            <p:cNvGrpSpPr>
              <a:grpSpLocks/>
            </p:cNvGrpSpPr>
            <p:nvPr/>
          </p:nvGrpSpPr>
          <p:grpSpPr bwMode="auto">
            <a:xfrm>
              <a:off x="624" y="1488"/>
              <a:ext cx="2112" cy="1152"/>
              <a:chOff x="624" y="1488"/>
              <a:chExt cx="2112" cy="1152"/>
            </a:xfrm>
          </p:grpSpPr>
          <p:sp>
            <p:nvSpPr>
              <p:cNvPr id="253963" name="Rectangle 7"/>
              <p:cNvSpPr>
                <a:spLocks noChangeArrowheads="1"/>
              </p:cNvSpPr>
              <p:nvPr/>
            </p:nvSpPr>
            <p:spPr bwMode="auto">
              <a:xfrm>
                <a:off x="1104" y="1488"/>
                <a:ext cx="1152" cy="115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2000">
                  <a:latin typeface="Verdana" pitchFamily="34" charset="0"/>
                </a:endParaRPr>
              </a:p>
            </p:txBody>
          </p:sp>
          <p:sp>
            <p:nvSpPr>
              <p:cNvPr id="253964" name="Line 8"/>
              <p:cNvSpPr>
                <a:spLocks noChangeShapeType="1"/>
              </p:cNvSpPr>
              <p:nvPr/>
            </p:nvSpPr>
            <p:spPr bwMode="auto">
              <a:xfrm>
                <a:off x="624" y="2336"/>
                <a:ext cx="480" cy="0"/>
              </a:xfrm>
              <a:prstGeom prst="line">
                <a:avLst/>
              </a:prstGeom>
              <a:noFill/>
              <a:ln w="25400">
                <a:solidFill>
                  <a:srgbClr val="FF0033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965" name="Line 9"/>
              <p:cNvSpPr>
                <a:spLocks noChangeShapeType="1"/>
              </p:cNvSpPr>
              <p:nvPr/>
            </p:nvSpPr>
            <p:spPr bwMode="auto">
              <a:xfrm>
                <a:off x="624" y="2496"/>
                <a:ext cx="480" cy="0"/>
              </a:xfrm>
              <a:prstGeom prst="line">
                <a:avLst/>
              </a:prstGeom>
              <a:noFill/>
              <a:ln w="25400">
                <a:solidFill>
                  <a:srgbClr val="FF0033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53966" name="Group 10"/>
              <p:cNvGrpSpPr>
                <a:grpSpLocks/>
              </p:cNvGrpSpPr>
              <p:nvPr/>
            </p:nvGrpSpPr>
            <p:grpSpPr bwMode="auto">
              <a:xfrm>
                <a:off x="624" y="1824"/>
                <a:ext cx="480" cy="240"/>
                <a:chOff x="624" y="1824"/>
                <a:chExt cx="480" cy="240"/>
              </a:xfrm>
            </p:grpSpPr>
            <p:sp>
              <p:nvSpPr>
                <p:cNvPr id="253977" name="Line 11"/>
                <p:cNvSpPr>
                  <a:spLocks noChangeShapeType="1"/>
                </p:cNvSpPr>
                <p:nvPr/>
              </p:nvSpPr>
              <p:spPr bwMode="auto">
                <a:xfrm>
                  <a:off x="624" y="2016"/>
                  <a:ext cx="480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978" name="Group 12"/>
                <p:cNvGrpSpPr>
                  <a:grpSpLocks/>
                </p:cNvGrpSpPr>
                <p:nvPr/>
              </p:nvGrpSpPr>
              <p:grpSpPr bwMode="auto">
                <a:xfrm>
                  <a:off x="672" y="1824"/>
                  <a:ext cx="192" cy="240"/>
                  <a:chOff x="672" y="1824"/>
                  <a:chExt cx="192" cy="240"/>
                </a:xfrm>
              </p:grpSpPr>
              <p:sp>
                <p:nvSpPr>
                  <p:cNvPr id="253979" name="Line 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6" y="1920"/>
                    <a:ext cx="48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3980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1824"/>
                    <a:ext cx="183" cy="194"/>
                  </a:xfrm>
                  <a:prstGeom prst="rect">
                    <a:avLst/>
                  </a:prstGeom>
                  <a:noFill/>
                  <a:ln w="254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>
                        <a:latin typeface="Verdana" pitchFamily="34" charset="0"/>
                      </a:rPr>
                      <a:t>k</a:t>
                    </a:r>
                    <a:endParaRPr lang="en-US" sz="1600">
                      <a:latin typeface="Verdana" pitchFamily="34" charset="0"/>
                    </a:endParaRPr>
                  </a:p>
                </p:txBody>
              </p:sp>
            </p:grpSp>
          </p:grpSp>
          <p:grpSp>
            <p:nvGrpSpPr>
              <p:cNvPr id="253967" name="Group 15"/>
              <p:cNvGrpSpPr>
                <a:grpSpLocks/>
              </p:cNvGrpSpPr>
              <p:nvPr/>
            </p:nvGrpSpPr>
            <p:grpSpPr bwMode="auto">
              <a:xfrm>
                <a:off x="624" y="1984"/>
                <a:ext cx="480" cy="240"/>
                <a:chOff x="624" y="1968"/>
                <a:chExt cx="480" cy="240"/>
              </a:xfrm>
            </p:grpSpPr>
            <p:sp>
              <p:nvSpPr>
                <p:cNvPr id="253973" name="Line 16"/>
                <p:cNvSpPr>
                  <a:spLocks noChangeShapeType="1"/>
                </p:cNvSpPr>
                <p:nvPr/>
              </p:nvSpPr>
              <p:spPr bwMode="auto">
                <a:xfrm>
                  <a:off x="624" y="2160"/>
                  <a:ext cx="480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974" name="Group 17"/>
                <p:cNvGrpSpPr>
                  <a:grpSpLocks/>
                </p:cNvGrpSpPr>
                <p:nvPr/>
              </p:nvGrpSpPr>
              <p:grpSpPr bwMode="auto">
                <a:xfrm>
                  <a:off x="672" y="1968"/>
                  <a:ext cx="192" cy="240"/>
                  <a:chOff x="672" y="1968"/>
                  <a:chExt cx="192" cy="240"/>
                </a:xfrm>
              </p:grpSpPr>
              <p:sp>
                <p:nvSpPr>
                  <p:cNvPr id="253975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6" y="2064"/>
                    <a:ext cx="48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3976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1968"/>
                    <a:ext cx="188" cy="194"/>
                  </a:xfrm>
                  <a:prstGeom prst="rect">
                    <a:avLst/>
                  </a:prstGeom>
                  <a:noFill/>
                  <a:ln w="254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>
                        <a:latin typeface="Verdana" pitchFamily="34" charset="0"/>
                      </a:rPr>
                      <a:t>n</a:t>
                    </a:r>
                    <a:endParaRPr lang="en-US" sz="1600">
                      <a:latin typeface="Verdana" pitchFamily="34" charset="0"/>
                    </a:endParaRPr>
                  </a:p>
                </p:txBody>
              </p:sp>
            </p:grpSp>
          </p:grpSp>
          <p:grpSp>
            <p:nvGrpSpPr>
              <p:cNvPr id="253968" name="Group 20"/>
              <p:cNvGrpSpPr>
                <a:grpSpLocks/>
              </p:cNvGrpSpPr>
              <p:nvPr/>
            </p:nvGrpSpPr>
            <p:grpSpPr bwMode="auto">
              <a:xfrm>
                <a:off x="2256" y="1824"/>
                <a:ext cx="480" cy="240"/>
                <a:chOff x="2256" y="1824"/>
                <a:chExt cx="480" cy="240"/>
              </a:xfrm>
            </p:grpSpPr>
            <p:sp>
              <p:nvSpPr>
                <p:cNvPr id="253969" name="Line 21"/>
                <p:cNvSpPr>
                  <a:spLocks noChangeShapeType="1"/>
                </p:cNvSpPr>
                <p:nvPr/>
              </p:nvSpPr>
              <p:spPr bwMode="auto">
                <a:xfrm>
                  <a:off x="2256" y="2016"/>
                  <a:ext cx="48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3970" name="Group 22"/>
                <p:cNvGrpSpPr>
                  <a:grpSpLocks/>
                </p:cNvGrpSpPr>
                <p:nvPr/>
              </p:nvGrpSpPr>
              <p:grpSpPr bwMode="auto">
                <a:xfrm>
                  <a:off x="2352" y="1824"/>
                  <a:ext cx="192" cy="240"/>
                  <a:chOff x="672" y="1968"/>
                  <a:chExt cx="192" cy="240"/>
                </a:xfrm>
              </p:grpSpPr>
              <p:sp>
                <p:nvSpPr>
                  <p:cNvPr id="253971" name="Line 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6" y="2064"/>
                    <a:ext cx="48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3972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1968"/>
                    <a:ext cx="188" cy="194"/>
                  </a:xfrm>
                  <a:prstGeom prst="rect">
                    <a:avLst/>
                  </a:prstGeom>
                  <a:noFill/>
                  <a:ln w="254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>
                        <a:latin typeface="Verdana" pitchFamily="34" charset="0"/>
                      </a:rPr>
                      <a:t>n</a:t>
                    </a:r>
                    <a:endParaRPr lang="en-US" sz="1600">
                      <a:latin typeface="Verdana" pitchFamily="34" charset="0"/>
                    </a:endParaRPr>
                  </a:p>
                </p:txBody>
              </p:sp>
            </p:grpSp>
          </p:grpSp>
        </p:grpSp>
      </p:grpSp>
      <p:sp>
        <p:nvSpPr>
          <p:cNvPr id="253958" name="Text Box 25"/>
          <p:cNvSpPr txBox="1">
            <a:spLocks noChangeArrowheads="1"/>
          </p:cNvSpPr>
          <p:nvPr/>
        </p:nvSpPr>
        <p:spPr bwMode="auto">
          <a:xfrm>
            <a:off x="2760663" y="5302250"/>
            <a:ext cx="298450" cy="3079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0033"/>
                </a:solidFill>
                <a:latin typeface="Verdana" pitchFamily="34" charset="0"/>
              </a:rPr>
              <a:t>1</a:t>
            </a:r>
            <a:endParaRPr lang="en-US" sz="1600">
              <a:solidFill>
                <a:srgbClr val="FF0033"/>
              </a:solidFill>
              <a:latin typeface="Verdana" pitchFamily="34" charset="0"/>
            </a:endParaRPr>
          </a:p>
        </p:txBody>
      </p:sp>
      <p:sp>
        <p:nvSpPr>
          <p:cNvPr id="253959" name="Text Box 26"/>
          <p:cNvSpPr txBox="1">
            <a:spLocks noChangeArrowheads="1"/>
          </p:cNvSpPr>
          <p:nvPr/>
        </p:nvSpPr>
        <p:spPr bwMode="auto">
          <a:xfrm>
            <a:off x="2776538" y="5518150"/>
            <a:ext cx="298450" cy="30797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0033"/>
                </a:solidFill>
                <a:latin typeface="Verdana" pitchFamily="34" charset="0"/>
              </a:rPr>
              <a:t>1</a:t>
            </a:r>
            <a:endParaRPr lang="en-US" sz="1600">
              <a:solidFill>
                <a:srgbClr val="FF0033"/>
              </a:solidFill>
              <a:latin typeface="Verdana" pitchFamily="34" charset="0"/>
            </a:endParaRPr>
          </a:p>
        </p:txBody>
      </p:sp>
      <p:sp>
        <p:nvSpPr>
          <p:cNvPr id="30" name="Date Placeholder 29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71" name="Rectangle 35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Memory Write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Timing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A91E718A-8C1D-4927-A9F4-A85E6D58707E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18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pSp>
        <p:nvGrpSpPr>
          <p:cNvPr id="270342" name="Group 33"/>
          <p:cNvGrpSpPr>
            <a:grpSpLocks/>
          </p:cNvGrpSpPr>
          <p:nvPr/>
        </p:nvGrpSpPr>
        <p:grpSpPr bwMode="auto">
          <a:xfrm>
            <a:off x="1295400" y="1981200"/>
            <a:ext cx="6858000" cy="4054106"/>
            <a:chOff x="622300" y="508000"/>
            <a:chExt cx="6032500" cy="3299052"/>
          </a:xfrm>
        </p:grpSpPr>
        <p:sp>
          <p:nvSpPr>
            <p:cNvPr id="35" name="Freeform 34"/>
            <p:cNvSpPr/>
            <p:nvPr/>
          </p:nvSpPr>
          <p:spPr>
            <a:xfrm>
              <a:off x="1381948" y="856796"/>
              <a:ext cx="5212807" cy="352672"/>
            </a:xfrm>
            <a:custGeom>
              <a:avLst/>
              <a:gdLst>
                <a:gd name="connsiteX0" fmla="*/ 5206708 w 5213058"/>
                <a:gd name="connsiteY0" fmla="*/ 6350 h 353237"/>
                <a:gd name="connsiteX1" fmla="*/ 4891519 w 5213058"/>
                <a:gd name="connsiteY1" fmla="*/ 6350 h 353237"/>
                <a:gd name="connsiteX2" fmla="*/ 4785462 w 5213058"/>
                <a:gd name="connsiteY2" fmla="*/ 346887 h 353237"/>
                <a:gd name="connsiteX3" fmla="*/ 4087876 w 5213058"/>
                <a:gd name="connsiteY3" fmla="*/ 346887 h 353237"/>
                <a:gd name="connsiteX4" fmla="*/ 3981843 w 5213058"/>
                <a:gd name="connsiteY4" fmla="*/ 6350 h 353237"/>
                <a:gd name="connsiteX5" fmla="*/ 3395840 w 5213058"/>
                <a:gd name="connsiteY5" fmla="*/ 6350 h 353237"/>
                <a:gd name="connsiteX6" fmla="*/ 3289770 w 5213058"/>
                <a:gd name="connsiteY6" fmla="*/ 346887 h 353237"/>
                <a:gd name="connsiteX7" fmla="*/ 2592184 w 5213058"/>
                <a:gd name="connsiteY7" fmla="*/ 346887 h 353237"/>
                <a:gd name="connsiteX8" fmla="*/ 2486165 w 5213058"/>
                <a:gd name="connsiteY8" fmla="*/ 6350 h 353237"/>
                <a:gd name="connsiteX9" fmla="*/ 1900136 w 5213058"/>
                <a:gd name="connsiteY9" fmla="*/ 6350 h 353237"/>
                <a:gd name="connsiteX10" fmla="*/ 1794090 w 5213058"/>
                <a:gd name="connsiteY10" fmla="*/ 346887 h 353237"/>
                <a:gd name="connsiteX11" fmla="*/ 1096505 w 5213058"/>
                <a:gd name="connsiteY11" fmla="*/ 346887 h 353237"/>
                <a:gd name="connsiteX12" fmla="*/ 990460 w 5213058"/>
                <a:gd name="connsiteY12" fmla="*/ 6350 h 353237"/>
                <a:gd name="connsiteX13" fmla="*/ 404431 w 5213058"/>
                <a:gd name="connsiteY13" fmla="*/ 6350 h 353237"/>
                <a:gd name="connsiteX14" fmla="*/ 298386 w 5213058"/>
                <a:gd name="connsiteY14" fmla="*/ 346887 h 353237"/>
                <a:gd name="connsiteX15" fmla="*/ 6350 w 5213058"/>
                <a:gd name="connsiteY15" fmla="*/ 346887 h 35323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</a:cxnLst>
              <a:rect l="l" t="t" r="r" b="b"/>
              <a:pathLst>
                <a:path w="5213058" h="353237">
                  <a:moveTo>
                    <a:pt x="5206708" y="6350"/>
                  </a:moveTo>
                  <a:lnTo>
                    <a:pt x="4891519" y="6350"/>
                  </a:lnTo>
                  <a:lnTo>
                    <a:pt x="4785462" y="346887"/>
                  </a:lnTo>
                  <a:lnTo>
                    <a:pt x="4087876" y="346887"/>
                  </a:lnTo>
                  <a:lnTo>
                    <a:pt x="3981843" y="6350"/>
                  </a:lnTo>
                  <a:lnTo>
                    <a:pt x="3395840" y="6350"/>
                  </a:lnTo>
                  <a:lnTo>
                    <a:pt x="3289770" y="346887"/>
                  </a:lnTo>
                  <a:lnTo>
                    <a:pt x="2592184" y="346887"/>
                  </a:lnTo>
                  <a:lnTo>
                    <a:pt x="2486165" y="6350"/>
                  </a:lnTo>
                  <a:lnTo>
                    <a:pt x="1900136" y="6350"/>
                  </a:lnTo>
                  <a:lnTo>
                    <a:pt x="1794090" y="346887"/>
                  </a:lnTo>
                  <a:lnTo>
                    <a:pt x="1096505" y="346887"/>
                  </a:lnTo>
                  <a:lnTo>
                    <a:pt x="990460" y="6350"/>
                  </a:lnTo>
                  <a:lnTo>
                    <a:pt x="404431" y="6350"/>
                  </a:lnTo>
                  <a:lnTo>
                    <a:pt x="298386" y="346887"/>
                  </a:lnTo>
                  <a:lnTo>
                    <a:pt x="6350" y="346887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6" name="Freeform 3"/>
            <p:cNvSpPr/>
            <p:nvPr/>
          </p:nvSpPr>
          <p:spPr>
            <a:xfrm>
              <a:off x="1261857" y="2113754"/>
              <a:ext cx="4867892" cy="352671"/>
            </a:xfrm>
            <a:custGeom>
              <a:avLst/>
              <a:gdLst>
                <a:gd name="connsiteX0" fmla="*/ 4862233 w 4868583"/>
                <a:gd name="connsiteY0" fmla="*/ 346887 h 353237"/>
                <a:gd name="connsiteX1" fmla="*/ 4316399 w 4868583"/>
                <a:gd name="connsiteY1" fmla="*/ 346887 h 353237"/>
                <a:gd name="connsiteX2" fmla="*/ 4210329 w 4868583"/>
                <a:gd name="connsiteY2" fmla="*/ 6350 h 353237"/>
                <a:gd name="connsiteX3" fmla="*/ 532180 w 4868583"/>
                <a:gd name="connsiteY3" fmla="*/ 6350 h 353237"/>
                <a:gd name="connsiteX4" fmla="*/ 426135 w 4868583"/>
                <a:gd name="connsiteY4" fmla="*/ 346887 h 353237"/>
                <a:gd name="connsiteX5" fmla="*/ 6350 w 4868583"/>
                <a:gd name="connsiteY5" fmla="*/ 346887 h 35323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868583" h="353237">
                  <a:moveTo>
                    <a:pt x="4862233" y="346887"/>
                  </a:moveTo>
                  <a:lnTo>
                    <a:pt x="4316399" y="346887"/>
                  </a:lnTo>
                  <a:lnTo>
                    <a:pt x="4210329" y="6350"/>
                  </a:lnTo>
                  <a:lnTo>
                    <a:pt x="532180" y="6350"/>
                  </a:lnTo>
                  <a:lnTo>
                    <a:pt x="426135" y="346887"/>
                  </a:lnTo>
                  <a:lnTo>
                    <a:pt x="6350" y="346887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7" name="Freeform 3"/>
            <p:cNvSpPr/>
            <p:nvPr/>
          </p:nvSpPr>
          <p:spPr>
            <a:xfrm>
              <a:off x="1261857" y="2750629"/>
              <a:ext cx="4867892" cy="352672"/>
            </a:xfrm>
            <a:custGeom>
              <a:avLst/>
              <a:gdLst>
                <a:gd name="connsiteX0" fmla="*/ 4862271 w 4868621"/>
                <a:gd name="connsiteY0" fmla="*/ 6350 h 353250"/>
                <a:gd name="connsiteX1" fmla="*/ 4316438 w 4868621"/>
                <a:gd name="connsiteY1" fmla="*/ 6350 h 353250"/>
                <a:gd name="connsiteX2" fmla="*/ 4210368 w 4868621"/>
                <a:gd name="connsiteY2" fmla="*/ 346900 h 353250"/>
                <a:gd name="connsiteX3" fmla="*/ 532218 w 4868621"/>
                <a:gd name="connsiteY3" fmla="*/ 346900 h 353250"/>
                <a:gd name="connsiteX4" fmla="*/ 426174 w 4868621"/>
                <a:gd name="connsiteY4" fmla="*/ 6350 h 353250"/>
                <a:gd name="connsiteX5" fmla="*/ 6350 w 4868621"/>
                <a:gd name="connsiteY5" fmla="*/ 6350 h 35325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868621" h="353250">
                  <a:moveTo>
                    <a:pt x="4862271" y="6350"/>
                  </a:moveTo>
                  <a:lnTo>
                    <a:pt x="4316438" y="6350"/>
                  </a:lnTo>
                  <a:lnTo>
                    <a:pt x="4210368" y="346900"/>
                  </a:lnTo>
                  <a:lnTo>
                    <a:pt x="532218" y="346900"/>
                  </a:lnTo>
                  <a:lnTo>
                    <a:pt x="426174" y="6350"/>
                  </a:ln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8" name="Freeform 3"/>
            <p:cNvSpPr/>
            <p:nvPr/>
          </p:nvSpPr>
          <p:spPr>
            <a:xfrm>
              <a:off x="1569067" y="559673"/>
              <a:ext cx="291851" cy="23253"/>
            </a:xfrm>
            <a:custGeom>
              <a:avLst/>
              <a:gdLst>
                <a:gd name="connsiteX0" fmla="*/ 286067 w 292417"/>
                <a:gd name="connsiteY0" fmla="*/ 6350 h 22504"/>
                <a:gd name="connsiteX1" fmla="*/ 6350 w 292417"/>
                <a:gd name="connsiteY1" fmla="*/ 6350 h 225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92417" h="22504">
                  <a:moveTo>
                    <a:pt x="286067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9" name="Freeform 3"/>
            <p:cNvSpPr/>
            <p:nvPr/>
          </p:nvSpPr>
          <p:spPr>
            <a:xfrm>
              <a:off x="1488075" y="529962"/>
              <a:ext cx="118695" cy="72343"/>
            </a:xfrm>
            <a:custGeom>
              <a:avLst/>
              <a:gdLst>
                <a:gd name="connsiteX0" fmla="*/ 97510 w 118986"/>
                <a:gd name="connsiteY0" fmla="*/ 36118 h 72237"/>
                <a:gd name="connsiteX1" fmla="*/ 118986 w 118986"/>
                <a:gd name="connsiteY1" fmla="*/ 71450 h 72237"/>
                <a:gd name="connsiteX2" fmla="*/ 117779 w 118986"/>
                <a:gd name="connsiteY2" fmla="*/ 72237 h 72237"/>
                <a:gd name="connsiteX3" fmla="*/ 60185 w 118986"/>
                <a:gd name="connsiteY3" fmla="*/ 49364 h 72237"/>
                <a:gd name="connsiteX4" fmla="*/ 0 w 118986"/>
                <a:gd name="connsiteY4" fmla="*/ 36118 h 72237"/>
                <a:gd name="connsiteX5" fmla="*/ 60185 w 118986"/>
                <a:gd name="connsiteY5" fmla="*/ 22872 h 72237"/>
                <a:gd name="connsiteX6" fmla="*/ 117779 w 118986"/>
                <a:gd name="connsiteY6" fmla="*/ 0 h 72237"/>
                <a:gd name="connsiteX7" fmla="*/ 118986 w 118986"/>
                <a:gd name="connsiteY7" fmla="*/ 609 h 72237"/>
                <a:gd name="connsiteX8" fmla="*/ 97510 w 118986"/>
                <a:gd name="connsiteY8" fmla="*/ 36118 h 7223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18986" h="72237">
                  <a:moveTo>
                    <a:pt x="97510" y="36118"/>
                  </a:moveTo>
                  <a:lnTo>
                    <a:pt x="118986" y="71450"/>
                  </a:lnTo>
                  <a:lnTo>
                    <a:pt x="117779" y="72237"/>
                  </a:lnTo>
                  <a:lnTo>
                    <a:pt x="60185" y="49364"/>
                  </a:lnTo>
                  <a:cubicBezTo>
                    <a:pt x="40119" y="44945"/>
                    <a:pt x="20053" y="40538"/>
                    <a:pt x="0" y="36118"/>
                  </a:cubicBezTo>
                  <a:cubicBezTo>
                    <a:pt x="20053" y="31711"/>
                    <a:pt x="40119" y="27292"/>
                    <a:pt x="60185" y="22872"/>
                  </a:cubicBezTo>
                  <a:lnTo>
                    <a:pt x="117779" y="0"/>
                  </a:lnTo>
                  <a:lnTo>
                    <a:pt x="118986" y="609"/>
                  </a:lnTo>
                  <a:lnTo>
                    <a:pt x="97510" y="36118"/>
                  </a:ln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0" name="Freeform 3"/>
            <p:cNvSpPr/>
            <p:nvPr/>
          </p:nvSpPr>
          <p:spPr>
            <a:xfrm>
              <a:off x="2732279" y="559673"/>
              <a:ext cx="293247" cy="23253"/>
            </a:xfrm>
            <a:custGeom>
              <a:avLst/>
              <a:gdLst>
                <a:gd name="connsiteX0" fmla="*/ 6350 w 292404"/>
                <a:gd name="connsiteY0" fmla="*/ 6350 h 22504"/>
                <a:gd name="connsiteX1" fmla="*/ 286054 w 292404"/>
                <a:gd name="connsiteY1" fmla="*/ 6350 h 225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92404" h="22504">
                  <a:moveTo>
                    <a:pt x="6350" y="6350"/>
                  </a:moveTo>
                  <a:lnTo>
                    <a:pt x="286054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1" name="Freeform 3"/>
            <p:cNvSpPr/>
            <p:nvPr/>
          </p:nvSpPr>
          <p:spPr>
            <a:xfrm>
              <a:off x="2986426" y="529962"/>
              <a:ext cx="120091" cy="72343"/>
            </a:xfrm>
            <a:custGeom>
              <a:avLst/>
              <a:gdLst>
                <a:gd name="connsiteX0" fmla="*/ 21475 w 118986"/>
                <a:gd name="connsiteY0" fmla="*/ 36118 h 72237"/>
                <a:gd name="connsiteX1" fmla="*/ 0 w 118986"/>
                <a:gd name="connsiteY1" fmla="*/ 71450 h 72237"/>
                <a:gd name="connsiteX2" fmla="*/ 1206 w 118986"/>
                <a:gd name="connsiteY2" fmla="*/ 72237 h 72237"/>
                <a:gd name="connsiteX3" fmla="*/ 58800 w 118986"/>
                <a:gd name="connsiteY3" fmla="*/ 49364 h 72237"/>
                <a:gd name="connsiteX4" fmla="*/ 118986 w 118986"/>
                <a:gd name="connsiteY4" fmla="*/ 36118 h 72237"/>
                <a:gd name="connsiteX5" fmla="*/ 58800 w 118986"/>
                <a:gd name="connsiteY5" fmla="*/ 22872 h 72237"/>
                <a:gd name="connsiteX6" fmla="*/ 1206 w 118986"/>
                <a:gd name="connsiteY6" fmla="*/ 0 h 72237"/>
                <a:gd name="connsiteX7" fmla="*/ 0 w 118986"/>
                <a:gd name="connsiteY7" fmla="*/ 609 h 72237"/>
                <a:gd name="connsiteX8" fmla="*/ 21475 w 118986"/>
                <a:gd name="connsiteY8" fmla="*/ 36118 h 7223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18986" h="72237">
                  <a:moveTo>
                    <a:pt x="21475" y="36118"/>
                  </a:moveTo>
                  <a:lnTo>
                    <a:pt x="0" y="71450"/>
                  </a:lnTo>
                  <a:lnTo>
                    <a:pt x="1206" y="72237"/>
                  </a:lnTo>
                  <a:lnTo>
                    <a:pt x="58800" y="49364"/>
                  </a:lnTo>
                  <a:cubicBezTo>
                    <a:pt x="78854" y="44945"/>
                    <a:pt x="98932" y="40538"/>
                    <a:pt x="118986" y="36118"/>
                  </a:cubicBezTo>
                  <a:cubicBezTo>
                    <a:pt x="98932" y="31711"/>
                    <a:pt x="78854" y="27292"/>
                    <a:pt x="58800" y="22872"/>
                  </a:cubicBezTo>
                  <a:lnTo>
                    <a:pt x="1206" y="0"/>
                  </a:lnTo>
                  <a:lnTo>
                    <a:pt x="0" y="609"/>
                  </a:lnTo>
                  <a:lnTo>
                    <a:pt x="21475" y="36118"/>
                  </a:ln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2" name="Freeform 3"/>
            <p:cNvSpPr/>
            <p:nvPr/>
          </p:nvSpPr>
          <p:spPr>
            <a:xfrm>
              <a:off x="1261857" y="1518217"/>
              <a:ext cx="5318934" cy="317792"/>
            </a:xfrm>
            <a:custGeom>
              <a:avLst/>
              <a:gdLst>
                <a:gd name="connsiteX0" fmla="*/ 6350 w 5318772"/>
                <a:gd name="connsiteY0" fmla="*/ 6350 h 316890"/>
                <a:gd name="connsiteX1" fmla="*/ 271602 w 5318772"/>
                <a:gd name="connsiteY1" fmla="*/ 6350 h 316890"/>
                <a:gd name="connsiteX2" fmla="*/ 584466 w 5318772"/>
                <a:gd name="connsiteY2" fmla="*/ 310540 h 316890"/>
                <a:gd name="connsiteX3" fmla="*/ 4738827 w 5318772"/>
                <a:gd name="connsiteY3" fmla="*/ 310540 h 316890"/>
                <a:gd name="connsiteX4" fmla="*/ 5051704 w 5318772"/>
                <a:gd name="connsiteY4" fmla="*/ 6350 h 316890"/>
                <a:gd name="connsiteX5" fmla="*/ 5312422 w 5318772"/>
                <a:gd name="connsiteY5" fmla="*/ 6350 h 3168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5318772" h="316890">
                  <a:moveTo>
                    <a:pt x="6350" y="6350"/>
                  </a:moveTo>
                  <a:lnTo>
                    <a:pt x="271602" y="6350"/>
                  </a:lnTo>
                  <a:lnTo>
                    <a:pt x="584466" y="310540"/>
                  </a:lnTo>
                  <a:lnTo>
                    <a:pt x="4738827" y="310540"/>
                  </a:lnTo>
                  <a:lnTo>
                    <a:pt x="5051704" y="6350"/>
                  </a:lnTo>
                  <a:lnTo>
                    <a:pt x="5312422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3" name="Freeform 3"/>
            <p:cNvSpPr/>
            <p:nvPr/>
          </p:nvSpPr>
          <p:spPr>
            <a:xfrm>
              <a:off x="1261857" y="1518217"/>
              <a:ext cx="5318934" cy="317792"/>
            </a:xfrm>
            <a:custGeom>
              <a:avLst/>
              <a:gdLst>
                <a:gd name="connsiteX0" fmla="*/ 6350 w 5318772"/>
                <a:gd name="connsiteY0" fmla="*/ 310553 h 316903"/>
                <a:gd name="connsiteX1" fmla="*/ 271602 w 5318772"/>
                <a:gd name="connsiteY1" fmla="*/ 310553 h 316903"/>
                <a:gd name="connsiteX2" fmla="*/ 584466 w 5318772"/>
                <a:gd name="connsiteY2" fmla="*/ 6350 h 316903"/>
                <a:gd name="connsiteX3" fmla="*/ 4738827 w 5318772"/>
                <a:gd name="connsiteY3" fmla="*/ 6350 h 316903"/>
                <a:gd name="connsiteX4" fmla="*/ 5051704 w 5318772"/>
                <a:gd name="connsiteY4" fmla="*/ 310553 h 316903"/>
                <a:gd name="connsiteX5" fmla="*/ 5312422 w 5318772"/>
                <a:gd name="connsiteY5" fmla="*/ 310553 h 31690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5318772" h="316903">
                  <a:moveTo>
                    <a:pt x="6350" y="310553"/>
                  </a:moveTo>
                  <a:lnTo>
                    <a:pt x="271602" y="310553"/>
                  </a:lnTo>
                  <a:lnTo>
                    <a:pt x="584466" y="6350"/>
                  </a:lnTo>
                  <a:lnTo>
                    <a:pt x="4738827" y="6350"/>
                  </a:lnTo>
                  <a:lnTo>
                    <a:pt x="5051704" y="310553"/>
                  </a:lnTo>
                  <a:lnTo>
                    <a:pt x="5312422" y="310553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4" name="Freeform 3"/>
            <p:cNvSpPr/>
            <p:nvPr/>
          </p:nvSpPr>
          <p:spPr>
            <a:xfrm>
              <a:off x="1274425" y="3392673"/>
              <a:ext cx="5306366" cy="317792"/>
            </a:xfrm>
            <a:custGeom>
              <a:avLst/>
              <a:gdLst>
                <a:gd name="connsiteX0" fmla="*/ 6350 w 5305564"/>
                <a:gd name="connsiteY0" fmla="*/ 6350 h 316890"/>
                <a:gd name="connsiteX1" fmla="*/ 258394 w 5305564"/>
                <a:gd name="connsiteY1" fmla="*/ 6350 h 316890"/>
                <a:gd name="connsiteX2" fmla="*/ 571258 w 5305564"/>
                <a:gd name="connsiteY2" fmla="*/ 310540 h 316890"/>
                <a:gd name="connsiteX3" fmla="*/ 4725619 w 5305564"/>
                <a:gd name="connsiteY3" fmla="*/ 310540 h 316890"/>
                <a:gd name="connsiteX4" fmla="*/ 5038496 w 5305564"/>
                <a:gd name="connsiteY4" fmla="*/ 6350 h 316890"/>
                <a:gd name="connsiteX5" fmla="*/ 5299214 w 5305564"/>
                <a:gd name="connsiteY5" fmla="*/ 6350 h 3168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5305564" h="316890">
                  <a:moveTo>
                    <a:pt x="6350" y="6350"/>
                  </a:moveTo>
                  <a:lnTo>
                    <a:pt x="258394" y="6350"/>
                  </a:lnTo>
                  <a:lnTo>
                    <a:pt x="571258" y="310540"/>
                  </a:lnTo>
                  <a:lnTo>
                    <a:pt x="4725619" y="310540"/>
                  </a:lnTo>
                  <a:lnTo>
                    <a:pt x="5038496" y="6350"/>
                  </a:lnTo>
                  <a:lnTo>
                    <a:pt x="5299214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5" name="Freeform 3"/>
            <p:cNvSpPr/>
            <p:nvPr/>
          </p:nvSpPr>
          <p:spPr>
            <a:xfrm>
              <a:off x="1274425" y="3392673"/>
              <a:ext cx="5306366" cy="317792"/>
            </a:xfrm>
            <a:custGeom>
              <a:avLst/>
              <a:gdLst>
                <a:gd name="connsiteX0" fmla="*/ 6350 w 5305564"/>
                <a:gd name="connsiteY0" fmla="*/ 310540 h 316890"/>
                <a:gd name="connsiteX1" fmla="*/ 258394 w 5305564"/>
                <a:gd name="connsiteY1" fmla="*/ 310540 h 316890"/>
                <a:gd name="connsiteX2" fmla="*/ 571258 w 5305564"/>
                <a:gd name="connsiteY2" fmla="*/ 6350 h 316890"/>
                <a:gd name="connsiteX3" fmla="*/ 4725619 w 5305564"/>
                <a:gd name="connsiteY3" fmla="*/ 6350 h 316890"/>
                <a:gd name="connsiteX4" fmla="*/ 5038496 w 5305564"/>
                <a:gd name="connsiteY4" fmla="*/ 310540 h 316890"/>
                <a:gd name="connsiteX5" fmla="*/ 5299214 w 5305564"/>
                <a:gd name="connsiteY5" fmla="*/ 310540 h 3168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5305564" h="316890">
                  <a:moveTo>
                    <a:pt x="6350" y="310540"/>
                  </a:moveTo>
                  <a:lnTo>
                    <a:pt x="258394" y="310540"/>
                  </a:lnTo>
                  <a:lnTo>
                    <a:pt x="571258" y="6350"/>
                  </a:lnTo>
                  <a:lnTo>
                    <a:pt x="4725619" y="6350"/>
                  </a:lnTo>
                  <a:lnTo>
                    <a:pt x="5038496" y="310540"/>
                  </a:lnTo>
                  <a:lnTo>
                    <a:pt x="5299214" y="31054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6" name="Freeform 3"/>
            <p:cNvSpPr/>
            <p:nvPr/>
          </p:nvSpPr>
          <p:spPr>
            <a:xfrm>
              <a:off x="1851143" y="2687330"/>
              <a:ext cx="308608" cy="299706"/>
            </a:xfrm>
            <a:custGeom>
              <a:avLst/>
              <a:gdLst>
                <a:gd name="connsiteX0" fmla="*/ 6350 w 308775"/>
                <a:gd name="connsiteY0" fmla="*/ 293509 h 299859"/>
                <a:gd name="connsiteX1" fmla="*/ 302425 w 308775"/>
                <a:gd name="connsiteY1" fmla="*/ 6350 h 29985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08775" h="299859">
                  <a:moveTo>
                    <a:pt x="6350" y="293509"/>
                  </a:moveTo>
                  <a:cubicBezTo>
                    <a:pt x="6350" y="293509"/>
                    <a:pt x="76022" y="71577"/>
                    <a:pt x="302425" y="6350"/>
                  </a:cubicBez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7" name="Freeform 3"/>
            <p:cNvSpPr/>
            <p:nvPr/>
          </p:nvSpPr>
          <p:spPr>
            <a:xfrm>
              <a:off x="1831593" y="2940530"/>
              <a:ext cx="69821" cy="124016"/>
            </a:xfrm>
            <a:custGeom>
              <a:avLst/>
              <a:gdLst>
                <a:gd name="connsiteX0" fmla="*/ 29222 w 69748"/>
                <a:gd name="connsiteY0" fmla="*/ 31114 h 124155"/>
                <a:gd name="connsiteX1" fmla="*/ 69342 w 69748"/>
                <a:gd name="connsiteY1" fmla="*/ 21208 h 124155"/>
                <a:gd name="connsiteX2" fmla="*/ 69748 w 69748"/>
                <a:gd name="connsiteY2" fmla="*/ 22580 h 124155"/>
                <a:gd name="connsiteX3" fmla="*/ 30670 w 69748"/>
                <a:gd name="connsiteY3" fmla="*/ 70688 h 124155"/>
                <a:gd name="connsiteX4" fmla="*/ 0 w 69748"/>
                <a:gd name="connsiteY4" fmla="*/ 124155 h 124155"/>
                <a:gd name="connsiteX5" fmla="*/ 5397 w 69748"/>
                <a:gd name="connsiteY5" fmla="*/ 62750 h 124155"/>
                <a:gd name="connsiteX6" fmla="*/ 825 w 69748"/>
                <a:gd name="connsiteY6" fmla="*/ 952 h 124155"/>
                <a:gd name="connsiteX7" fmla="*/ 1765 w 69748"/>
                <a:gd name="connsiteY7" fmla="*/ 0 h 124155"/>
                <a:gd name="connsiteX8" fmla="*/ 29222 w 69748"/>
                <a:gd name="connsiteY8" fmla="*/ 31114 h 12415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69748" h="124155">
                  <a:moveTo>
                    <a:pt x="29222" y="31114"/>
                  </a:moveTo>
                  <a:lnTo>
                    <a:pt x="69342" y="21208"/>
                  </a:lnTo>
                  <a:lnTo>
                    <a:pt x="69748" y="22580"/>
                  </a:lnTo>
                  <a:lnTo>
                    <a:pt x="30670" y="70688"/>
                  </a:lnTo>
                  <a:cubicBezTo>
                    <a:pt x="20447" y="88519"/>
                    <a:pt x="10223" y="106337"/>
                    <a:pt x="0" y="124155"/>
                  </a:cubicBezTo>
                  <a:cubicBezTo>
                    <a:pt x="1803" y="103682"/>
                    <a:pt x="3606" y="83223"/>
                    <a:pt x="5397" y="62750"/>
                  </a:cubicBezTo>
                  <a:lnTo>
                    <a:pt x="825" y="952"/>
                  </a:lnTo>
                  <a:lnTo>
                    <a:pt x="1765" y="0"/>
                  </a:lnTo>
                  <a:lnTo>
                    <a:pt x="29222" y="31114"/>
                  </a:lnTo>
                </a:path>
              </a:pathLst>
            </a:custGeom>
            <a:solidFill>
              <a:srgbClr val="00AEE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8" name="Freeform 3"/>
            <p:cNvSpPr/>
            <p:nvPr/>
          </p:nvSpPr>
          <p:spPr>
            <a:xfrm>
              <a:off x="5243028" y="2759672"/>
              <a:ext cx="135452" cy="271286"/>
            </a:xfrm>
            <a:custGeom>
              <a:avLst/>
              <a:gdLst>
                <a:gd name="connsiteX0" fmla="*/ 128157 w 134507"/>
                <a:gd name="connsiteY0" fmla="*/ 264604 h 270954"/>
                <a:gd name="connsiteX1" fmla="*/ 8942 w 134507"/>
                <a:gd name="connsiteY1" fmla="*/ 6350 h 27095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34507" h="270954">
                  <a:moveTo>
                    <a:pt x="128157" y="264604"/>
                  </a:moveTo>
                  <a:cubicBezTo>
                    <a:pt x="128157" y="264604"/>
                    <a:pt x="-17930" y="177126"/>
                    <a:pt x="8942" y="6350"/>
                  </a:cubicBez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9" name="Freeform 3"/>
            <p:cNvSpPr/>
            <p:nvPr/>
          </p:nvSpPr>
          <p:spPr>
            <a:xfrm>
              <a:off x="5326813" y="2977992"/>
              <a:ext cx="121487" cy="89137"/>
            </a:xfrm>
            <a:custGeom>
              <a:avLst/>
              <a:gdLst>
                <a:gd name="connsiteX0" fmla="*/ 36080 w 121158"/>
                <a:gd name="connsiteY0" fmla="*/ 41427 h 89065"/>
                <a:gd name="connsiteX1" fmla="*/ 34607 w 121158"/>
                <a:gd name="connsiteY1" fmla="*/ 114 h 89065"/>
                <a:gd name="connsiteX2" fmla="*/ 36042 w 121158"/>
                <a:gd name="connsiteY2" fmla="*/ 0 h 89065"/>
                <a:gd name="connsiteX3" fmla="*/ 75133 w 121158"/>
                <a:gd name="connsiteY3" fmla="*/ 48094 h 89065"/>
                <a:gd name="connsiteX4" fmla="*/ 121158 w 121158"/>
                <a:gd name="connsiteY4" fmla="*/ 89065 h 89065"/>
                <a:gd name="connsiteX5" fmla="*/ 62166 w 121158"/>
                <a:gd name="connsiteY5" fmla="*/ 71209 h 89065"/>
                <a:gd name="connsiteX6" fmla="*/ 774 w 121158"/>
                <a:gd name="connsiteY6" fmla="*/ 63030 h 89065"/>
                <a:gd name="connsiteX7" fmla="*/ 0 w 121158"/>
                <a:gd name="connsiteY7" fmla="*/ 61912 h 89065"/>
                <a:gd name="connsiteX8" fmla="*/ 36080 w 121158"/>
                <a:gd name="connsiteY8" fmla="*/ 41427 h 8906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21158" h="89065">
                  <a:moveTo>
                    <a:pt x="36080" y="41427"/>
                  </a:moveTo>
                  <a:lnTo>
                    <a:pt x="34607" y="114"/>
                  </a:lnTo>
                  <a:lnTo>
                    <a:pt x="36042" y="0"/>
                  </a:lnTo>
                  <a:lnTo>
                    <a:pt x="75133" y="48094"/>
                  </a:lnTo>
                  <a:cubicBezTo>
                    <a:pt x="90487" y="61760"/>
                    <a:pt x="105829" y="75425"/>
                    <a:pt x="121158" y="89065"/>
                  </a:cubicBezTo>
                  <a:cubicBezTo>
                    <a:pt x="101498" y="83108"/>
                    <a:pt x="81838" y="77152"/>
                    <a:pt x="62166" y="71209"/>
                  </a:cubicBezTo>
                  <a:lnTo>
                    <a:pt x="774" y="63030"/>
                  </a:lnTo>
                  <a:lnTo>
                    <a:pt x="0" y="61912"/>
                  </a:lnTo>
                  <a:lnTo>
                    <a:pt x="36080" y="41427"/>
                  </a:lnTo>
                </a:path>
              </a:pathLst>
            </a:custGeom>
            <a:solidFill>
              <a:srgbClr val="00AEE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45244" y="508000"/>
              <a:ext cx="481762" cy="151145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20</a:t>
              </a:r>
              <a:r>
                <a:rPr lang="en-US" altLang="zh-CN" sz="1234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nsec</a:t>
              </a:r>
            </a:p>
          </p:txBody>
        </p:sp>
        <p:sp>
          <p:nvSpPr>
            <p:cNvPr id="51" name="TextBox 1"/>
            <p:cNvSpPr txBox="1"/>
            <p:nvPr/>
          </p:nvSpPr>
          <p:spPr>
            <a:xfrm>
              <a:off x="1968441" y="991147"/>
              <a:ext cx="189912" cy="151145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i="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T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1</a:t>
              </a:r>
            </a:p>
          </p:txBody>
        </p:sp>
        <p:sp>
          <p:nvSpPr>
            <p:cNvPr id="52" name="TextBox 1"/>
            <p:cNvSpPr txBox="1"/>
            <p:nvPr/>
          </p:nvSpPr>
          <p:spPr>
            <a:xfrm>
              <a:off x="6464888" y="991147"/>
              <a:ext cx="189912" cy="151145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i="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T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1</a:t>
              </a:r>
            </a:p>
          </p:txBody>
        </p:sp>
        <p:sp>
          <p:nvSpPr>
            <p:cNvPr id="53" name="TextBox 1"/>
            <p:cNvSpPr txBox="1"/>
            <p:nvPr/>
          </p:nvSpPr>
          <p:spPr>
            <a:xfrm>
              <a:off x="3466792" y="991147"/>
              <a:ext cx="191308" cy="151145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i="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T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2</a:t>
              </a:r>
            </a:p>
          </p:txBody>
        </p:sp>
        <p:sp>
          <p:nvSpPr>
            <p:cNvPr id="54" name="TextBox 1"/>
            <p:cNvSpPr txBox="1"/>
            <p:nvPr/>
          </p:nvSpPr>
          <p:spPr>
            <a:xfrm>
              <a:off x="4940006" y="991147"/>
              <a:ext cx="191309" cy="151145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i="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T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3</a:t>
              </a:r>
            </a:p>
          </p:txBody>
        </p:sp>
        <p:sp>
          <p:nvSpPr>
            <p:cNvPr id="55" name="TextBox 1"/>
            <p:cNvSpPr txBox="1"/>
            <p:nvPr/>
          </p:nvSpPr>
          <p:spPr>
            <a:xfrm>
              <a:off x="3441656" y="1612521"/>
              <a:ext cx="927218" cy="151145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Address</a:t>
              </a:r>
              <a:r>
                <a:rPr lang="en-US" altLang="zh-CN" sz="1234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valid</a:t>
              </a:r>
            </a:p>
          </p:txBody>
        </p:sp>
        <p:sp>
          <p:nvSpPr>
            <p:cNvPr id="56" name="TextBox 1"/>
            <p:cNvSpPr txBox="1"/>
            <p:nvPr/>
          </p:nvSpPr>
          <p:spPr>
            <a:xfrm>
              <a:off x="622300" y="1130665"/>
              <a:ext cx="393788" cy="151145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Clock</a:t>
              </a:r>
            </a:p>
          </p:txBody>
        </p:sp>
        <p:sp>
          <p:nvSpPr>
            <p:cNvPr id="57" name="TextBox 1"/>
            <p:cNvSpPr txBox="1"/>
            <p:nvPr/>
          </p:nvSpPr>
          <p:spPr>
            <a:xfrm>
              <a:off x="622300" y="1523384"/>
              <a:ext cx="571133" cy="997646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Memory</a:t>
              </a:r>
            </a:p>
            <a:p>
              <a:pPr>
                <a:lnSpc>
                  <a:spcPts val="13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address</a:t>
              </a: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8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Memory</a:t>
              </a:r>
            </a:p>
          </p:txBody>
        </p:sp>
        <p:sp>
          <p:nvSpPr>
            <p:cNvPr id="58" name="TextBox 1"/>
            <p:cNvSpPr txBox="1"/>
            <p:nvPr/>
          </p:nvSpPr>
          <p:spPr>
            <a:xfrm>
              <a:off x="622300" y="2475467"/>
              <a:ext cx="444059" cy="1331585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enable</a:t>
              </a: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9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Read/</a:t>
              </a:r>
            </a:p>
            <a:p>
              <a:pPr>
                <a:lnSpc>
                  <a:spcPts val="13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Write</a:t>
              </a: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defRPr/>
              </a:pP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8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Data</a:t>
              </a:r>
            </a:p>
            <a:p>
              <a:pPr>
                <a:lnSpc>
                  <a:spcPts val="13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input</a:t>
              </a:r>
            </a:p>
          </p:txBody>
        </p:sp>
        <p:sp>
          <p:nvSpPr>
            <p:cNvPr id="59" name="TextBox 1"/>
            <p:cNvSpPr txBox="1"/>
            <p:nvPr/>
          </p:nvSpPr>
          <p:spPr>
            <a:xfrm>
              <a:off x="3200077" y="3492144"/>
              <a:ext cx="1156230" cy="182363"/>
            </a:xfrm>
            <a:prstGeom prst="rect">
              <a:avLst/>
            </a:prstGeom>
            <a:noFill/>
          </p:spPr>
          <p:txBody>
            <a:bodyPr wrap="square" lIns="0" tIns="0" rIns="0">
              <a:spAutoFit/>
            </a:bodyPr>
            <a:lstStyle/>
            <a:p>
              <a:pPr>
                <a:lnSpc>
                  <a:spcPts val="1100"/>
                </a:lnSpc>
                <a:tabLst>
                  <a:tab pos="88900" algn="l"/>
                  <a:tab pos="228600" algn="l"/>
                </a:tabLst>
                <a:defRPr/>
              </a:pPr>
              <a:r>
                <a:rPr lang="en-US" altLang="zh-CN" dirty="0">
                  <a:latin typeface="Times New Roman" charset="0"/>
                  <a:ea typeface="ＭＳ Ｐゴシック" charset="-128"/>
                  <a:cs typeface="ＭＳ Ｐゴシック" charset="-128"/>
                </a:rPr>
                <a:t>		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Data</a:t>
              </a:r>
              <a:r>
                <a:rPr lang="en-US" altLang="zh-CN" sz="1234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valid</a:t>
              </a:r>
            </a:p>
          </p:txBody>
        </p:sp>
        <p:sp>
          <p:nvSpPr>
            <p:cNvPr id="60" name="TextBox 1"/>
            <p:cNvSpPr txBox="1"/>
            <p:nvPr/>
          </p:nvSpPr>
          <p:spPr>
            <a:xfrm>
              <a:off x="2197453" y="2629196"/>
              <a:ext cx="1002624" cy="151145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Initiate</a:t>
              </a:r>
              <a:r>
                <a:rPr lang="en-US" altLang="zh-CN" sz="1234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writing</a:t>
              </a:r>
            </a:p>
          </p:txBody>
        </p:sp>
        <p:sp>
          <p:nvSpPr>
            <p:cNvPr id="61" name="TextBox 1"/>
            <p:cNvSpPr txBox="1"/>
            <p:nvPr/>
          </p:nvSpPr>
          <p:spPr>
            <a:xfrm>
              <a:off x="4965141" y="2590441"/>
              <a:ext cx="545998" cy="151145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34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Latched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07E6D17E-2725-41A6-AB25-6241759EFC79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19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74439" name="Rectangle 7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Verdana" pitchFamily="34" charset="0"/>
              </a:rPr>
              <a:t>Types of Memories</a:t>
            </a:r>
          </a:p>
        </p:txBody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Verdana" pitchFamily="34" charset="0"/>
              </a:rPr>
              <a:t>Static and Dynamic</a:t>
            </a:r>
          </a:p>
          <a:p>
            <a:pPr eaLnBrk="1" hangingPunct="1"/>
            <a:r>
              <a:rPr lang="en-US" sz="2400" dirty="0">
                <a:latin typeface="Verdana" pitchFamily="34" charset="0"/>
              </a:rPr>
              <a:t>Static RAM (SRAM) consists of internal latches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The stored data remains valid as long as the power is supplied to the unit. </a:t>
            </a:r>
          </a:p>
          <a:p>
            <a:pPr eaLnBrk="1" hangingPunct="1"/>
            <a:r>
              <a:rPr lang="en-US" sz="2400" dirty="0">
                <a:latin typeface="Verdana" pitchFamily="34" charset="0"/>
              </a:rPr>
              <a:t>Why use latches instead of flip flops?</a:t>
            </a:r>
            <a:endParaRPr lang="en-US" sz="2400" i="1" dirty="0">
              <a:latin typeface="Verdana" pitchFamily="34" charset="0"/>
            </a:endParaRPr>
          </a:p>
          <a:p>
            <a:pPr lvl="1" eaLnBrk="1" hangingPunct="1"/>
            <a:r>
              <a:rPr lang="en-US" sz="2000" dirty="0">
                <a:latin typeface="Verdana" pitchFamily="34" charset="0"/>
              </a:rPr>
              <a:t>A latch can be made with only two NAND or two NOR gates, but a flip-flop requires at least twice that much hardware.</a:t>
            </a:r>
          </a:p>
          <a:p>
            <a:pPr lvl="1" eaLnBrk="1" hangingPunct="1"/>
            <a:r>
              <a:rPr lang="en-US" sz="2000" dirty="0">
                <a:latin typeface="Verdana" pitchFamily="34" charset="0"/>
              </a:rPr>
              <a:t>In general, smaller is faster, cheaper and requires less power.</a:t>
            </a:r>
          </a:p>
          <a:p>
            <a:pPr lvl="1" eaLnBrk="1" hangingPunct="1"/>
            <a:r>
              <a:rPr lang="en-US" sz="2000" dirty="0">
                <a:latin typeface="Verdana" pitchFamily="34" charset="0"/>
              </a:rPr>
              <a:t>The tradeoff is that getting the timing exactly right is a pain.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sz="3200" dirty="0"/>
              <a:t>All sequential circuits depend upon the presence of </a:t>
            </a:r>
            <a:r>
              <a:rPr lang="en-US" sz="3200" b="1" dirty="0"/>
              <a:t>memory.</a:t>
            </a:r>
          </a:p>
          <a:p>
            <a:r>
              <a:rPr lang="en-US" sz="3200" dirty="0"/>
              <a:t>A memory unit = collection of storage cells + circuits needed to transfer data in and out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47966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24A480A1-64E8-4588-89DB-EC14984A71EA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20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Dynamic memory</a:t>
            </a: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185862"/>
            <a:ext cx="8686800" cy="4986338"/>
          </a:xfrm>
        </p:spPr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2000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Dynamic RAM (DRAM) </a:t>
            </a:r>
            <a:r>
              <a:rPr lang="en-US" sz="2000" dirty="0">
                <a:latin typeface="Verdana" pitchFamily="34" charset="0"/>
              </a:rPr>
              <a:t>is built with capacitors.</a:t>
            </a:r>
          </a:p>
          <a:p>
            <a:pPr lvl="1" eaLnBrk="1" hangingPunct="1">
              <a:defRPr/>
            </a:pPr>
            <a:r>
              <a:rPr lang="en-US" sz="1800" dirty="0">
                <a:latin typeface="Verdana" pitchFamily="34" charset="0"/>
              </a:rPr>
              <a:t>A stored charge on the capacitor represents a logical 1.</a:t>
            </a:r>
          </a:p>
          <a:p>
            <a:pPr lvl="1" eaLnBrk="1" hangingPunct="1">
              <a:defRPr/>
            </a:pPr>
            <a:r>
              <a:rPr lang="en-US" sz="1800" dirty="0">
                <a:latin typeface="Verdana" pitchFamily="34" charset="0"/>
              </a:rPr>
              <a:t>No charge represents a logic 0.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000" dirty="0">
                <a:latin typeface="Verdana" pitchFamily="34" charset="0"/>
              </a:rPr>
              <a:t>However, capacitors lose their charge after a few milliseconds. The memory requires constant </a:t>
            </a:r>
            <a:r>
              <a:rPr lang="en-US" sz="2000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refreshing</a:t>
            </a:r>
            <a:r>
              <a:rPr lang="en-US" sz="2000" dirty="0">
                <a:latin typeface="Verdana" pitchFamily="34" charset="0"/>
              </a:rPr>
              <a:t> to recharge the capacitors. (That’s what’s “dynamic” about it.)</a:t>
            </a:r>
          </a:p>
          <a:p>
            <a:pPr eaLnBrk="1" hangingPunct="1">
              <a:defRPr/>
            </a:pPr>
            <a:r>
              <a:rPr lang="en-US" sz="2000" dirty="0">
                <a:latin typeface="Verdana" pitchFamily="34" charset="0"/>
              </a:rPr>
              <a:t>Dynamic RAMs tend to be physically smaller than static RAMs.</a:t>
            </a:r>
          </a:p>
          <a:p>
            <a:pPr lvl="1" eaLnBrk="1" hangingPunct="1">
              <a:defRPr/>
            </a:pPr>
            <a:r>
              <a:rPr lang="en-US" sz="1800" dirty="0">
                <a:latin typeface="Verdana" pitchFamily="34" charset="0"/>
              </a:rPr>
              <a:t>A single bit of data can be stored with just one capacitor and one transistor, while static RAM cells typically require 4-6 transistors.</a:t>
            </a:r>
          </a:p>
          <a:p>
            <a:pPr lvl="1" eaLnBrk="1" hangingPunct="1">
              <a:defRPr/>
            </a:pPr>
            <a:r>
              <a:rPr lang="en-US" sz="1800" dirty="0">
                <a:latin typeface="Verdana" pitchFamily="34" charset="0"/>
              </a:rPr>
              <a:t>This means dynamic RAM is cheaper and denser—more bits can be stored in the same physical area.</a:t>
            </a:r>
          </a:p>
          <a:p>
            <a:pPr lvl="1" eaLnBrk="1" hangingPunct="1">
              <a:defRPr/>
            </a:pPr>
            <a:r>
              <a:rPr lang="en-US" sz="1800" dirty="0">
                <a:latin typeface="Verdana" pitchFamily="34" charset="0"/>
              </a:rPr>
              <a:t>DRAM offers reduced power consumption and larger storage capacity in a single memory chip.</a:t>
            </a:r>
          </a:p>
          <a:p>
            <a:pPr lvl="1" eaLnBrk="1" hangingPunct="1">
              <a:defRPr/>
            </a:pPr>
            <a:r>
              <a:rPr lang="en-US" sz="1800" dirty="0">
                <a:latin typeface="Verdana" pitchFamily="34" charset="0"/>
              </a:rPr>
              <a:t>SRAM is easier to use and has shorter read and write cycles.</a:t>
            </a:r>
          </a:p>
          <a:p>
            <a:pPr lvl="1" eaLnBrk="1" hangingPunct="1">
              <a:defRPr/>
            </a:pPr>
            <a:endParaRPr lang="en-US" sz="1800" dirty="0">
              <a:latin typeface="Verdana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992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C17088EE-E6EA-4494-A41E-7475E8D977CD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21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54987" name="Rectangle 11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Starting with Latches</a:t>
            </a:r>
          </a:p>
        </p:txBody>
      </p:sp>
      <p:sp>
        <p:nvSpPr>
          <p:cNvPr id="737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700" dirty="0">
                <a:latin typeface="Verdana" pitchFamily="34" charset="0"/>
              </a:rPr>
              <a:t>To start, we can use one latch to store each bit. A one-bit </a:t>
            </a:r>
            <a:r>
              <a:rPr lang="en-US" sz="1700" dirty="0">
                <a:solidFill>
                  <a:srgbClr val="FF0033"/>
                </a:solidFill>
                <a:latin typeface="Verdana" pitchFamily="34" charset="0"/>
              </a:rPr>
              <a:t>RAM cell</a:t>
            </a:r>
            <a:r>
              <a:rPr lang="en-US" sz="1700" dirty="0">
                <a:latin typeface="Verdana" pitchFamily="34" charset="0"/>
              </a:rPr>
              <a:t> is shown here.</a:t>
            </a:r>
          </a:p>
          <a:p>
            <a:pPr eaLnBrk="1" hangingPunct="1"/>
            <a:endParaRPr lang="en-US" sz="1700" dirty="0">
              <a:latin typeface="Verdana" pitchFamily="34" charset="0"/>
            </a:endParaRPr>
          </a:p>
          <a:p>
            <a:pPr eaLnBrk="1" hangingPunct="1"/>
            <a:endParaRPr lang="en-US" sz="1700" dirty="0">
              <a:latin typeface="Verdana" pitchFamily="34" charset="0"/>
            </a:endParaRPr>
          </a:p>
          <a:p>
            <a:pPr eaLnBrk="1" hangingPunct="1"/>
            <a:endParaRPr lang="en-US" sz="1700" dirty="0">
              <a:latin typeface="Verdana" pitchFamily="34" charset="0"/>
            </a:endParaRPr>
          </a:p>
          <a:p>
            <a:pPr lvl="1" eaLnBrk="1" hangingPunct="1">
              <a:buFont typeface="Wingdings 3" pitchFamily="18" charset="2"/>
              <a:buNone/>
            </a:pPr>
            <a:endParaRPr lang="en-US" sz="1600" dirty="0">
              <a:latin typeface="Verdana" pitchFamily="34" charset="0"/>
            </a:endParaRPr>
          </a:p>
          <a:p>
            <a:pPr eaLnBrk="1" hangingPunct="1"/>
            <a:endParaRPr lang="en-US" sz="1700" dirty="0">
              <a:latin typeface="Verdana" pitchFamily="34" charset="0"/>
            </a:endParaRPr>
          </a:p>
          <a:p>
            <a:pPr eaLnBrk="1" hangingPunct="1"/>
            <a:r>
              <a:rPr lang="en-US" sz="1700" dirty="0">
                <a:latin typeface="Verdana" pitchFamily="34" charset="0"/>
              </a:rPr>
              <a:t>Since this is just a one-bit memory, an ADRS input is not needed.</a:t>
            </a:r>
          </a:p>
          <a:p>
            <a:pPr eaLnBrk="1" hangingPunct="1"/>
            <a:r>
              <a:rPr lang="en-US" sz="1700" dirty="0">
                <a:latin typeface="Verdana" pitchFamily="34" charset="0"/>
              </a:rPr>
              <a:t>Writing to the RAM cell:</a:t>
            </a:r>
          </a:p>
          <a:p>
            <a:pPr lvl="1" eaLnBrk="1" hangingPunct="1"/>
            <a:r>
              <a:rPr lang="en-US" sz="1600" dirty="0">
                <a:latin typeface="Verdana" pitchFamily="34" charset="0"/>
              </a:rPr>
              <a:t>When CS = 1 and WR = 1, the latch control input will be 1.</a:t>
            </a:r>
          </a:p>
          <a:p>
            <a:pPr lvl="1" eaLnBrk="1" hangingPunct="1"/>
            <a:r>
              <a:rPr lang="en-US" sz="1600" dirty="0">
                <a:latin typeface="Verdana" pitchFamily="34" charset="0"/>
              </a:rPr>
              <a:t>The DATA input is thus saved in the D latch.</a:t>
            </a:r>
          </a:p>
          <a:p>
            <a:pPr eaLnBrk="1" hangingPunct="1"/>
            <a:r>
              <a:rPr lang="en-US" sz="1700" dirty="0">
                <a:latin typeface="Verdana" pitchFamily="34" charset="0"/>
              </a:rPr>
              <a:t>Reading from the RAM cell and maintaining the current contents:</a:t>
            </a:r>
          </a:p>
          <a:p>
            <a:pPr lvl="1" eaLnBrk="1" hangingPunct="1"/>
            <a:r>
              <a:rPr lang="en-US" sz="1600" dirty="0">
                <a:latin typeface="Verdana" pitchFamily="34" charset="0"/>
              </a:rPr>
              <a:t>When CS = 0 or when WR = 0, the latch control input is also 0, so the latch just maintains its present state.</a:t>
            </a:r>
          </a:p>
          <a:p>
            <a:pPr lvl="1" eaLnBrk="1" hangingPunct="1"/>
            <a:r>
              <a:rPr lang="en-US" sz="1600" dirty="0">
                <a:latin typeface="Verdana" pitchFamily="34" charset="0"/>
              </a:rPr>
              <a:t>The current latch contents will appear on OUT. </a:t>
            </a:r>
          </a:p>
        </p:txBody>
      </p:sp>
      <p:graphicFrame>
        <p:nvGraphicFramePr>
          <p:cNvPr id="254978" name="Object 2"/>
          <p:cNvGraphicFramePr>
            <a:graphicFrameLocks noChangeAspect="1"/>
          </p:cNvGraphicFramePr>
          <p:nvPr/>
        </p:nvGraphicFramePr>
        <p:xfrm>
          <a:off x="1419225" y="1981200"/>
          <a:ext cx="4379913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98" name="Bitmap Image" r:id="rId3" imgW="4382112" imgH="1267002" progId="PBrush">
                  <p:embed/>
                </p:oleObj>
              </mc:Choice>
              <mc:Fallback>
                <p:oleObj name="Bitmap Image" r:id="rId3" imgW="4382112" imgH="1267002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1981200"/>
                        <a:ext cx="4379913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984" name="Rectangle 5"/>
          <p:cNvSpPr>
            <a:spLocks noChangeArrowheads="1"/>
          </p:cNvSpPr>
          <p:nvPr/>
        </p:nvSpPr>
        <p:spPr bwMode="auto">
          <a:xfrm>
            <a:off x="2257425" y="1828800"/>
            <a:ext cx="2895600" cy="15240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ot"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4979" name="Object 3"/>
          <p:cNvGraphicFramePr>
            <a:graphicFrameLocks noChangeAspect="1"/>
          </p:cNvGraphicFramePr>
          <p:nvPr/>
        </p:nvGraphicFramePr>
        <p:xfrm>
          <a:off x="6524625" y="2133600"/>
          <a:ext cx="162877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99" name="Bitmap Image" r:id="rId5" imgW="1628571" imgH="961905" progId="PBrush">
                  <p:embed/>
                </p:oleObj>
              </mc:Choice>
              <mc:Fallback>
                <p:oleObj name="Bitmap Image" r:id="rId5" imgW="1628571" imgH="961905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25" y="2133600"/>
                        <a:ext cx="1628775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08957EB3-8EB0-43E0-9692-FB543ED7336B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22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aphicFrame>
        <p:nvGraphicFramePr>
          <p:cNvPr id="256002" name="Object 2"/>
          <p:cNvGraphicFramePr>
            <a:graphicFrameLocks noChangeAspect="1"/>
          </p:cNvGraphicFramePr>
          <p:nvPr/>
        </p:nvGraphicFramePr>
        <p:xfrm>
          <a:off x="5006975" y="1752600"/>
          <a:ext cx="4137025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3" name="Bitmap Image" r:id="rId3" imgW="5001323" imgH="5285714" progId="PBrush">
                  <p:embed/>
                </p:oleObj>
              </mc:Choice>
              <mc:Fallback>
                <p:oleObj name="Bitmap Image" r:id="rId3" imgW="5001323" imgH="528571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6975" y="1752600"/>
                        <a:ext cx="4137025" cy="437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10" name="Rectangle 10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Verdana" pitchFamily="34" charset="0"/>
              </a:rPr>
              <a:t>Let’s build our first RAM</a:t>
            </a:r>
          </a:p>
        </p:txBody>
      </p:sp>
      <p:sp>
        <p:nvSpPr>
          <p:cNvPr id="7475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4343400" cy="4910138"/>
          </a:xfrm>
        </p:spPr>
        <p:txBody>
          <a:bodyPr/>
          <a:lstStyle/>
          <a:p>
            <a:pPr eaLnBrk="1" hangingPunct="1"/>
            <a:r>
              <a:rPr lang="en-US" sz="1900">
                <a:latin typeface="Verdana" pitchFamily="34" charset="0"/>
              </a:rPr>
              <a:t>We can use these cells to make a 4 x 1 RAM. </a:t>
            </a:r>
          </a:p>
          <a:p>
            <a:pPr eaLnBrk="1" hangingPunct="1"/>
            <a:r>
              <a:rPr lang="en-US" sz="1900">
                <a:latin typeface="Verdana" pitchFamily="34" charset="0"/>
              </a:rPr>
              <a:t>Since there are four words, ADRS is two bits.</a:t>
            </a:r>
          </a:p>
          <a:p>
            <a:pPr eaLnBrk="1" hangingPunct="1"/>
            <a:r>
              <a:rPr lang="en-US" sz="1900">
                <a:latin typeface="Verdana" pitchFamily="34" charset="0"/>
              </a:rPr>
              <a:t>Each word is only one bit, so DATA and OUT are one bit each.</a:t>
            </a:r>
          </a:p>
          <a:p>
            <a:pPr eaLnBrk="1" hangingPunct="1"/>
            <a:r>
              <a:rPr lang="en-US" sz="1900">
                <a:latin typeface="Verdana" pitchFamily="34" charset="0"/>
              </a:rPr>
              <a:t>Word selection is done with a decoder attached to the CS inputs of the RAM cells. Only one cell can be read or written at a time.</a:t>
            </a:r>
          </a:p>
          <a:p>
            <a:pPr eaLnBrk="1" hangingPunct="1"/>
            <a:r>
              <a:rPr lang="en-US" sz="1900">
                <a:latin typeface="Verdana" pitchFamily="34" charset="0"/>
              </a:rPr>
              <a:t>Notice that the outputs are connected together with a </a:t>
            </a:r>
            <a:r>
              <a:rPr lang="en-US" sz="1900" i="1">
                <a:latin typeface="Verdana" pitchFamily="34" charset="0"/>
              </a:rPr>
              <a:t>single</a:t>
            </a:r>
            <a:r>
              <a:rPr lang="en-US" sz="1900">
                <a:latin typeface="Verdana" pitchFamily="34" charset="0"/>
              </a:rPr>
              <a:t> line!</a:t>
            </a:r>
          </a:p>
        </p:txBody>
      </p:sp>
      <p:sp>
        <p:nvSpPr>
          <p:cNvPr id="256007" name="Rectangle 5"/>
          <p:cNvSpPr>
            <a:spLocks noChangeArrowheads="1"/>
          </p:cNvSpPr>
          <p:nvPr/>
        </p:nvSpPr>
        <p:spPr bwMode="auto">
          <a:xfrm>
            <a:off x="4876800" y="1524000"/>
            <a:ext cx="3962400" cy="42672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ot"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3C0AD32A-45E8-485E-8C6E-4509A8E6EF95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23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57035" name="Rectangle 11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Connecting outputs together</a:t>
            </a:r>
          </a:p>
        </p:txBody>
      </p:sp>
      <p:sp>
        <p:nvSpPr>
          <p:cNvPr id="7578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700">
                <a:latin typeface="Verdana" pitchFamily="34" charset="0"/>
              </a:rPr>
              <a:t>In normal practice, it’s bad to connect outputs together. If the outputs have different values, then a </a:t>
            </a:r>
            <a:r>
              <a:rPr lang="en-US" sz="1700" i="1" u="sng">
                <a:latin typeface="Verdana" pitchFamily="34" charset="0"/>
              </a:rPr>
              <a:t>conflict</a:t>
            </a:r>
            <a:r>
              <a:rPr lang="en-US" sz="1700">
                <a:latin typeface="Verdana" pitchFamily="34" charset="0"/>
              </a:rPr>
              <a:t> arises.</a:t>
            </a:r>
          </a:p>
          <a:p>
            <a:pPr eaLnBrk="1" hangingPunct="1"/>
            <a:endParaRPr lang="en-US" sz="1700">
              <a:latin typeface="Verdana" pitchFamily="34" charset="0"/>
            </a:endParaRPr>
          </a:p>
          <a:p>
            <a:pPr eaLnBrk="1" hangingPunct="1"/>
            <a:endParaRPr lang="en-US" sz="1700">
              <a:latin typeface="Verdana" pitchFamily="34" charset="0"/>
            </a:endParaRPr>
          </a:p>
          <a:p>
            <a:pPr eaLnBrk="1" hangingPunct="1"/>
            <a:endParaRPr lang="en-US" sz="1700">
              <a:latin typeface="Verdana" pitchFamily="34" charset="0"/>
            </a:endParaRPr>
          </a:p>
          <a:p>
            <a:pPr eaLnBrk="1" hangingPunct="1"/>
            <a:endParaRPr lang="en-US" sz="1700">
              <a:latin typeface="Verdana" pitchFamily="34" charset="0"/>
            </a:endParaRPr>
          </a:p>
          <a:p>
            <a:pPr eaLnBrk="1" hangingPunct="1"/>
            <a:r>
              <a:rPr lang="en-US" sz="1700">
                <a:latin typeface="Verdana" pitchFamily="34" charset="0"/>
              </a:rPr>
              <a:t>The standard way to “combine” outputs is to use OR gates (?) or muxes.</a:t>
            </a:r>
          </a:p>
          <a:p>
            <a:pPr eaLnBrk="1" hangingPunct="1"/>
            <a:endParaRPr lang="en-US" sz="1700">
              <a:latin typeface="Verdana" pitchFamily="34" charset="0"/>
            </a:endParaRPr>
          </a:p>
          <a:p>
            <a:pPr eaLnBrk="1" hangingPunct="1"/>
            <a:endParaRPr lang="en-US" sz="1700">
              <a:latin typeface="Verdana" pitchFamily="34" charset="0"/>
            </a:endParaRPr>
          </a:p>
          <a:p>
            <a:pPr eaLnBrk="1" hangingPunct="1"/>
            <a:endParaRPr lang="en-US" sz="1700">
              <a:latin typeface="Verdana" pitchFamily="34" charset="0"/>
            </a:endParaRPr>
          </a:p>
          <a:p>
            <a:pPr eaLnBrk="1" hangingPunct="1">
              <a:buFont typeface="Wingdings 3" pitchFamily="18" charset="2"/>
              <a:buNone/>
            </a:pPr>
            <a:endParaRPr lang="en-US" sz="1700">
              <a:latin typeface="Verdana" pitchFamily="34" charset="0"/>
            </a:endParaRPr>
          </a:p>
          <a:p>
            <a:pPr eaLnBrk="1" hangingPunct="1"/>
            <a:endParaRPr lang="en-US" sz="1700">
              <a:latin typeface="Verdana" pitchFamily="34" charset="0"/>
            </a:endParaRPr>
          </a:p>
          <a:p>
            <a:pPr eaLnBrk="1" hangingPunct="1"/>
            <a:endParaRPr lang="en-US" sz="1700">
              <a:latin typeface="Verdana" pitchFamily="34" charset="0"/>
            </a:endParaRPr>
          </a:p>
          <a:p>
            <a:pPr eaLnBrk="1" hangingPunct="1"/>
            <a:r>
              <a:rPr lang="en-US" sz="1700">
                <a:latin typeface="Verdana" pitchFamily="34" charset="0"/>
              </a:rPr>
              <a:t>This can get expensive, with many wires and gates with large fan-ins.</a:t>
            </a:r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4038600" y="1981200"/>
          <a:ext cx="138112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05" name="Bitmap Image" r:id="rId3" imgW="1380952" imgH="1104762" progId="PBrush">
                  <p:embed/>
                </p:oleObj>
              </mc:Choice>
              <mc:Fallback>
                <p:oleObj name="Bitmap Image" r:id="rId3" imgW="1380952" imgH="1104762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981200"/>
                        <a:ext cx="138112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5381625" y="3733800"/>
          <a:ext cx="2057400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06" name="Bitmap Image" r:id="rId5" imgW="2419048" imgH="2123810" progId="PBrush">
                  <p:embed/>
                </p:oleObj>
              </mc:Choice>
              <mc:Fallback>
                <p:oleObj name="Bitmap Image" r:id="rId5" imgW="2419048" imgH="2123810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25" y="3733800"/>
                        <a:ext cx="2057400" cy="180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657600" y="3873500"/>
          <a:ext cx="1647825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07" name="Bitmap Image" r:id="rId7" imgW="2029108" imgH="2266667" progId="PBrush">
                  <p:embed/>
                </p:oleObj>
              </mc:Choice>
              <mc:Fallback>
                <p:oleObj name="Bitmap Image" r:id="rId7" imgW="2029108" imgH="2266667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873500"/>
                        <a:ext cx="1647825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598AE9EF-3DC4-418B-8FD7-73FA9C93DD36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24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58058" name="Rectangle 10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Three-State Buffers</a:t>
            </a:r>
          </a:p>
        </p:txBody>
      </p:sp>
      <p:sp>
        <p:nvSpPr>
          <p:cNvPr id="768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000">
                <a:latin typeface="Verdana" pitchFamily="34" charset="0"/>
              </a:rPr>
              <a:t>The triangle represents a </a:t>
            </a:r>
            <a:r>
              <a:rPr lang="en-US" sz="2000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three-state buffer</a:t>
            </a:r>
            <a:r>
              <a:rPr lang="en-US" sz="2000">
                <a:latin typeface="Verdana" pitchFamily="34" charset="0"/>
              </a:rPr>
              <a:t>.</a:t>
            </a:r>
          </a:p>
          <a:p>
            <a:pPr eaLnBrk="1" hangingPunct="1">
              <a:defRPr/>
            </a:pPr>
            <a:r>
              <a:rPr lang="en-US" sz="2000">
                <a:latin typeface="Verdana" pitchFamily="34" charset="0"/>
              </a:rPr>
              <a:t>Unlike regular logic gates, the output can be one of </a:t>
            </a:r>
            <a:r>
              <a:rPr lang="en-US" sz="2000" i="1">
                <a:latin typeface="Verdana" pitchFamily="34" charset="0"/>
              </a:rPr>
              <a:t>three</a:t>
            </a:r>
            <a:r>
              <a:rPr lang="en-US" sz="2000">
                <a:latin typeface="Verdana" pitchFamily="34" charset="0"/>
              </a:rPr>
              <a:t> different possibilities, as shown in the table.</a:t>
            </a:r>
          </a:p>
          <a:p>
            <a:pPr eaLnBrk="1" hangingPunct="1">
              <a:defRPr/>
            </a:pPr>
            <a:endParaRPr lang="en-US" sz="2000">
              <a:latin typeface="Verdana" pitchFamily="34" charset="0"/>
            </a:endParaRPr>
          </a:p>
          <a:p>
            <a:pPr eaLnBrk="1" hangingPunct="1">
              <a:defRPr/>
            </a:pPr>
            <a:endParaRPr lang="en-US" sz="2000">
              <a:latin typeface="Verdana" pitchFamily="34" charset="0"/>
            </a:endParaRPr>
          </a:p>
          <a:p>
            <a:pPr eaLnBrk="1" hangingPunct="1">
              <a:defRPr/>
            </a:pPr>
            <a:endParaRPr lang="en-US" sz="2000">
              <a:latin typeface="Verdana" pitchFamily="34" charset="0"/>
            </a:endParaRPr>
          </a:p>
          <a:p>
            <a:pPr eaLnBrk="1" hangingPunct="1">
              <a:buFont typeface="Wingdings 3" pitchFamily="18" charset="2"/>
              <a:buNone/>
              <a:defRPr/>
            </a:pPr>
            <a:endParaRPr lang="en-US" sz="2000">
              <a:latin typeface="Verdana" pitchFamily="34" charset="0"/>
            </a:endParaRPr>
          </a:p>
          <a:p>
            <a:pPr eaLnBrk="1" hangingPunct="1">
              <a:defRPr/>
            </a:pPr>
            <a:endParaRPr lang="en-US" sz="2000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eaLnBrk="1" hangingPunct="1">
              <a:defRPr/>
            </a:pPr>
            <a:r>
              <a:rPr lang="en-US" sz="2000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“Disconnected”</a:t>
            </a:r>
            <a:r>
              <a:rPr lang="en-US" sz="2000">
                <a:latin typeface="Verdana" pitchFamily="34" charset="0"/>
              </a:rPr>
              <a:t> means no output appears at all, in which case it’s safe to connect OUT to another output signal.</a:t>
            </a:r>
          </a:p>
          <a:p>
            <a:pPr eaLnBrk="1" hangingPunct="1">
              <a:defRPr/>
            </a:pPr>
            <a:r>
              <a:rPr lang="en-US" sz="2000">
                <a:latin typeface="Verdana" pitchFamily="34" charset="0"/>
              </a:rPr>
              <a:t>The disconnected value is also sometimes called </a:t>
            </a:r>
            <a:r>
              <a:rPr lang="en-US" sz="2000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Times New Roman" pitchFamily="18" charset="0"/>
              </a:rPr>
              <a:t>high impedance</a:t>
            </a:r>
            <a:r>
              <a:rPr lang="en-US" sz="2000">
                <a:latin typeface="Verdana" pitchFamily="34" charset="0"/>
                <a:cs typeface="Times New Roman" pitchFamily="18" charset="0"/>
              </a:rPr>
              <a:t> or </a:t>
            </a:r>
            <a:r>
              <a:rPr lang="en-US" sz="2000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cs typeface="Times New Roman" pitchFamily="18" charset="0"/>
              </a:rPr>
              <a:t>Hi-Z</a:t>
            </a:r>
            <a:r>
              <a:rPr lang="en-US" sz="2000">
                <a:latin typeface="Verdana" pitchFamily="34" charset="0"/>
                <a:cs typeface="Times New Roman" pitchFamily="18" charset="0"/>
              </a:rPr>
              <a:t>.</a:t>
            </a:r>
            <a:endParaRPr lang="en-US" sz="2000">
              <a:latin typeface="Verdana" pitchFamily="34" charset="0"/>
            </a:endParaRPr>
          </a:p>
          <a:p>
            <a:pPr eaLnBrk="1" hangingPunct="1">
              <a:defRPr/>
            </a:pPr>
            <a:endParaRPr lang="en-US" sz="2000">
              <a:latin typeface="Verdana" pitchFamily="34" charset="0"/>
            </a:endParaRPr>
          </a:p>
        </p:txBody>
      </p:sp>
      <p:graphicFrame>
        <p:nvGraphicFramePr>
          <p:cNvPr id="258050" name="Object 2"/>
          <p:cNvGraphicFramePr>
            <a:graphicFrameLocks noChangeAspect="1"/>
          </p:cNvGraphicFramePr>
          <p:nvPr/>
        </p:nvGraphicFramePr>
        <p:xfrm>
          <a:off x="4267200" y="2743200"/>
          <a:ext cx="330835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70" name="Document" r:id="rId3" imgW="3360240" imgH="1422000" progId="Word.Document.8">
                  <p:embed/>
                </p:oleObj>
              </mc:Choice>
              <mc:Fallback>
                <p:oleObj name="Document" r:id="rId3" imgW="3360240" imgH="142200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743200"/>
                        <a:ext cx="3308350" cy="1403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1" name="Object 3"/>
          <p:cNvGraphicFramePr>
            <a:graphicFrameLocks noChangeAspect="1"/>
          </p:cNvGraphicFramePr>
          <p:nvPr/>
        </p:nvGraphicFramePr>
        <p:xfrm>
          <a:off x="1828800" y="2971800"/>
          <a:ext cx="14668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71" name="Bitmap Image" r:id="rId5" imgW="1467055" imgH="809738" progId="PBrush">
                  <p:embed/>
                </p:oleObj>
              </mc:Choice>
              <mc:Fallback>
                <p:oleObj name="Bitmap Image" r:id="rId5" imgW="1467055" imgH="809738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971800"/>
                        <a:ext cx="146685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A3214CA3-B496-4280-9E11-4EAD21FC6FF3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25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59081" name="Rectangle 9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Connecting Three-State Buffers </a:t>
            </a:r>
          </a:p>
        </p:txBody>
      </p:sp>
      <p:sp>
        <p:nvSpPr>
          <p:cNvPr id="778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334000" cy="4910138"/>
          </a:xfrm>
        </p:spPr>
        <p:txBody>
          <a:bodyPr/>
          <a:lstStyle/>
          <a:p>
            <a:pPr eaLnBrk="1" hangingPunct="1"/>
            <a:r>
              <a:rPr lang="en-US" sz="1700">
                <a:latin typeface="Verdana" pitchFamily="34" charset="0"/>
              </a:rPr>
              <a:t>You can connect several three-state buffer outputs together if you can </a:t>
            </a:r>
            <a:r>
              <a:rPr lang="en-US" sz="1700" i="1">
                <a:latin typeface="Verdana" pitchFamily="34" charset="0"/>
              </a:rPr>
              <a:t>guarantee</a:t>
            </a:r>
            <a:r>
              <a:rPr lang="en-US" sz="1700">
                <a:latin typeface="Verdana" pitchFamily="34" charset="0"/>
              </a:rPr>
              <a:t> that only one of them is enabled at any time.</a:t>
            </a:r>
          </a:p>
          <a:p>
            <a:pPr eaLnBrk="1" hangingPunct="1"/>
            <a:r>
              <a:rPr lang="en-US" sz="1700">
                <a:latin typeface="Verdana" pitchFamily="34" charset="0"/>
              </a:rPr>
              <a:t>The easiest way to do this is to use a decoder!</a:t>
            </a:r>
          </a:p>
          <a:p>
            <a:pPr eaLnBrk="1" hangingPunct="1"/>
            <a:r>
              <a:rPr lang="en-US" sz="1700">
                <a:latin typeface="Verdana" pitchFamily="34" charset="0"/>
              </a:rPr>
              <a:t>If the decoder is disabled, then all the three-state buffers will appear to be disconnected, and OUT will also appear disconnected.</a:t>
            </a:r>
          </a:p>
          <a:p>
            <a:pPr eaLnBrk="1" hangingPunct="1"/>
            <a:r>
              <a:rPr lang="en-US" sz="1700">
                <a:latin typeface="Verdana" pitchFamily="34" charset="0"/>
              </a:rPr>
              <a:t>If the decoder is enabled, then exactly one of its outputs will be true, so only one of the tri-state buffers will be connected and produce an output.</a:t>
            </a:r>
          </a:p>
          <a:p>
            <a:pPr eaLnBrk="1" hangingPunct="1"/>
            <a:r>
              <a:rPr lang="en-US" sz="1700">
                <a:latin typeface="Verdana" pitchFamily="34" charset="0"/>
              </a:rPr>
              <a:t>The net result is we can save some wire and gate costs. We also get a little more flexibility in putting circuits together.</a:t>
            </a:r>
          </a:p>
        </p:txBody>
      </p:sp>
      <p:graphicFrame>
        <p:nvGraphicFramePr>
          <p:cNvPr id="259074" name="Object 2"/>
          <p:cNvGraphicFramePr>
            <a:graphicFrameLocks noChangeAspect="1"/>
          </p:cNvGraphicFramePr>
          <p:nvPr/>
        </p:nvGraphicFramePr>
        <p:xfrm>
          <a:off x="5934075" y="1743075"/>
          <a:ext cx="3133725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5" name="Bitmap Image" r:id="rId3" imgW="3134162" imgH="4048690" progId="PBrush">
                  <p:embed/>
                </p:oleObj>
              </mc:Choice>
              <mc:Fallback>
                <p:oleObj name="Bitmap Image" r:id="rId3" imgW="3134162" imgH="404869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1743075"/>
                        <a:ext cx="3133725" cy="404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CFCF834E-DCDB-42ED-89A6-7C7FE2D7753F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26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aphicFrame>
        <p:nvGraphicFramePr>
          <p:cNvPr id="260098" name="Object 2"/>
          <p:cNvGraphicFramePr>
            <a:graphicFrameLocks noChangeAspect="1"/>
          </p:cNvGraphicFramePr>
          <p:nvPr/>
        </p:nvGraphicFramePr>
        <p:xfrm>
          <a:off x="4718050" y="1447800"/>
          <a:ext cx="4425950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60" name="Bitmap Image" r:id="rId3" imgW="5001323" imgH="5285714" progId="PBrush">
                  <p:embed/>
                </p:oleObj>
              </mc:Choice>
              <mc:Fallback>
                <p:oleObj name="Bitmap Image" r:id="rId3" imgW="5001323" imgH="528571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8050" y="1447800"/>
                        <a:ext cx="4425950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106" name="Rectangle 10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Bigger and Better</a:t>
            </a:r>
          </a:p>
        </p:txBody>
      </p:sp>
      <p:sp>
        <p:nvSpPr>
          <p:cNvPr id="26010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4191000" cy="4910138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Verdana" pitchFamily="34" charset="0"/>
              </a:rPr>
              <a:t>Here is the 4 x 1 RAM once again.</a:t>
            </a:r>
          </a:p>
          <a:p>
            <a:pPr eaLnBrk="1" hangingPunct="1"/>
            <a:r>
              <a:rPr lang="en-US" sz="2400" dirty="0">
                <a:latin typeface="Verdana" pitchFamily="34" charset="0"/>
              </a:rPr>
              <a:t>How can we make a “wider” memory with more bits per word, like maybe a 4 x 4 RAM?</a:t>
            </a:r>
          </a:p>
          <a:p>
            <a:pPr eaLnBrk="1" hangingPunct="1"/>
            <a:r>
              <a:rPr lang="en-US" sz="2400" dirty="0">
                <a:latin typeface="Verdana" pitchFamily="34" charset="0"/>
              </a:rPr>
              <a:t>Duplicate the stuff in the green box! </a:t>
            </a:r>
          </a:p>
        </p:txBody>
      </p:sp>
      <p:sp>
        <p:nvSpPr>
          <p:cNvPr id="260103" name="Rectangle 5"/>
          <p:cNvSpPr>
            <a:spLocks noChangeArrowheads="1"/>
          </p:cNvSpPr>
          <p:nvPr/>
        </p:nvSpPr>
        <p:spPr bwMode="auto">
          <a:xfrm>
            <a:off x="5562600" y="1981200"/>
            <a:ext cx="3276600" cy="3352800"/>
          </a:xfrm>
          <a:prstGeom prst="rect">
            <a:avLst/>
          </a:prstGeom>
          <a:noFill/>
          <a:ln w="28575">
            <a:solidFill>
              <a:srgbClr val="0000FF"/>
            </a:solidFill>
            <a:prstDash val="sysDot"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57710A-2A92-E84A-90F9-5CB84A400B0F}"/>
              </a:ext>
            </a:extLst>
          </p:cNvPr>
          <p:cNvSpPr/>
          <p:nvPr/>
        </p:nvSpPr>
        <p:spPr>
          <a:xfrm>
            <a:off x="6934200" y="2057400"/>
            <a:ext cx="2133600" cy="320040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54A2C2D5-9C72-4D5C-B316-DE5EE0227DCB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27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61131" name="Rectangle 11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A 4 x 4 RAM</a:t>
            </a:r>
          </a:p>
        </p:txBody>
      </p:sp>
      <p:sp>
        <p:nvSpPr>
          <p:cNvPr id="26112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>
                <a:latin typeface="Verdana" pitchFamily="34" charset="0"/>
              </a:rPr>
              <a:t>DATA and OUT are now each </a:t>
            </a:r>
            <a:r>
              <a:rPr lang="en-US" sz="2000" i="1">
                <a:latin typeface="Verdana" pitchFamily="34" charset="0"/>
              </a:rPr>
              <a:t>four</a:t>
            </a:r>
            <a:r>
              <a:rPr lang="en-US" sz="2000">
                <a:latin typeface="Verdana" pitchFamily="34" charset="0"/>
              </a:rPr>
              <a:t> bits long, so you can read and write four-bit words.</a:t>
            </a:r>
          </a:p>
        </p:txBody>
      </p:sp>
      <p:grpSp>
        <p:nvGrpSpPr>
          <p:cNvPr id="261127" name="Group 3"/>
          <p:cNvGrpSpPr>
            <a:grpSpLocks/>
          </p:cNvGrpSpPr>
          <p:nvPr/>
        </p:nvGrpSpPr>
        <p:grpSpPr bwMode="auto">
          <a:xfrm>
            <a:off x="685800" y="1981200"/>
            <a:ext cx="7926388" cy="4352925"/>
            <a:chOff x="72" y="693"/>
            <a:chExt cx="5617" cy="2934"/>
          </a:xfrm>
        </p:grpSpPr>
        <p:graphicFrame>
          <p:nvGraphicFramePr>
            <p:cNvPr id="261122" name="Object 2"/>
            <p:cNvGraphicFramePr>
              <a:graphicFrameLocks noChangeAspect="1"/>
            </p:cNvGraphicFramePr>
            <p:nvPr/>
          </p:nvGraphicFramePr>
          <p:xfrm>
            <a:off x="72" y="693"/>
            <a:ext cx="5617" cy="29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283" name="Bitmap Image" r:id="rId4" imgW="8914286" imgH="4657143" progId="PBrush">
                    <p:embed/>
                  </p:oleObj>
                </mc:Choice>
                <mc:Fallback>
                  <p:oleObj name="Bitmap Image" r:id="rId4" imgW="8914286" imgH="4657143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" y="693"/>
                          <a:ext cx="5617" cy="29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1129" name="Rectangle 5"/>
            <p:cNvSpPr>
              <a:spLocks noChangeArrowheads="1"/>
            </p:cNvSpPr>
            <p:nvPr/>
          </p:nvSpPr>
          <p:spPr bwMode="auto">
            <a:xfrm>
              <a:off x="528" y="960"/>
              <a:ext cx="5088" cy="235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prstDash val="sysDot"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AEE20845-B96C-4A65-A398-6BB9DC840D87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28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63184" name="Rectangle 16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Bigger RAMs from smaller RAMs</a:t>
            </a:r>
          </a:p>
        </p:txBody>
      </p:sp>
      <p:sp>
        <p:nvSpPr>
          <p:cNvPr id="2631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200" dirty="0">
                <a:latin typeface="Verdana" pitchFamily="34" charset="0"/>
              </a:rPr>
              <a:t>We can use small RAMs as building blocks for making larger memories, by following the same principles as in the previous examples.</a:t>
            </a:r>
          </a:p>
          <a:p>
            <a:pPr eaLnBrk="1" hangingPunct="1"/>
            <a:r>
              <a:rPr lang="en-US" sz="2200" dirty="0">
                <a:latin typeface="Verdana" pitchFamily="34" charset="0"/>
              </a:rPr>
              <a:t>As an example, let’s construct a 256Kx8 RAM using 64K x 8 RAMs:</a:t>
            </a:r>
          </a:p>
          <a:p>
            <a:pPr lvl="1" eaLnBrk="1" hangingPunct="1"/>
            <a:r>
              <a:rPr lang="en-US" sz="2100" dirty="0">
                <a:latin typeface="Verdana" pitchFamily="34" charset="0"/>
              </a:rPr>
              <a:t>How many address lines? How many data lines? </a:t>
            </a:r>
          </a:p>
          <a:p>
            <a:pPr lvl="1" eaLnBrk="1" hangingPunct="1"/>
            <a:r>
              <a:rPr lang="en-US" sz="2100" dirty="0">
                <a:latin typeface="Verdana" pitchFamily="34" charset="0"/>
              </a:rPr>
              <a:t>64K = 2</a:t>
            </a:r>
            <a:r>
              <a:rPr lang="en-US" sz="2100" baseline="30000" dirty="0">
                <a:latin typeface="Verdana" pitchFamily="34" charset="0"/>
              </a:rPr>
              <a:t>6</a:t>
            </a:r>
            <a:r>
              <a:rPr lang="en-US" sz="2100" dirty="0">
                <a:latin typeface="Verdana" pitchFamily="34" charset="0"/>
              </a:rPr>
              <a:t> x 2</a:t>
            </a:r>
            <a:r>
              <a:rPr lang="en-US" sz="2100" baseline="30000" dirty="0">
                <a:latin typeface="Verdana" pitchFamily="34" charset="0"/>
              </a:rPr>
              <a:t>10</a:t>
            </a:r>
            <a:r>
              <a:rPr lang="en-US" sz="2100" dirty="0">
                <a:latin typeface="Verdana" pitchFamily="34" charset="0"/>
              </a:rPr>
              <a:t> = 2</a:t>
            </a:r>
            <a:r>
              <a:rPr lang="en-US" sz="2100" baseline="30000" dirty="0">
                <a:latin typeface="Verdana" pitchFamily="34" charset="0"/>
              </a:rPr>
              <a:t>16</a:t>
            </a:r>
            <a:r>
              <a:rPr lang="en-US" sz="2100" dirty="0">
                <a:latin typeface="Verdana" pitchFamily="34" charset="0"/>
              </a:rPr>
              <a:t>, so there are 16 address lines.</a:t>
            </a:r>
          </a:p>
          <a:p>
            <a:pPr lvl="1" eaLnBrk="1" hangingPunct="1"/>
            <a:r>
              <a:rPr lang="en-US" sz="2100" dirty="0">
                <a:latin typeface="Verdana" pitchFamily="34" charset="0"/>
              </a:rPr>
              <a:t>There are 8 data lines.</a:t>
            </a:r>
          </a:p>
        </p:txBody>
      </p:sp>
      <p:grpSp>
        <p:nvGrpSpPr>
          <p:cNvPr id="263175" name="Group 4"/>
          <p:cNvGrpSpPr>
            <a:grpSpLocks/>
          </p:cNvGrpSpPr>
          <p:nvPr/>
        </p:nvGrpSpPr>
        <p:grpSpPr bwMode="auto">
          <a:xfrm>
            <a:off x="3359150" y="4654550"/>
            <a:ext cx="2449513" cy="1428750"/>
            <a:chOff x="2112" y="1872"/>
            <a:chExt cx="1543" cy="900"/>
          </a:xfrm>
        </p:grpSpPr>
        <p:graphicFrame>
          <p:nvGraphicFramePr>
            <p:cNvPr id="263170" name="Object 2"/>
            <p:cNvGraphicFramePr>
              <a:graphicFrameLocks noChangeAspect="1"/>
            </p:cNvGraphicFramePr>
            <p:nvPr/>
          </p:nvGraphicFramePr>
          <p:xfrm>
            <a:off x="2137" y="1872"/>
            <a:ext cx="1518" cy="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331" name="Bitmap Image" r:id="rId3" imgW="2409524" imgH="1428949" progId="PBrush">
                    <p:embed/>
                  </p:oleObj>
                </mc:Choice>
                <mc:Fallback>
                  <p:oleObj name="Bitmap Image" r:id="rId3" imgW="2409524" imgH="1428949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7" y="1872"/>
                          <a:ext cx="1518" cy="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3177" name="Line 6"/>
            <p:cNvSpPr>
              <a:spLocks noChangeShapeType="1"/>
            </p:cNvSpPr>
            <p:nvPr/>
          </p:nvSpPr>
          <p:spPr bwMode="auto">
            <a:xfrm flipH="1">
              <a:off x="2281" y="2160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178" name="Line 7"/>
            <p:cNvSpPr>
              <a:spLocks noChangeShapeType="1"/>
            </p:cNvSpPr>
            <p:nvPr/>
          </p:nvSpPr>
          <p:spPr bwMode="auto">
            <a:xfrm flipH="1">
              <a:off x="2281" y="2288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179" name="Line 8"/>
            <p:cNvSpPr>
              <a:spLocks noChangeShapeType="1"/>
            </p:cNvSpPr>
            <p:nvPr/>
          </p:nvSpPr>
          <p:spPr bwMode="auto">
            <a:xfrm flipH="1">
              <a:off x="3462" y="2293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180" name="Text Box 9"/>
            <p:cNvSpPr txBox="1">
              <a:spLocks noChangeArrowheads="1"/>
            </p:cNvSpPr>
            <p:nvPr/>
          </p:nvSpPr>
          <p:spPr bwMode="auto">
            <a:xfrm>
              <a:off x="3337" y="2185"/>
              <a:ext cx="178" cy="174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Verdana" pitchFamily="34" charset="0"/>
                </a:rPr>
                <a:t>8</a:t>
              </a:r>
            </a:p>
          </p:txBody>
        </p:sp>
        <p:sp>
          <p:nvSpPr>
            <p:cNvPr id="263181" name="Text Box 10"/>
            <p:cNvSpPr txBox="1">
              <a:spLocks noChangeArrowheads="1"/>
            </p:cNvSpPr>
            <p:nvPr/>
          </p:nvSpPr>
          <p:spPr bwMode="auto">
            <a:xfrm>
              <a:off x="2129" y="2216"/>
              <a:ext cx="178" cy="174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Verdana" pitchFamily="34" charset="0"/>
                </a:rPr>
                <a:t>8</a:t>
              </a:r>
            </a:p>
          </p:txBody>
        </p:sp>
        <p:sp>
          <p:nvSpPr>
            <p:cNvPr id="263182" name="Text Box 11"/>
            <p:cNvSpPr txBox="1">
              <a:spLocks noChangeArrowheads="1"/>
            </p:cNvSpPr>
            <p:nvPr/>
          </p:nvSpPr>
          <p:spPr bwMode="auto">
            <a:xfrm>
              <a:off x="2112" y="2064"/>
              <a:ext cx="238" cy="173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Verdana" pitchFamily="34" charset="0"/>
                </a:rPr>
                <a:t>16</a:t>
              </a:r>
            </a:p>
          </p:txBody>
        </p:sp>
      </p:grpSp>
      <p:sp>
        <p:nvSpPr>
          <p:cNvPr id="15" name="Date Placeholder 14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E2DE039F-C24B-461F-8816-3FBB4B27EDAC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29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pSp>
        <p:nvGrpSpPr>
          <p:cNvPr id="264197" name="Group 2"/>
          <p:cNvGrpSpPr>
            <a:grpSpLocks/>
          </p:cNvGrpSpPr>
          <p:nvPr/>
        </p:nvGrpSpPr>
        <p:grpSpPr bwMode="auto">
          <a:xfrm>
            <a:off x="5248275" y="1371600"/>
            <a:ext cx="3590925" cy="4800600"/>
            <a:chOff x="3024" y="576"/>
            <a:chExt cx="2424" cy="3241"/>
          </a:xfrm>
        </p:grpSpPr>
        <p:graphicFrame>
          <p:nvGraphicFramePr>
            <p:cNvPr id="264194" name="Object 2"/>
            <p:cNvGraphicFramePr>
              <a:graphicFrameLocks noChangeAspect="1"/>
            </p:cNvGraphicFramePr>
            <p:nvPr/>
          </p:nvGraphicFramePr>
          <p:xfrm>
            <a:off x="3024" y="576"/>
            <a:ext cx="2424" cy="3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355" name="Bitmap Image" r:id="rId3" imgW="3847619" imgH="5144218" progId="PBrush">
                    <p:embed/>
                  </p:oleObj>
                </mc:Choice>
                <mc:Fallback>
                  <p:oleObj name="Bitmap Image" r:id="rId3" imgW="3847619" imgH="5144218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576"/>
                          <a:ext cx="2424" cy="3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4201" name="Line 4"/>
            <p:cNvSpPr>
              <a:spLocks noChangeShapeType="1"/>
            </p:cNvSpPr>
            <p:nvPr/>
          </p:nvSpPr>
          <p:spPr bwMode="auto">
            <a:xfrm flipH="1">
              <a:off x="3600" y="1200"/>
              <a:ext cx="48" cy="144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02" name="Line 5"/>
            <p:cNvSpPr>
              <a:spLocks noChangeShapeType="1"/>
            </p:cNvSpPr>
            <p:nvPr/>
          </p:nvSpPr>
          <p:spPr bwMode="auto">
            <a:xfrm flipV="1">
              <a:off x="5280" y="3552"/>
              <a:ext cx="144" cy="96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03" name="Line 6"/>
            <p:cNvSpPr>
              <a:spLocks noChangeShapeType="1"/>
            </p:cNvSpPr>
            <p:nvPr/>
          </p:nvSpPr>
          <p:spPr bwMode="auto">
            <a:xfrm flipV="1">
              <a:off x="4416" y="864"/>
              <a:ext cx="144" cy="96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204" name="Text Box 7"/>
            <p:cNvSpPr txBox="1">
              <a:spLocks noChangeArrowheads="1"/>
            </p:cNvSpPr>
            <p:nvPr/>
          </p:nvSpPr>
          <p:spPr bwMode="auto">
            <a:xfrm>
              <a:off x="4368" y="768"/>
              <a:ext cx="176" cy="185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33"/>
                  </a:solidFill>
                </a:rPr>
                <a:t>8</a:t>
              </a:r>
            </a:p>
          </p:txBody>
        </p:sp>
        <p:sp>
          <p:nvSpPr>
            <p:cNvPr id="264205" name="Text Box 8"/>
            <p:cNvSpPr txBox="1">
              <a:spLocks noChangeArrowheads="1"/>
            </p:cNvSpPr>
            <p:nvPr/>
          </p:nvSpPr>
          <p:spPr bwMode="auto">
            <a:xfrm>
              <a:off x="5184" y="3456"/>
              <a:ext cx="176" cy="185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33"/>
                  </a:solidFill>
                </a:rPr>
                <a:t>8</a:t>
              </a:r>
            </a:p>
          </p:txBody>
        </p:sp>
        <p:sp>
          <p:nvSpPr>
            <p:cNvPr id="264206" name="Text Box 9"/>
            <p:cNvSpPr txBox="1">
              <a:spLocks noChangeArrowheads="1"/>
            </p:cNvSpPr>
            <p:nvPr/>
          </p:nvSpPr>
          <p:spPr bwMode="auto">
            <a:xfrm>
              <a:off x="3456" y="1104"/>
              <a:ext cx="227" cy="186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33"/>
                  </a:solidFill>
                </a:rPr>
                <a:t>16</a:t>
              </a:r>
            </a:p>
          </p:txBody>
        </p:sp>
      </p:grpSp>
      <p:sp>
        <p:nvSpPr>
          <p:cNvPr id="264208" name="Rectangle 16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Constructing a larger memory</a:t>
            </a:r>
          </a:p>
        </p:txBody>
      </p:sp>
      <p:sp>
        <p:nvSpPr>
          <p:cNvPr id="82951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4724400" cy="4910138"/>
          </a:xfrm>
        </p:spPr>
        <p:txBody>
          <a:bodyPr/>
          <a:lstStyle/>
          <a:p>
            <a:pPr eaLnBrk="1" hangingPunct="1"/>
            <a:r>
              <a:rPr lang="en-US" sz="1900">
                <a:latin typeface="Verdana" pitchFamily="34" charset="0"/>
              </a:rPr>
              <a:t>We can put four 64K x 8 chips together to make a 256K x 8 memory.</a:t>
            </a:r>
          </a:p>
          <a:p>
            <a:pPr eaLnBrk="1" hangingPunct="1"/>
            <a:r>
              <a:rPr lang="en-US" sz="1900">
                <a:latin typeface="Verdana" pitchFamily="34" charset="0"/>
              </a:rPr>
              <a:t>For 256K words, we need 18 address lines.</a:t>
            </a:r>
          </a:p>
          <a:p>
            <a:pPr lvl="1" eaLnBrk="1" hangingPunct="1"/>
            <a:r>
              <a:rPr lang="en-US" sz="1800">
                <a:latin typeface="Verdana" pitchFamily="34" charset="0"/>
              </a:rPr>
              <a:t>The two most significant address lines go to the decoder, which selects one of the four 64K x 8 RAM chips.</a:t>
            </a:r>
          </a:p>
          <a:p>
            <a:pPr lvl="1" eaLnBrk="1" hangingPunct="1"/>
            <a:r>
              <a:rPr lang="en-US" sz="1800">
                <a:latin typeface="Verdana" pitchFamily="34" charset="0"/>
              </a:rPr>
              <a:t>The other 16 address lines are shared by the 64K x 8 chips.</a:t>
            </a:r>
          </a:p>
          <a:p>
            <a:pPr eaLnBrk="1" hangingPunct="1"/>
            <a:r>
              <a:rPr lang="en-US" sz="1900">
                <a:latin typeface="Verdana" pitchFamily="34" charset="0"/>
              </a:rPr>
              <a:t>The 64K x 8 chips also share WR and DATA inputs.</a:t>
            </a:r>
          </a:p>
          <a:p>
            <a:pPr eaLnBrk="1" hangingPunct="1"/>
            <a:r>
              <a:rPr lang="en-US" sz="1900">
                <a:latin typeface="Verdana" pitchFamily="34" charset="0"/>
              </a:rPr>
              <a:t>This assumes the 64K x 8 chips have three-state outputs.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sz="3200" dirty="0"/>
              <a:t>Two types of memory used in digital systems: </a:t>
            </a:r>
          </a:p>
          <a:p>
            <a:pPr lvl="1"/>
            <a:r>
              <a:rPr lang="en-US" sz="2400" dirty="0"/>
              <a:t>RAM: Random Access Memory</a:t>
            </a:r>
          </a:p>
          <a:p>
            <a:pPr lvl="1"/>
            <a:r>
              <a:rPr lang="en-US" sz="2400" dirty="0"/>
              <a:t>ROM: Read-Only Memory</a:t>
            </a:r>
          </a:p>
          <a:p>
            <a:r>
              <a:rPr lang="en-US" sz="2700" dirty="0"/>
              <a:t>RAM can perform both read and write </a:t>
            </a:r>
          </a:p>
          <a:p>
            <a:r>
              <a:rPr lang="en-US" sz="2700" dirty="0"/>
              <a:t>ROM can perform only the read operation</a:t>
            </a:r>
          </a:p>
          <a:p>
            <a:r>
              <a:rPr lang="en-US" sz="2700" dirty="0"/>
              <a:t>ROM is also considered a Programmable Logic Device (more on this later)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1636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94F06F66-96E2-4B7A-B958-55735BC32983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30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3200">
                <a:latin typeface="Verdana" pitchFamily="34" charset="0"/>
              </a:rPr>
              <a:t>Analyzing the 256K x 8 RAM</a:t>
            </a:r>
          </a:p>
        </p:txBody>
      </p:sp>
      <p:sp>
        <p:nvSpPr>
          <p:cNvPr id="2652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4724400" cy="4910138"/>
          </a:xfrm>
        </p:spPr>
        <p:txBody>
          <a:bodyPr/>
          <a:lstStyle/>
          <a:p>
            <a:pPr eaLnBrk="1" hangingPunct="1"/>
            <a:r>
              <a:rPr lang="en-US" sz="1700" dirty="0">
                <a:latin typeface="Verdana" pitchFamily="34" charset="0"/>
              </a:rPr>
              <a:t>There are 256K words of memory, spread out among the four smaller 64K x 8 RAM chips.</a:t>
            </a:r>
          </a:p>
          <a:p>
            <a:pPr eaLnBrk="1" hangingPunct="1"/>
            <a:r>
              <a:rPr lang="en-US" sz="1700" dirty="0">
                <a:latin typeface="Verdana" pitchFamily="34" charset="0"/>
              </a:rPr>
              <a:t>When the two most significant bits of the address are 00, the bottom RAM chip is selected. It holds data for the first 64K addresses.</a:t>
            </a:r>
          </a:p>
          <a:p>
            <a:pPr eaLnBrk="1" hangingPunct="1"/>
            <a:r>
              <a:rPr lang="en-US" sz="1700" dirty="0">
                <a:latin typeface="Verdana" pitchFamily="34" charset="0"/>
              </a:rPr>
              <a:t>The next chip up is enabled when the address starts with 01. It holds data for the second 64K addresses.</a:t>
            </a:r>
          </a:p>
          <a:p>
            <a:pPr eaLnBrk="1" hangingPunct="1"/>
            <a:r>
              <a:rPr lang="en-US" sz="1700" dirty="0">
                <a:latin typeface="Verdana" pitchFamily="34" charset="0"/>
              </a:rPr>
              <a:t>The third chip up holds data for the next 64K addresses.</a:t>
            </a:r>
          </a:p>
          <a:p>
            <a:pPr eaLnBrk="1" hangingPunct="1"/>
            <a:r>
              <a:rPr lang="en-US" sz="1700" dirty="0">
                <a:latin typeface="Verdana" pitchFamily="34" charset="0"/>
              </a:rPr>
              <a:t>The final chip contains the data of the final 64K addresses.</a:t>
            </a:r>
          </a:p>
        </p:txBody>
      </p:sp>
      <p:grpSp>
        <p:nvGrpSpPr>
          <p:cNvPr id="265223" name="Group 4"/>
          <p:cNvGrpSpPr>
            <a:grpSpLocks/>
          </p:cNvGrpSpPr>
          <p:nvPr/>
        </p:nvGrpSpPr>
        <p:grpSpPr bwMode="auto">
          <a:xfrm>
            <a:off x="5286375" y="1295400"/>
            <a:ext cx="3705225" cy="4953000"/>
            <a:chOff x="3024" y="576"/>
            <a:chExt cx="2424" cy="3241"/>
          </a:xfrm>
        </p:grpSpPr>
        <p:graphicFrame>
          <p:nvGraphicFramePr>
            <p:cNvPr id="265218" name="Object 2"/>
            <p:cNvGraphicFramePr>
              <a:graphicFrameLocks noChangeAspect="1"/>
            </p:cNvGraphicFramePr>
            <p:nvPr/>
          </p:nvGraphicFramePr>
          <p:xfrm>
            <a:off x="3024" y="576"/>
            <a:ext cx="2424" cy="3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379" name="Bitmap Image" r:id="rId3" imgW="3847619" imgH="5144218" progId="PBrush">
                    <p:embed/>
                  </p:oleObj>
                </mc:Choice>
                <mc:Fallback>
                  <p:oleObj name="Bitmap Image" r:id="rId3" imgW="3847619" imgH="5144218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576"/>
                          <a:ext cx="2424" cy="3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5225" name="Line 6"/>
            <p:cNvSpPr>
              <a:spLocks noChangeShapeType="1"/>
            </p:cNvSpPr>
            <p:nvPr/>
          </p:nvSpPr>
          <p:spPr bwMode="auto">
            <a:xfrm flipH="1">
              <a:off x="3600" y="1200"/>
              <a:ext cx="48" cy="144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26" name="Line 7"/>
            <p:cNvSpPr>
              <a:spLocks noChangeShapeType="1"/>
            </p:cNvSpPr>
            <p:nvPr/>
          </p:nvSpPr>
          <p:spPr bwMode="auto">
            <a:xfrm flipV="1">
              <a:off x="5280" y="3552"/>
              <a:ext cx="144" cy="96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27" name="Line 8"/>
            <p:cNvSpPr>
              <a:spLocks noChangeShapeType="1"/>
            </p:cNvSpPr>
            <p:nvPr/>
          </p:nvSpPr>
          <p:spPr bwMode="auto">
            <a:xfrm flipV="1">
              <a:off x="4416" y="864"/>
              <a:ext cx="144" cy="96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228" name="Text Box 9"/>
            <p:cNvSpPr txBox="1">
              <a:spLocks noChangeArrowheads="1"/>
            </p:cNvSpPr>
            <p:nvPr/>
          </p:nvSpPr>
          <p:spPr bwMode="auto">
            <a:xfrm>
              <a:off x="4368" y="768"/>
              <a:ext cx="170" cy="180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33"/>
                  </a:solidFill>
                </a:rPr>
                <a:t>8</a:t>
              </a:r>
            </a:p>
          </p:txBody>
        </p:sp>
        <p:sp>
          <p:nvSpPr>
            <p:cNvPr id="265229" name="Text Box 10"/>
            <p:cNvSpPr txBox="1">
              <a:spLocks noChangeArrowheads="1"/>
            </p:cNvSpPr>
            <p:nvPr/>
          </p:nvSpPr>
          <p:spPr bwMode="auto">
            <a:xfrm>
              <a:off x="5184" y="3456"/>
              <a:ext cx="171" cy="179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33"/>
                  </a:solidFill>
                </a:rPr>
                <a:t>8</a:t>
              </a:r>
            </a:p>
          </p:txBody>
        </p:sp>
        <p:sp>
          <p:nvSpPr>
            <p:cNvPr id="265230" name="Text Box 11"/>
            <p:cNvSpPr txBox="1">
              <a:spLocks noChangeArrowheads="1"/>
            </p:cNvSpPr>
            <p:nvPr/>
          </p:nvSpPr>
          <p:spPr bwMode="auto">
            <a:xfrm>
              <a:off x="3456" y="1104"/>
              <a:ext cx="220" cy="179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33"/>
                  </a:solidFill>
                </a:rPr>
                <a:t>16</a:t>
              </a:r>
            </a:p>
          </p:txBody>
        </p:sp>
      </p:grpSp>
      <p:sp>
        <p:nvSpPr>
          <p:cNvPr id="15" name="Date Placeholder 14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36771A13-154D-425B-A689-37D8177A2EF1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31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66266" name="Rectang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Address ranges</a:t>
            </a:r>
          </a:p>
        </p:txBody>
      </p:sp>
      <p:grpSp>
        <p:nvGrpSpPr>
          <p:cNvPr id="266246" name="Group 3"/>
          <p:cNvGrpSpPr>
            <a:grpSpLocks/>
          </p:cNvGrpSpPr>
          <p:nvPr/>
        </p:nvGrpSpPr>
        <p:grpSpPr bwMode="auto">
          <a:xfrm>
            <a:off x="838200" y="1408113"/>
            <a:ext cx="7759700" cy="4840287"/>
            <a:chOff x="288" y="576"/>
            <a:chExt cx="5184" cy="3241"/>
          </a:xfrm>
        </p:grpSpPr>
        <p:grpSp>
          <p:nvGrpSpPr>
            <p:cNvPr id="266248" name="Group 4"/>
            <p:cNvGrpSpPr>
              <a:grpSpLocks/>
            </p:cNvGrpSpPr>
            <p:nvPr/>
          </p:nvGrpSpPr>
          <p:grpSpPr bwMode="auto">
            <a:xfrm>
              <a:off x="288" y="576"/>
              <a:ext cx="2424" cy="3241"/>
              <a:chOff x="624" y="576"/>
              <a:chExt cx="2424" cy="3241"/>
            </a:xfrm>
          </p:grpSpPr>
          <p:graphicFrame>
            <p:nvGraphicFramePr>
              <p:cNvPr id="266242" name="Object 2"/>
              <p:cNvGraphicFramePr>
                <a:graphicFrameLocks noChangeAspect="1"/>
              </p:cNvGraphicFramePr>
              <p:nvPr/>
            </p:nvGraphicFramePr>
            <p:xfrm>
              <a:off x="624" y="576"/>
              <a:ext cx="2424" cy="32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6403" name="Bitmap Image" r:id="rId3" imgW="3847619" imgH="5144218" progId="PBrush">
                      <p:embed/>
                    </p:oleObj>
                  </mc:Choice>
                  <mc:Fallback>
                    <p:oleObj name="Bitmap Image" r:id="rId3" imgW="3847619" imgH="5144218" progId="PBrush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" y="576"/>
                            <a:ext cx="2424" cy="32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25400">
                                <a:solidFill>
                                  <a:schemeClr val="accent2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6258" name="Line 6"/>
              <p:cNvSpPr>
                <a:spLocks noChangeShapeType="1"/>
              </p:cNvSpPr>
              <p:nvPr/>
            </p:nvSpPr>
            <p:spPr bwMode="auto">
              <a:xfrm flipH="1">
                <a:off x="1200" y="1200"/>
                <a:ext cx="48" cy="144"/>
              </a:xfrm>
              <a:prstGeom prst="line">
                <a:avLst/>
              </a:prstGeom>
              <a:noFill/>
              <a:ln w="254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259" name="Line 7"/>
              <p:cNvSpPr>
                <a:spLocks noChangeShapeType="1"/>
              </p:cNvSpPr>
              <p:nvPr/>
            </p:nvSpPr>
            <p:spPr bwMode="auto">
              <a:xfrm flipV="1">
                <a:off x="2880" y="3408"/>
                <a:ext cx="144" cy="96"/>
              </a:xfrm>
              <a:prstGeom prst="line">
                <a:avLst/>
              </a:prstGeom>
              <a:noFill/>
              <a:ln w="254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260" name="Line 8"/>
              <p:cNvSpPr>
                <a:spLocks noChangeShapeType="1"/>
              </p:cNvSpPr>
              <p:nvPr/>
            </p:nvSpPr>
            <p:spPr bwMode="auto">
              <a:xfrm flipV="1">
                <a:off x="2016" y="864"/>
                <a:ext cx="144" cy="96"/>
              </a:xfrm>
              <a:prstGeom prst="line">
                <a:avLst/>
              </a:prstGeom>
              <a:noFill/>
              <a:ln w="254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261" name="Text Box 9"/>
              <p:cNvSpPr txBox="1">
                <a:spLocks noChangeArrowheads="1"/>
              </p:cNvSpPr>
              <p:nvPr/>
            </p:nvSpPr>
            <p:spPr bwMode="auto">
              <a:xfrm>
                <a:off x="1967" y="768"/>
                <a:ext cx="174" cy="184"/>
              </a:xfrm>
              <a:prstGeom prst="rect">
                <a:avLst/>
              </a:prstGeom>
              <a:noFill/>
              <a:ln w="254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>
                    <a:solidFill>
                      <a:srgbClr val="FF0033"/>
                    </a:solidFill>
                  </a:rPr>
                  <a:t>8</a:t>
                </a:r>
              </a:p>
            </p:txBody>
          </p:sp>
          <p:sp>
            <p:nvSpPr>
              <p:cNvPr id="266262" name="Text Box 10"/>
              <p:cNvSpPr txBox="1">
                <a:spLocks noChangeArrowheads="1"/>
              </p:cNvSpPr>
              <p:nvPr/>
            </p:nvSpPr>
            <p:spPr bwMode="auto">
              <a:xfrm>
                <a:off x="2784" y="3312"/>
                <a:ext cx="199" cy="184"/>
              </a:xfrm>
              <a:prstGeom prst="rect">
                <a:avLst/>
              </a:prstGeom>
              <a:noFill/>
              <a:ln w="254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>
                    <a:solidFill>
                      <a:srgbClr val="FF0033"/>
                    </a:solidFill>
                  </a:rPr>
                  <a:t> 8</a:t>
                </a:r>
              </a:p>
            </p:txBody>
          </p:sp>
          <p:sp>
            <p:nvSpPr>
              <p:cNvPr id="266263" name="Text Box 11"/>
              <p:cNvSpPr txBox="1">
                <a:spLocks noChangeArrowheads="1"/>
              </p:cNvSpPr>
              <p:nvPr/>
            </p:nvSpPr>
            <p:spPr bwMode="auto">
              <a:xfrm>
                <a:off x="1056" y="1104"/>
                <a:ext cx="224" cy="184"/>
              </a:xfrm>
              <a:prstGeom prst="rect">
                <a:avLst/>
              </a:prstGeom>
              <a:noFill/>
              <a:ln w="254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>
                    <a:solidFill>
                      <a:srgbClr val="FF0033"/>
                    </a:solidFill>
                  </a:rPr>
                  <a:t>16</a:t>
                </a:r>
              </a:p>
            </p:txBody>
          </p:sp>
        </p:grpSp>
        <p:sp>
          <p:nvSpPr>
            <p:cNvPr id="266249" name="Text Box 12"/>
            <p:cNvSpPr txBox="1">
              <a:spLocks noChangeArrowheads="1"/>
            </p:cNvSpPr>
            <p:nvPr/>
          </p:nvSpPr>
          <p:spPr bwMode="auto">
            <a:xfrm>
              <a:off x="2736" y="1104"/>
              <a:ext cx="2736" cy="553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ourier New" pitchFamily="49" charset="0"/>
                </a:rPr>
                <a:t>11 1111 1111 1111 1111 (0x3ffff)</a:t>
              </a:r>
            </a:p>
            <a:p>
              <a:r>
                <a:rPr lang="en-US" sz="1600">
                  <a:latin typeface="Courier New" pitchFamily="49" charset="0"/>
                </a:rPr>
                <a:t>to</a:t>
              </a:r>
            </a:p>
            <a:p>
              <a:r>
                <a:rPr lang="en-US" sz="1600">
                  <a:latin typeface="Courier New" pitchFamily="49" charset="0"/>
                </a:rPr>
                <a:t>11 0000 0000 0000 0000 (0x30000)</a:t>
              </a:r>
            </a:p>
          </p:txBody>
        </p:sp>
        <p:sp>
          <p:nvSpPr>
            <p:cNvPr id="266250" name="Text Box 13"/>
            <p:cNvSpPr txBox="1">
              <a:spLocks noChangeArrowheads="1"/>
            </p:cNvSpPr>
            <p:nvPr/>
          </p:nvSpPr>
          <p:spPr bwMode="auto">
            <a:xfrm>
              <a:off x="2736" y="1728"/>
              <a:ext cx="2736" cy="553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ourier New" pitchFamily="49" charset="0"/>
                </a:rPr>
                <a:t>10 1111 1111 1111 1111 (0x2ffff)</a:t>
              </a:r>
            </a:p>
            <a:p>
              <a:r>
                <a:rPr lang="en-US" sz="1600">
                  <a:latin typeface="Courier New" pitchFamily="49" charset="0"/>
                </a:rPr>
                <a:t>to</a:t>
              </a:r>
            </a:p>
            <a:p>
              <a:r>
                <a:rPr lang="en-US" sz="1600">
                  <a:latin typeface="Courier New" pitchFamily="49" charset="0"/>
                </a:rPr>
                <a:t>10 0000 0000 0000 0000 (0x20000)</a:t>
              </a:r>
            </a:p>
          </p:txBody>
        </p:sp>
        <p:sp>
          <p:nvSpPr>
            <p:cNvPr id="266251" name="Text Box 14"/>
            <p:cNvSpPr txBox="1">
              <a:spLocks noChangeArrowheads="1"/>
            </p:cNvSpPr>
            <p:nvPr/>
          </p:nvSpPr>
          <p:spPr bwMode="auto">
            <a:xfrm>
              <a:off x="2736" y="2352"/>
              <a:ext cx="2736" cy="553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ourier New" pitchFamily="49" charset="0"/>
                </a:rPr>
                <a:t>01 1111 1111 1111 1111 (0x1ffff)</a:t>
              </a:r>
            </a:p>
            <a:p>
              <a:r>
                <a:rPr lang="en-US" sz="1600">
                  <a:latin typeface="Courier New" pitchFamily="49" charset="0"/>
                </a:rPr>
                <a:t>to</a:t>
              </a:r>
            </a:p>
            <a:p>
              <a:r>
                <a:rPr lang="en-US" sz="1600">
                  <a:latin typeface="Courier New" pitchFamily="49" charset="0"/>
                </a:rPr>
                <a:t>01 0000 0000 0000 0000 (0x10000)</a:t>
              </a:r>
            </a:p>
          </p:txBody>
        </p:sp>
        <p:sp>
          <p:nvSpPr>
            <p:cNvPr id="266252" name="Text Box 15"/>
            <p:cNvSpPr txBox="1">
              <a:spLocks noChangeArrowheads="1"/>
            </p:cNvSpPr>
            <p:nvPr/>
          </p:nvSpPr>
          <p:spPr bwMode="auto">
            <a:xfrm>
              <a:off x="2736" y="2976"/>
              <a:ext cx="2736" cy="553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ourier New" pitchFamily="49" charset="0"/>
                </a:rPr>
                <a:t>00 1111 1111 1111 1111 (0x0ffff)</a:t>
              </a:r>
            </a:p>
            <a:p>
              <a:r>
                <a:rPr lang="en-US" sz="1600">
                  <a:latin typeface="Courier New" pitchFamily="49" charset="0"/>
                </a:rPr>
                <a:t>to</a:t>
              </a:r>
            </a:p>
            <a:p>
              <a:r>
                <a:rPr lang="en-US" sz="1600">
                  <a:latin typeface="Courier New" pitchFamily="49" charset="0"/>
                </a:rPr>
                <a:t>00 0000 0000 0000 0000 (0x00000)</a:t>
              </a:r>
            </a:p>
          </p:txBody>
        </p:sp>
        <p:sp>
          <p:nvSpPr>
            <p:cNvPr id="266253" name="Line 16"/>
            <p:cNvSpPr>
              <a:spLocks noChangeShapeType="1"/>
            </p:cNvSpPr>
            <p:nvPr/>
          </p:nvSpPr>
          <p:spPr bwMode="auto">
            <a:xfrm>
              <a:off x="2688" y="2928"/>
              <a:ext cx="25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54" name="Line 17"/>
            <p:cNvSpPr>
              <a:spLocks noChangeShapeType="1"/>
            </p:cNvSpPr>
            <p:nvPr/>
          </p:nvSpPr>
          <p:spPr bwMode="auto">
            <a:xfrm>
              <a:off x="2688" y="2304"/>
              <a:ext cx="25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55" name="Line 18"/>
            <p:cNvSpPr>
              <a:spLocks noChangeShapeType="1"/>
            </p:cNvSpPr>
            <p:nvPr/>
          </p:nvSpPr>
          <p:spPr bwMode="auto">
            <a:xfrm>
              <a:off x="2688" y="1680"/>
              <a:ext cx="25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56" name="Line 19"/>
            <p:cNvSpPr>
              <a:spLocks noChangeShapeType="1"/>
            </p:cNvSpPr>
            <p:nvPr/>
          </p:nvSpPr>
          <p:spPr bwMode="auto">
            <a:xfrm>
              <a:off x="2688" y="1056"/>
              <a:ext cx="26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57" name="Line 20"/>
            <p:cNvSpPr>
              <a:spLocks noChangeShapeType="1"/>
            </p:cNvSpPr>
            <p:nvPr/>
          </p:nvSpPr>
          <p:spPr bwMode="auto">
            <a:xfrm>
              <a:off x="2688" y="3552"/>
              <a:ext cx="25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Date Placeholder 2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928A8ED0-4353-44EF-A59A-4DFF90746763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32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3200">
                <a:latin typeface="Verdana" pitchFamily="34" charset="0"/>
              </a:rPr>
              <a:t>Making a wider memory</a:t>
            </a:r>
          </a:p>
        </p:txBody>
      </p:sp>
      <p:sp>
        <p:nvSpPr>
          <p:cNvPr id="2672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700" dirty="0">
                <a:latin typeface="Verdana" pitchFamily="34" charset="0"/>
              </a:rPr>
              <a:t>You can also combine smaller chips to make wider memories, with the same number of addresses but more bits per word.</a:t>
            </a:r>
          </a:p>
          <a:p>
            <a:pPr eaLnBrk="1" hangingPunct="1"/>
            <a:r>
              <a:rPr lang="en-US" sz="1700" dirty="0">
                <a:latin typeface="Verdana" pitchFamily="34" charset="0"/>
              </a:rPr>
              <a:t>Here is a 64K x 16 RAM, created from two 64K x 8 chips.</a:t>
            </a:r>
          </a:p>
          <a:p>
            <a:pPr lvl="1" eaLnBrk="1" hangingPunct="1"/>
            <a:r>
              <a:rPr lang="en-US" sz="1600" dirty="0">
                <a:latin typeface="Verdana" pitchFamily="34" charset="0"/>
              </a:rPr>
              <a:t>The left chip contains the most significant 8 bits of the data.</a:t>
            </a:r>
          </a:p>
          <a:p>
            <a:pPr lvl="1" eaLnBrk="1" hangingPunct="1"/>
            <a:r>
              <a:rPr lang="en-US" sz="1600" dirty="0">
                <a:latin typeface="Verdana" pitchFamily="34" charset="0"/>
              </a:rPr>
              <a:t>The right chip contains the lower 8 bits of the data.</a:t>
            </a:r>
          </a:p>
        </p:txBody>
      </p:sp>
      <p:grpSp>
        <p:nvGrpSpPr>
          <p:cNvPr id="267271" name="Group 4"/>
          <p:cNvGrpSpPr>
            <a:grpSpLocks/>
          </p:cNvGrpSpPr>
          <p:nvPr/>
        </p:nvGrpSpPr>
        <p:grpSpPr bwMode="auto">
          <a:xfrm>
            <a:off x="2428875" y="2895600"/>
            <a:ext cx="4962525" cy="3392488"/>
            <a:chOff x="1248" y="1632"/>
            <a:chExt cx="3318" cy="2268"/>
          </a:xfrm>
        </p:grpSpPr>
        <p:graphicFrame>
          <p:nvGraphicFramePr>
            <p:cNvPr id="267266" name="Object 2"/>
            <p:cNvGraphicFramePr>
              <a:graphicFrameLocks noChangeAspect="1"/>
            </p:cNvGraphicFramePr>
            <p:nvPr/>
          </p:nvGraphicFramePr>
          <p:xfrm>
            <a:off x="1248" y="1632"/>
            <a:ext cx="3318" cy="2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427" name="Bitmap Image" r:id="rId3" imgW="5266667" imgH="3600000" progId="PBrush">
                    <p:embed/>
                  </p:oleObj>
                </mc:Choice>
                <mc:Fallback>
                  <p:oleObj name="Bitmap Image" r:id="rId3" imgW="5266667" imgH="3600000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632"/>
                          <a:ext cx="3318" cy="2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7273" name="Line 6"/>
            <p:cNvSpPr>
              <a:spLocks noChangeShapeType="1"/>
            </p:cNvSpPr>
            <p:nvPr/>
          </p:nvSpPr>
          <p:spPr bwMode="auto">
            <a:xfrm flipH="1">
              <a:off x="1776" y="2112"/>
              <a:ext cx="48" cy="192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74" name="Line 7"/>
            <p:cNvSpPr>
              <a:spLocks noChangeShapeType="1"/>
            </p:cNvSpPr>
            <p:nvPr/>
          </p:nvSpPr>
          <p:spPr bwMode="auto">
            <a:xfrm flipV="1">
              <a:off x="2496" y="1920"/>
              <a:ext cx="144" cy="48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75" name="Line 8"/>
            <p:cNvSpPr>
              <a:spLocks noChangeShapeType="1"/>
            </p:cNvSpPr>
            <p:nvPr/>
          </p:nvSpPr>
          <p:spPr bwMode="auto">
            <a:xfrm flipV="1">
              <a:off x="2640" y="1920"/>
              <a:ext cx="144" cy="48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76" name="Line 9"/>
            <p:cNvSpPr>
              <a:spLocks noChangeShapeType="1"/>
            </p:cNvSpPr>
            <p:nvPr/>
          </p:nvSpPr>
          <p:spPr bwMode="auto">
            <a:xfrm flipV="1">
              <a:off x="3024" y="3552"/>
              <a:ext cx="144" cy="48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77" name="Line 10"/>
            <p:cNvSpPr>
              <a:spLocks noChangeShapeType="1"/>
            </p:cNvSpPr>
            <p:nvPr/>
          </p:nvSpPr>
          <p:spPr bwMode="auto">
            <a:xfrm flipV="1">
              <a:off x="3168" y="3552"/>
              <a:ext cx="144" cy="48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78" name="Text Box 11"/>
            <p:cNvSpPr txBox="1">
              <a:spLocks noChangeArrowheads="1"/>
            </p:cNvSpPr>
            <p:nvPr/>
          </p:nvSpPr>
          <p:spPr bwMode="auto">
            <a:xfrm>
              <a:off x="1632" y="2016"/>
              <a:ext cx="225" cy="184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33"/>
                  </a:solidFill>
                </a:rPr>
                <a:t>16</a:t>
              </a:r>
            </a:p>
          </p:txBody>
        </p:sp>
        <p:sp>
          <p:nvSpPr>
            <p:cNvPr id="267279" name="Text Box 12"/>
            <p:cNvSpPr txBox="1">
              <a:spLocks noChangeArrowheads="1"/>
            </p:cNvSpPr>
            <p:nvPr/>
          </p:nvSpPr>
          <p:spPr bwMode="auto">
            <a:xfrm>
              <a:off x="2352" y="1872"/>
              <a:ext cx="174" cy="183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33"/>
                  </a:solidFill>
                </a:rPr>
                <a:t>8</a:t>
              </a:r>
            </a:p>
          </p:txBody>
        </p:sp>
        <p:sp>
          <p:nvSpPr>
            <p:cNvPr id="267280" name="Text Box 13"/>
            <p:cNvSpPr txBox="1">
              <a:spLocks noChangeArrowheads="1"/>
            </p:cNvSpPr>
            <p:nvPr/>
          </p:nvSpPr>
          <p:spPr bwMode="auto">
            <a:xfrm>
              <a:off x="2736" y="1872"/>
              <a:ext cx="174" cy="183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33"/>
                  </a:solidFill>
                </a:rPr>
                <a:t>8</a:t>
              </a:r>
            </a:p>
          </p:txBody>
        </p:sp>
        <p:sp>
          <p:nvSpPr>
            <p:cNvPr id="267281" name="Text Box 14"/>
            <p:cNvSpPr txBox="1">
              <a:spLocks noChangeArrowheads="1"/>
            </p:cNvSpPr>
            <p:nvPr/>
          </p:nvSpPr>
          <p:spPr bwMode="auto">
            <a:xfrm>
              <a:off x="2880" y="3504"/>
              <a:ext cx="175" cy="184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33"/>
                  </a:solidFill>
                </a:rPr>
                <a:t>8</a:t>
              </a:r>
            </a:p>
          </p:txBody>
        </p:sp>
        <p:sp>
          <p:nvSpPr>
            <p:cNvPr id="267282" name="Text Box 15"/>
            <p:cNvSpPr txBox="1">
              <a:spLocks noChangeArrowheads="1"/>
            </p:cNvSpPr>
            <p:nvPr/>
          </p:nvSpPr>
          <p:spPr bwMode="auto">
            <a:xfrm>
              <a:off x="3264" y="3504"/>
              <a:ext cx="174" cy="184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33"/>
                  </a:solidFill>
                </a:rPr>
                <a:t>8</a:t>
              </a:r>
            </a:p>
          </p:txBody>
        </p:sp>
      </p:grpSp>
      <p:sp>
        <p:nvSpPr>
          <p:cNvPr id="19" name="Date Placeholder 18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Binary Cell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D36439F0-E663-47F6-90D8-525202D58225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33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pSp>
        <p:nvGrpSpPr>
          <p:cNvPr id="277509" name="Group 68"/>
          <p:cNvGrpSpPr>
            <a:grpSpLocks/>
          </p:cNvGrpSpPr>
          <p:nvPr/>
        </p:nvGrpSpPr>
        <p:grpSpPr bwMode="auto">
          <a:xfrm>
            <a:off x="3333749" y="1314450"/>
            <a:ext cx="5353051" cy="2863245"/>
            <a:chOff x="1151377" y="2362201"/>
            <a:chExt cx="5764979" cy="3211348"/>
          </a:xfrm>
        </p:grpSpPr>
        <p:sp>
          <p:nvSpPr>
            <p:cNvPr id="17" name="Freeform 3"/>
            <p:cNvSpPr/>
            <p:nvPr/>
          </p:nvSpPr>
          <p:spPr>
            <a:xfrm>
              <a:off x="5407288" y="3518821"/>
              <a:ext cx="500197" cy="448664"/>
            </a:xfrm>
            <a:custGeom>
              <a:avLst/>
              <a:gdLst>
                <a:gd name="connsiteX0" fmla="*/ 0 w 402526"/>
                <a:gd name="connsiteY0" fmla="*/ 0 h 314248"/>
                <a:gd name="connsiteX1" fmla="*/ 270421 w 402526"/>
                <a:gd name="connsiteY1" fmla="*/ 0 h 314248"/>
                <a:gd name="connsiteX2" fmla="*/ 402526 w 402526"/>
                <a:gd name="connsiteY2" fmla="*/ 154330 h 314248"/>
                <a:gd name="connsiteX3" fmla="*/ 272275 w 402526"/>
                <a:gd name="connsiteY3" fmla="*/ 314248 h 314248"/>
                <a:gd name="connsiteX4" fmla="*/ 0 w 402526"/>
                <a:gd name="connsiteY4" fmla="*/ 314248 h 314248"/>
                <a:gd name="connsiteX5" fmla="*/ 0 w 402526"/>
                <a:gd name="connsiteY5" fmla="*/ 0 h 31424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02526" h="314248">
                  <a:moveTo>
                    <a:pt x="0" y="0"/>
                  </a:moveTo>
                  <a:lnTo>
                    <a:pt x="270421" y="0"/>
                  </a:lnTo>
                  <a:cubicBezTo>
                    <a:pt x="343356" y="0"/>
                    <a:pt x="402526" y="69100"/>
                    <a:pt x="402526" y="154330"/>
                  </a:cubicBezTo>
                  <a:cubicBezTo>
                    <a:pt x="402526" y="239585"/>
                    <a:pt x="345211" y="314248"/>
                    <a:pt x="272275" y="314248"/>
                  </a:cubicBezTo>
                  <a:lnTo>
                    <a:pt x="0" y="314248"/>
                  </a:lnTo>
                  <a:lnTo>
                    <a:pt x="0" y="0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18" name="Freeform 3"/>
            <p:cNvSpPr/>
            <p:nvPr/>
          </p:nvSpPr>
          <p:spPr>
            <a:xfrm>
              <a:off x="5398810" y="3510081"/>
              <a:ext cx="517153" cy="466144"/>
            </a:xfrm>
            <a:custGeom>
              <a:avLst/>
              <a:gdLst>
                <a:gd name="connsiteX0" fmla="*/ 6350 w 415226"/>
                <a:gd name="connsiteY0" fmla="*/ 6350 h 326948"/>
                <a:gd name="connsiteX1" fmla="*/ 276771 w 415226"/>
                <a:gd name="connsiteY1" fmla="*/ 6350 h 326948"/>
                <a:gd name="connsiteX2" fmla="*/ 408876 w 415226"/>
                <a:gd name="connsiteY2" fmla="*/ 160680 h 326948"/>
                <a:gd name="connsiteX3" fmla="*/ 278625 w 415226"/>
                <a:gd name="connsiteY3" fmla="*/ 320598 h 326948"/>
                <a:gd name="connsiteX4" fmla="*/ 6350 w 415226"/>
                <a:gd name="connsiteY4" fmla="*/ 320598 h 326948"/>
                <a:gd name="connsiteX5" fmla="*/ 6350 w 415226"/>
                <a:gd name="connsiteY5" fmla="*/ 6350 h 32694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15226" h="326948">
                  <a:moveTo>
                    <a:pt x="6350" y="6350"/>
                  </a:moveTo>
                  <a:lnTo>
                    <a:pt x="276771" y="6350"/>
                  </a:lnTo>
                  <a:cubicBezTo>
                    <a:pt x="349706" y="6350"/>
                    <a:pt x="408876" y="75450"/>
                    <a:pt x="408876" y="160680"/>
                  </a:cubicBezTo>
                  <a:cubicBezTo>
                    <a:pt x="408876" y="245935"/>
                    <a:pt x="351561" y="320598"/>
                    <a:pt x="278625" y="320598"/>
                  </a:cubicBezTo>
                  <a:lnTo>
                    <a:pt x="6350" y="320598"/>
                  </a:lnTo>
                  <a:lnTo>
                    <a:pt x="6350" y="635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19" name="Freeform 3"/>
            <p:cNvSpPr/>
            <p:nvPr/>
          </p:nvSpPr>
          <p:spPr>
            <a:xfrm>
              <a:off x="4477544" y="3734413"/>
              <a:ext cx="932570" cy="27678"/>
            </a:xfrm>
            <a:custGeom>
              <a:avLst/>
              <a:gdLst>
                <a:gd name="connsiteX0" fmla="*/ 6350 w 749871"/>
                <a:gd name="connsiteY0" fmla="*/ 6350 h 20104"/>
                <a:gd name="connsiteX1" fmla="*/ 743521 w 749871"/>
                <a:gd name="connsiteY1" fmla="*/ 6350 h 201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749871" h="20104">
                  <a:moveTo>
                    <a:pt x="6350" y="6350"/>
                  </a:moveTo>
                  <a:lnTo>
                    <a:pt x="743521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20" name="Freeform 3"/>
            <p:cNvSpPr/>
            <p:nvPr/>
          </p:nvSpPr>
          <p:spPr>
            <a:xfrm>
              <a:off x="2769245" y="2990039"/>
              <a:ext cx="2642282" cy="1235282"/>
            </a:xfrm>
            <a:custGeom>
              <a:avLst/>
              <a:gdLst>
                <a:gd name="connsiteX0" fmla="*/ 2120087 w 2126437"/>
                <a:gd name="connsiteY0" fmla="*/ 442620 h 865251"/>
                <a:gd name="connsiteX1" fmla="*/ 1728406 w 2126437"/>
                <a:gd name="connsiteY1" fmla="*/ 442620 h 865251"/>
                <a:gd name="connsiteX2" fmla="*/ 1728406 w 2126437"/>
                <a:gd name="connsiteY2" fmla="*/ 6350 h 865251"/>
                <a:gd name="connsiteX3" fmla="*/ 6350 w 2126437"/>
                <a:gd name="connsiteY3" fmla="*/ 6350 h 865251"/>
                <a:gd name="connsiteX4" fmla="*/ 6350 w 2126437"/>
                <a:gd name="connsiteY4" fmla="*/ 858901 h 865251"/>
                <a:gd name="connsiteX5" fmla="*/ 220090 w 2126437"/>
                <a:gd name="connsiteY5" fmla="*/ 858901 h 86525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2126437" h="865251">
                  <a:moveTo>
                    <a:pt x="2120087" y="442620"/>
                  </a:moveTo>
                  <a:lnTo>
                    <a:pt x="1728406" y="442620"/>
                  </a:lnTo>
                  <a:lnTo>
                    <a:pt x="1728406" y="6350"/>
                  </a:lnTo>
                  <a:lnTo>
                    <a:pt x="6350" y="6350"/>
                  </a:lnTo>
                  <a:lnTo>
                    <a:pt x="6350" y="858901"/>
                  </a:lnTo>
                  <a:lnTo>
                    <a:pt x="220090" y="858901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21" name="Freeform 3"/>
            <p:cNvSpPr/>
            <p:nvPr/>
          </p:nvSpPr>
          <p:spPr>
            <a:xfrm>
              <a:off x="4909917" y="3855319"/>
              <a:ext cx="500197" cy="1255676"/>
            </a:xfrm>
            <a:custGeom>
              <a:avLst/>
              <a:gdLst>
                <a:gd name="connsiteX0" fmla="*/ 396316 w 402666"/>
                <a:gd name="connsiteY0" fmla="*/ 6350 h 880592"/>
                <a:gd name="connsiteX1" fmla="*/ 6350 w 402666"/>
                <a:gd name="connsiteY1" fmla="*/ 6350 h 880592"/>
                <a:gd name="connsiteX2" fmla="*/ 6350 w 402666"/>
                <a:gd name="connsiteY2" fmla="*/ 874242 h 88059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402666" h="880592">
                  <a:moveTo>
                    <a:pt x="396316" y="6350"/>
                  </a:moveTo>
                  <a:lnTo>
                    <a:pt x="6350" y="6350"/>
                  </a:lnTo>
                  <a:lnTo>
                    <a:pt x="6350" y="874242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22" name="Freeform 3"/>
            <p:cNvSpPr/>
            <p:nvPr/>
          </p:nvSpPr>
          <p:spPr>
            <a:xfrm>
              <a:off x="3540735" y="3734413"/>
              <a:ext cx="433786" cy="27678"/>
            </a:xfrm>
            <a:custGeom>
              <a:avLst/>
              <a:gdLst>
                <a:gd name="connsiteX0" fmla="*/ 6350 w 349465"/>
                <a:gd name="connsiteY0" fmla="*/ 6350 h 20104"/>
                <a:gd name="connsiteX1" fmla="*/ 343115 w 349465"/>
                <a:gd name="connsiteY1" fmla="*/ 6350 h 201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49465" h="20104">
                  <a:moveTo>
                    <a:pt x="6350" y="6350"/>
                  </a:moveTo>
                  <a:lnTo>
                    <a:pt x="343115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23" name="Freeform 3"/>
            <p:cNvSpPr/>
            <p:nvPr/>
          </p:nvSpPr>
          <p:spPr>
            <a:xfrm>
              <a:off x="5903246" y="3734413"/>
              <a:ext cx="323573" cy="27678"/>
            </a:xfrm>
            <a:custGeom>
              <a:avLst/>
              <a:gdLst>
                <a:gd name="connsiteX0" fmla="*/ 6350 w 260540"/>
                <a:gd name="connsiteY0" fmla="*/ 6350 h 20104"/>
                <a:gd name="connsiteX1" fmla="*/ 254190 w 260540"/>
                <a:gd name="connsiteY1" fmla="*/ 6350 h 201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60540" h="20104">
                  <a:moveTo>
                    <a:pt x="6350" y="6350"/>
                  </a:moveTo>
                  <a:lnTo>
                    <a:pt x="25419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24" name="Freeform 3"/>
            <p:cNvSpPr/>
            <p:nvPr/>
          </p:nvSpPr>
          <p:spPr>
            <a:xfrm>
              <a:off x="3047603" y="3518821"/>
              <a:ext cx="500197" cy="448664"/>
            </a:xfrm>
            <a:custGeom>
              <a:avLst/>
              <a:gdLst>
                <a:gd name="connsiteX0" fmla="*/ 0 w 402513"/>
                <a:gd name="connsiteY0" fmla="*/ 0 h 314248"/>
                <a:gd name="connsiteX1" fmla="*/ 270408 w 402513"/>
                <a:gd name="connsiteY1" fmla="*/ 0 h 314248"/>
                <a:gd name="connsiteX2" fmla="*/ 402513 w 402513"/>
                <a:gd name="connsiteY2" fmla="*/ 154330 h 314248"/>
                <a:gd name="connsiteX3" fmla="*/ 272262 w 402513"/>
                <a:gd name="connsiteY3" fmla="*/ 314248 h 314248"/>
                <a:gd name="connsiteX4" fmla="*/ 0 w 402513"/>
                <a:gd name="connsiteY4" fmla="*/ 314248 h 314248"/>
                <a:gd name="connsiteX5" fmla="*/ 0 w 402513"/>
                <a:gd name="connsiteY5" fmla="*/ 0 h 31424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02513" h="314248">
                  <a:moveTo>
                    <a:pt x="0" y="0"/>
                  </a:moveTo>
                  <a:lnTo>
                    <a:pt x="270408" y="0"/>
                  </a:lnTo>
                  <a:cubicBezTo>
                    <a:pt x="343369" y="0"/>
                    <a:pt x="402513" y="69100"/>
                    <a:pt x="402513" y="154330"/>
                  </a:cubicBezTo>
                  <a:cubicBezTo>
                    <a:pt x="402513" y="239585"/>
                    <a:pt x="345224" y="314248"/>
                    <a:pt x="272262" y="314248"/>
                  </a:cubicBezTo>
                  <a:lnTo>
                    <a:pt x="0" y="314248"/>
                  </a:lnTo>
                  <a:lnTo>
                    <a:pt x="0" y="0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25" name="Freeform 3"/>
            <p:cNvSpPr/>
            <p:nvPr/>
          </p:nvSpPr>
          <p:spPr>
            <a:xfrm>
              <a:off x="3039125" y="3510081"/>
              <a:ext cx="517153" cy="466144"/>
            </a:xfrm>
            <a:custGeom>
              <a:avLst/>
              <a:gdLst>
                <a:gd name="connsiteX0" fmla="*/ 6350 w 415213"/>
                <a:gd name="connsiteY0" fmla="*/ 6350 h 326948"/>
                <a:gd name="connsiteX1" fmla="*/ 276758 w 415213"/>
                <a:gd name="connsiteY1" fmla="*/ 6350 h 326948"/>
                <a:gd name="connsiteX2" fmla="*/ 408863 w 415213"/>
                <a:gd name="connsiteY2" fmla="*/ 160680 h 326948"/>
                <a:gd name="connsiteX3" fmla="*/ 278612 w 415213"/>
                <a:gd name="connsiteY3" fmla="*/ 320598 h 326948"/>
                <a:gd name="connsiteX4" fmla="*/ 6350 w 415213"/>
                <a:gd name="connsiteY4" fmla="*/ 320598 h 326948"/>
                <a:gd name="connsiteX5" fmla="*/ 6350 w 415213"/>
                <a:gd name="connsiteY5" fmla="*/ 6350 h 32694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15213" h="326948">
                  <a:moveTo>
                    <a:pt x="6350" y="6350"/>
                  </a:moveTo>
                  <a:lnTo>
                    <a:pt x="276758" y="6350"/>
                  </a:lnTo>
                  <a:cubicBezTo>
                    <a:pt x="349719" y="6350"/>
                    <a:pt x="408863" y="75450"/>
                    <a:pt x="408863" y="160680"/>
                  </a:cubicBezTo>
                  <a:cubicBezTo>
                    <a:pt x="408863" y="245935"/>
                    <a:pt x="351574" y="320598"/>
                    <a:pt x="278612" y="320598"/>
                  </a:cubicBezTo>
                  <a:lnTo>
                    <a:pt x="6350" y="320598"/>
                  </a:lnTo>
                  <a:lnTo>
                    <a:pt x="6350" y="635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26" name="Freeform 3"/>
            <p:cNvSpPr/>
            <p:nvPr/>
          </p:nvSpPr>
          <p:spPr>
            <a:xfrm>
              <a:off x="3372589" y="5110995"/>
              <a:ext cx="1971115" cy="29134"/>
            </a:xfrm>
            <a:custGeom>
              <a:avLst/>
              <a:gdLst>
                <a:gd name="connsiteX0" fmla="*/ 6350 w 1586204"/>
                <a:gd name="connsiteY0" fmla="*/ 6350 h 20104"/>
                <a:gd name="connsiteX1" fmla="*/ 1579854 w 1586204"/>
                <a:gd name="connsiteY1" fmla="*/ 6350 h 201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586204" h="20104">
                  <a:moveTo>
                    <a:pt x="6350" y="6350"/>
                  </a:moveTo>
                  <a:lnTo>
                    <a:pt x="1579854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27" name="Freeform 3"/>
            <p:cNvSpPr/>
            <p:nvPr/>
          </p:nvSpPr>
          <p:spPr>
            <a:xfrm>
              <a:off x="2540342" y="3734413"/>
              <a:ext cx="543999" cy="1395519"/>
            </a:xfrm>
            <a:custGeom>
              <a:avLst/>
              <a:gdLst>
                <a:gd name="connsiteX0" fmla="*/ 404367 w 438111"/>
                <a:gd name="connsiteY0" fmla="*/ 6350 h 978319"/>
                <a:gd name="connsiteX1" fmla="*/ 6350 w 438111"/>
                <a:gd name="connsiteY1" fmla="*/ 6350 h 978319"/>
                <a:gd name="connsiteX2" fmla="*/ 6350 w 438111"/>
                <a:gd name="connsiteY2" fmla="*/ 971969 h 978319"/>
                <a:gd name="connsiteX3" fmla="*/ 431762 w 438111"/>
                <a:gd name="connsiteY3" fmla="*/ 971969 h 97831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438111" h="978319">
                  <a:moveTo>
                    <a:pt x="404367" y="6350"/>
                  </a:moveTo>
                  <a:lnTo>
                    <a:pt x="6350" y="6350"/>
                  </a:lnTo>
                  <a:lnTo>
                    <a:pt x="6350" y="971969"/>
                  </a:lnTo>
                  <a:lnTo>
                    <a:pt x="431762" y="971969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28" name="Freeform 3"/>
            <p:cNvSpPr/>
            <p:nvPr/>
          </p:nvSpPr>
          <p:spPr>
            <a:xfrm>
              <a:off x="2769245" y="3612050"/>
              <a:ext cx="281184" cy="29134"/>
            </a:xfrm>
            <a:custGeom>
              <a:avLst/>
              <a:gdLst>
                <a:gd name="connsiteX0" fmla="*/ 6350 w 226441"/>
                <a:gd name="connsiteY0" fmla="*/ 6350 h 20104"/>
                <a:gd name="connsiteX1" fmla="*/ 220090 w 226441"/>
                <a:gd name="connsiteY1" fmla="*/ 6350 h 201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26441" h="20104">
                  <a:moveTo>
                    <a:pt x="6350" y="6350"/>
                  </a:moveTo>
                  <a:lnTo>
                    <a:pt x="22009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29" name="Freeform 3"/>
            <p:cNvSpPr/>
            <p:nvPr/>
          </p:nvSpPr>
          <p:spPr>
            <a:xfrm>
              <a:off x="1620488" y="3855319"/>
              <a:ext cx="1429941" cy="29134"/>
            </a:xfrm>
            <a:custGeom>
              <a:avLst/>
              <a:gdLst>
                <a:gd name="connsiteX0" fmla="*/ 6350 w 1149959"/>
                <a:gd name="connsiteY0" fmla="*/ 6350 h 20104"/>
                <a:gd name="connsiteX1" fmla="*/ 1143609 w 1149959"/>
                <a:gd name="connsiteY1" fmla="*/ 6350 h 201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149959" h="20104">
                  <a:moveTo>
                    <a:pt x="6350" y="6350"/>
                  </a:moveTo>
                  <a:lnTo>
                    <a:pt x="1143609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30" name="Freeform 3"/>
            <p:cNvSpPr/>
            <p:nvPr/>
          </p:nvSpPr>
          <p:spPr>
            <a:xfrm>
              <a:off x="3047603" y="4113155"/>
              <a:ext cx="500197" cy="448664"/>
            </a:xfrm>
            <a:custGeom>
              <a:avLst/>
              <a:gdLst>
                <a:gd name="connsiteX0" fmla="*/ 0 w 402513"/>
                <a:gd name="connsiteY0" fmla="*/ 0 h 314261"/>
                <a:gd name="connsiteX1" fmla="*/ 270408 w 402513"/>
                <a:gd name="connsiteY1" fmla="*/ 0 h 314261"/>
                <a:gd name="connsiteX2" fmla="*/ 402513 w 402513"/>
                <a:gd name="connsiteY2" fmla="*/ 154343 h 314261"/>
                <a:gd name="connsiteX3" fmla="*/ 272262 w 402513"/>
                <a:gd name="connsiteY3" fmla="*/ 314261 h 314261"/>
                <a:gd name="connsiteX4" fmla="*/ 0 w 402513"/>
                <a:gd name="connsiteY4" fmla="*/ 314261 h 314261"/>
                <a:gd name="connsiteX5" fmla="*/ 0 w 402513"/>
                <a:gd name="connsiteY5" fmla="*/ 0 h 31426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02513" h="314261">
                  <a:moveTo>
                    <a:pt x="0" y="0"/>
                  </a:moveTo>
                  <a:lnTo>
                    <a:pt x="270408" y="0"/>
                  </a:lnTo>
                  <a:cubicBezTo>
                    <a:pt x="343369" y="0"/>
                    <a:pt x="402513" y="69113"/>
                    <a:pt x="402513" y="154343"/>
                  </a:cubicBezTo>
                  <a:cubicBezTo>
                    <a:pt x="402513" y="239598"/>
                    <a:pt x="345224" y="314261"/>
                    <a:pt x="272262" y="314261"/>
                  </a:cubicBezTo>
                  <a:lnTo>
                    <a:pt x="0" y="314261"/>
                  </a:lnTo>
                  <a:lnTo>
                    <a:pt x="0" y="0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31" name="Freeform 3"/>
            <p:cNvSpPr/>
            <p:nvPr/>
          </p:nvSpPr>
          <p:spPr>
            <a:xfrm>
              <a:off x="3039125" y="4104414"/>
              <a:ext cx="517153" cy="466144"/>
            </a:xfrm>
            <a:custGeom>
              <a:avLst/>
              <a:gdLst>
                <a:gd name="connsiteX0" fmla="*/ 6350 w 415213"/>
                <a:gd name="connsiteY0" fmla="*/ 6350 h 326961"/>
                <a:gd name="connsiteX1" fmla="*/ 276758 w 415213"/>
                <a:gd name="connsiteY1" fmla="*/ 6350 h 326961"/>
                <a:gd name="connsiteX2" fmla="*/ 408863 w 415213"/>
                <a:gd name="connsiteY2" fmla="*/ 160693 h 326961"/>
                <a:gd name="connsiteX3" fmla="*/ 278612 w 415213"/>
                <a:gd name="connsiteY3" fmla="*/ 320611 h 326961"/>
                <a:gd name="connsiteX4" fmla="*/ 6350 w 415213"/>
                <a:gd name="connsiteY4" fmla="*/ 320611 h 326961"/>
                <a:gd name="connsiteX5" fmla="*/ 6350 w 415213"/>
                <a:gd name="connsiteY5" fmla="*/ 6350 h 32696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15213" h="326961">
                  <a:moveTo>
                    <a:pt x="6350" y="6350"/>
                  </a:moveTo>
                  <a:lnTo>
                    <a:pt x="276758" y="6350"/>
                  </a:lnTo>
                  <a:cubicBezTo>
                    <a:pt x="349719" y="6350"/>
                    <a:pt x="408863" y="75463"/>
                    <a:pt x="408863" y="160693"/>
                  </a:cubicBezTo>
                  <a:cubicBezTo>
                    <a:pt x="408863" y="245948"/>
                    <a:pt x="351574" y="320611"/>
                    <a:pt x="278612" y="320611"/>
                  </a:cubicBezTo>
                  <a:lnTo>
                    <a:pt x="6350" y="320611"/>
                  </a:lnTo>
                  <a:lnTo>
                    <a:pt x="6350" y="635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32" name="Freeform 3"/>
            <p:cNvSpPr/>
            <p:nvPr/>
          </p:nvSpPr>
          <p:spPr>
            <a:xfrm>
              <a:off x="2540342" y="4317093"/>
              <a:ext cx="510087" cy="27678"/>
            </a:xfrm>
            <a:custGeom>
              <a:avLst/>
              <a:gdLst>
                <a:gd name="connsiteX0" fmla="*/ 6350 w 410400"/>
                <a:gd name="connsiteY0" fmla="*/ 6350 h 20104"/>
                <a:gd name="connsiteX1" fmla="*/ 404050 w 410400"/>
                <a:gd name="connsiteY1" fmla="*/ 6350 h 201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10400" h="20104">
                  <a:moveTo>
                    <a:pt x="6350" y="6350"/>
                  </a:moveTo>
                  <a:lnTo>
                    <a:pt x="40405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33" name="Freeform 3"/>
            <p:cNvSpPr/>
            <p:nvPr/>
          </p:nvSpPr>
          <p:spPr>
            <a:xfrm>
              <a:off x="1838088" y="3855319"/>
              <a:ext cx="267055" cy="611814"/>
            </a:xfrm>
            <a:custGeom>
              <a:avLst/>
              <a:gdLst>
                <a:gd name="connsiteX0" fmla="*/ 208597 w 214947"/>
                <a:gd name="connsiteY0" fmla="*/ 423024 h 429374"/>
                <a:gd name="connsiteX1" fmla="*/ 6350 w 214947"/>
                <a:gd name="connsiteY1" fmla="*/ 423024 h 429374"/>
                <a:gd name="connsiteX2" fmla="*/ 6350 w 214947"/>
                <a:gd name="connsiteY2" fmla="*/ 6350 h 4293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214947" h="429374">
                  <a:moveTo>
                    <a:pt x="208597" y="423024"/>
                  </a:moveTo>
                  <a:lnTo>
                    <a:pt x="6350" y="423024"/>
                  </a:lnTo>
                  <a:lnTo>
                    <a:pt x="635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34" name="Freeform 3"/>
            <p:cNvSpPr/>
            <p:nvPr/>
          </p:nvSpPr>
          <p:spPr>
            <a:xfrm>
              <a:off x="2390565" y="4449653"/>
              <a:ext cx="659864" cy="27677"/>
            </a:xfrm>
            <a:custGeom>
              <a:avLst/>
              <a:gdLst>
                <a:gd name="connsiteX0" fmla="*/ 524522 w 530872"/>
                <a:gd name="connsiteY0" fmla="*/ 6350 h 20104"/>
                <a:gd name="connsiteX1" fmla="*/ 6350 w 530872"/>
                <a:gd name="connsiteY1" fmla="*/ 6350 h 201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530872" h="20104">
                  <a:moveTo>
                    <a:pt x="524522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35" name="Freeform 3"/>
            <p:cNvSpPr/>
            <p:nvPr/>
          </p:nvSpPr>
          <p:spPr>
            <a:xfrm>
              <a:off x="3540735" y="4327290"/>
              <a:ext cx="433786" cy="29134"/>
            </a:xfrm>
            <a:custGeom>
              <a:avLst/>
              <a:gdLst>
                <a:gd name="connsiteX0" fmla="*/ 6350 w 349465"/>
                <a:gd name="connsiteY0" fmla="*/ 6350 h 20104"/>
                <a:gd name="connsiteX1" fmla="*/ 343115 w 349465"/>
                <a:gd name="connsiteY1" fmla="*/ 6350 h 2010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49465" h="20104">
                  <a:moveTo>
                    <a:pt x="6350" y="6350"/>
                  </a:moveTo>
                  <a:lnTo>
                    <a:pt x="343115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36" name="Freeform 3"/>
            <p:cNvSpPr/>
            <p:nvPr/>
          </p:nvSpPr>
          <p:spPr>
            <a:xfrm>
              <a:off x="3964631" y="3591656"/>
              <a:ext cx="521391" cy="926461"/>
            </a:xfrm>
            <a:custGeom>
              <a:avLst/>
              <a:gdLst>
                <a:gd name="connsiteX0" fmla="*/ 0 w 419442"/>
                <a:gd name="connsiteY0" fmla="*/ 649147 h 649147"/>
                <a:gd name="connsiteX1" fmla="*/ 419442 w 419442"/>
                <a:gd name="connsiteY1" fmla="*/ 649147 h 649147"/>
                <a:gd name="connsiteX2" fmla="*/ 419442 w 419442"/>
                <a:gd name="connsiteY2" fmla="*/ 0 h 649147"/>
                <a:gd name="connsiteX3" fmla="*/ 0 w 419442"/>
                <a:gd name="connsiteY3" fmla="*/ 0 h 649147"/>
                <a:gd name="connsiteX4" fmla="*/ 0 w 419442"/>
                <a:gd name="connsiteY4" fmla="*/ 649147 h 64914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419442" h="649147">
                  <a:moveTo>
                    <a:pt x="0" y="649147"/>
                  </a:moveTo>
                  <a:lnTo>
                    <a:pt x="419442" y="649147"/>
                  </a:lnTo>
                  <a:lnTo>
                    <a:pt x="419442" y="0"/>
                  </a:lnTo>
                  <a:lnTo>
                    <a:pt x="0" y="0"/>
                  </a:lnTo>
                  <a:lnTo>
                    <a:pt x="0" y="649147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37" name="Freeform 3"/>
            <p:cNvSpPr/>
            <p:nvPr/>
          </p:nvSpPr>
          <p:spPr>
            <a:xfrm>
              <a:off x="3956153" y="3582916"/>
              <a:ext cx="536934" cy="943942"/>
            </a:xfrm>
            <a:custGeom>
              <a:avLst/>
              <a:gdLst>
                <a:gd name="connsiteX0" fmla="*/ 425792 w 432142"/>
                <a:gd name="connsiteY0" fmla="*/ 655497 h 661847"/>
                <a:gd name="connsiteX1" fmla="*/ 6350 w 432142"/>
                <a:gd name="connsiteY1" fmla="*/ 655497 h 661847"/>
                <a:gd name="connsiteX2" fmla="*/ 6350 w 432142"/>
                <a:gd name="connsiteY2" fmla="*/ 6350 h 661847"/>
                <a:gd name="connsiteX3" fmla="*/ 425792 w 432142"/>
                <a:gd name="connsiteY3" fmla="*/ 6350 h 661847"/>
                <a:gd name="connsiteX4" fmla="*/ 425792 w 432142"/>
                <a:gd name="connsiteY4" fmla="*/ 655497 h 66184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432142" h="661847">
                  <a:moveTo>
                    <a:pt x="425792" y="655497"/>
                  </a:moveTo>
                  <a:lnTo>
                    <a:pt x="6350" y="655497"/>
                  </a:lnTo>
                  <a:lnTo>
                    <a:pt x="6350" y="6350"/>
                  </a:lnTo>
                  <a:lnTo>
                    <a:pt x="425792" y="6350"/>
                  </a:lnTo>
                  <a:lnTo>
                    <a:pt x="425792" y="655497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38" name="Freeform 3"/>
            <p:cNvSpPr/>
            <p:nvPr/>
          </p:nvSpPr>
          <p:spPr>
            <a:xfrm>
              <a:off x="2335458" y="4420519"/>
              <a:ext cx="64997" cy="72835"/>
            </a:xfrm>
            <a:custGeom>
              <a:avLst/>
              <a:gdLst>
                <a:gd name="connsiteX0" fmla="*/ 51854 w 51854"/>
                <a:gd name="connsiteY0" fmla="*/ 25933 h 51866"/>
                <a:gd name="connsiteX1" fmla="*/ 25933 w 51854"/>
                <a:gd name="connsiteY1" fmla="*/ 51866 h 51866"/>
                <a:gd name="connsiteX2" fmla="*/ 0 w 51854"/>
                <a:gd name="connsiteY2" fmla="*/ 25933 h 51866"/>
                <a:gd name="connsiteX3" fmla="*/ 25933 w 51854"/>
                <a:gd name="connsiteY3" fmla="*/ 0 h 51866"/>
                <a:gd name="connsiteX4" fmla="*/ 51854 w 51854"/>
                <a:gd name="connsiteY4" fmla="*/ 25933 h 5186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51854" h="51866">
                  <a:moveTo>
                    <a:pt x="51854" y="25933"/>
                  </a:moveTo>
                  <a:cubicBezTo>
                    <a:pt x="51854" y="40246"/>
                    <a:pt x="40259" y="51866"/>
                    <a:pt x="25933" y="51866"/>
                  </a:cubicBezTo>
                  <a:cubicBezTo>
                    <a:pt x="11607" y="51866"/>
                    <a:pt x="0" y="40246"/>
                    <a:pt x="0" y="25933"/>
                  </a:cubicBezTo>
                  <a:cubicBezTo>
                    <a:pt x="0" y="11595"/>
                    <a:pt x="11607" y="0"/>
                    <a:pt x="25933" y="0"/>
                  </a:cubicBezTo>
                  <a:cubicBezTo>
                    <a:pt x="40259" y="0"/>
                    <a:pt x="51854" y="11595"/>
                    <a:pt x="51854" y="25933"/>
                  </a:cubicBez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39" name="Freeform 3"/>
            <p:cNvSpPr/>
            <p:nvPr/>
          </p:nvSpPr>
          <p:spPr>
            <a:xfrm>
              <a:off x="2326981" y="4410321"/>
              <a:ext cx="80541" cy="93229"/>
            </a:xfrm>
            <a:custGeom>
              <a:avLst/>
              <a:gdLst>
                <a:gd name="connsiteX0" fmla="*/ 58204 w 64554"/>
                <a:gd name="connsiteY0" fmla="*/ 32283 h 64566"/>
                <a:gd name="connsiteX1" fmla="*/ 32283 w 64554"/>
                <a:gd name="connsiteY1" fmla="*/ 58216 h 64566"/>
                <a:gd name="connsiteX2" fmla="*/ 6350 w 64554"/>
                <a:gd name="connsiteY2" fmla="*/ 32283 h 64566"/>
                <a:gd name="connsiteX3" fmla="*/ 32283 w 64554"/>
                <a:gd name="connsiteY3" fmla="*/ 6350 h 64566"/>
                <a:gd name="connsiteX4" fmla="*/ 58204 w 64554"/>
                <a:gd name="connsiteY4" fmla="*/ 32283 h 6456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64554" h="64566">
                  <a:moveTo>
                    <a:pt x="58204" y="32283"/>
                  </a:moveTo>
                  <a:cubicBezTo>
                    <a:pt x="58204" y="46596"/>
                    <a:pt x="46609" y="58216"/>
                    <a:pt x="32283" y="58216"/>
                  </a:cubicBezTo>
                  <a:cubicBezTo>
                    <a:pt x="17957" y="58216"/>
                    <a:pt x="6350" y="46596"/>
                    <a:pt x="6350" y="32283"/>
                  </a:cubicBezTo>
                  <a:cubicBezTo>
                    <a:pt x="6350" y="17945"/>
                    <a:pt x="17957" y="6350"/>
                    <a:pt x="32283" y="6350"/>
                  </a:cubicBezTo>
                  <a:cubicBezTo>
                    <a:pt x="46609" y="6350"/>
                    <a:pt x="58204" y="17945"/>
                    <a:pt x="58204" y="32283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40" name="Freeform 3"/>
            <p:cNvSpPr/>
            <p:nvPr/>
          </p:nvSpPr>
          <p:spPr>
            <a:xfrm>
              <a:off x="2099490" y="4308352"/>
              <a:ext cx="226078" cy="297167"/>
            </a:xfrm>
            <a:custGeom>
              <a:avLst/>
              <a:gdLst>
                <a:gd name="connsiteX0" fmla="*/ 12 w 181952"/>
                <a:gd name="connsiteY0" fmla="*/ 207784 h 207784"/>
                <a:gd name="connsiteX1" fmla="*/ 181952 w 181952"/>
                <a:gd name="connsiteY1" fmla="*/ 103898 h 207784"/>
                <a:gd name="connsiteX2" fmla="*/ 0 w 181952"/>
                <a:gd name="connsiteY2" fmla="*/ 0 h 207784"/>
                <a:gd name="connsiteX3" fmla="*/ 12 w 181952"/>
                <a:gd name="connsiteY3" fmla="*/ 207784 h 20778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181952" h="207784">
                  <a:moveTo>
                    <a:pt x="12" y="207784"/>
                  </a:moveTo>
                  <a:lnTo>
                    <a:pt x="181952" y="103898"/>
                  </a:lnTo>
                  <a:lnTo>
                    <a:pt x="0" y="0"/>
                  </a:lnTo>
                  <a:lnTo>
                    <a:pt x="12" y="207784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41" name="Freeform 3"/>
            <p:cNvSpPr/>
            <p:nvPr/>
          </p:nvSpPr>
          <p:spPr>
            <a:xfrm>
              <a:off x="2091013" y="4299612"/>
              <a:ext cx="241620" cy="314647"/>
            </a:xfrm>
            <a:custGeom>
              <a:avLst/>
              <a:gdLst>
                <a:gd name="connsiteX0" fmla="*/ 6362 w 194652"/>
                <a:gd name="connsiteY0" fmla="*/ 214134 h 220484"/>
                <a:gd name="connsiteX1" fmla="*/ 188302 w 194652"/>
                <a:gd name="connsiteY1" fmla="*/ 110248 h 220484"/>
                <a:gd name="connsiteX2" fmla="*/ 6350 w 194652"/>
                <a:gd name="connsiteY2" fmla="*/ 6350 h 220484"/>
                <a:gd name="connsiteX3" fmla="*/ 6362 w 194652"/>
                <a:gd name="connsiteY3" fmla="*/ 214134 h 22048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194652" h="220484">
                  <a:moveTo>
                    <a:pt x="6362" y="214134"/>
                  </a:moveTo>
                  <a:lnTo>
                    <a:pt x="188302" y="110248"/>
                  </a:lnTo>
                  <a:lnTo>
                    <a:pt x="6350" y="6350"/>
                  </a:lnTo>
                  <a:lnTo>
                    <a:pt x="6362" y="214134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42" name="Freeform 3"/>
            <p:cNvSpPr/>
            <p:nvPr/>
          </p:nvSpPr>
          <p:spPr>
            <a:xfrm>
              <a:off x="3077276" y="5083317"/>
              <a:ext cx="63584" cy="74292"/>
            </a:xfrm>
            <a:custGeom>
              <a:avLst/>
              <a:gdLst>
                <a:gd name="connsiteX0" fmla="*/ 0 w 51854"/>
                <a:gd name="connsiteY0" fmla="*/ 25933 h 51866"/>
                <a:gd name="connsiteX1" fmla="*/ 25933 w 51854"/>
                <a:gd name="connsiteY1" fmla="*/ 51866 h 51866"/>
                <a:gd name="connsiteX2" fmla="*/ 51854 w 51854"/>
                <a:gd name="connsiteY2" fmla="*/ 25933 h 51866"/>
                <a:gd name="connsiteX3" fmla="*/ 25933 w 51854"/>
                <a:gd name="connsiteY3" fmla="*/ 0 h 51866"/>
                <a:gd name="connsiteX4" fmla="*/ 0 w 51854"/>
                <a:gd name="connsiteY4" fmla="*/ 25933 h 5186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51854" h="51866">
                  <a:moveTo>
                    <a:pt x="0" y="25933"/>
                  </a:moveTo>
                  <a:cubicBezTo>
                    <a:pt x="0" y="40258"/>
                    <a:pt x="11620" y="51866"/>
                    <a:pt x="25933" y="51866"/>
                  </a:cubicBezTo>
                  <a:cubicBezTo>
                    <a:pt x="40258" y="51866"/>
                    <a:pt x="51854" y="40258"/>
                    <a:pt x="51854" y="25933"/>
                  </a:cubicBezTo>
                  <a:cubicBezTo>
                    <a:pt x="51854" y="11607"/>
                    <a:pt x="40258" y="0"/>
                    <a:pt x="25933" y="0"/>
                  </a:cubicBezTo>
                  <a:cubicBezTo>
                    <a:pt x="11620" y="0"/>
                    <a:pt x="0" y="11607"/>
                    <a:pt x="0" y="25933"/>
                  </a:cubicBez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43" name="Freeform 3"/>
            <p:cNvSpPr/>
            <p:nvPr/>
          </p:nvSpPr>
          <p:spPr>
            <a:xfrm>
              <a:off x="3068798" y="5074577"/>
              <a:ext cx="80540" cy="91773"/>
            </a:xfrm>
            <a:custGeom>
              <a:avLst/>
              <a:gdLst>
                <a:gd name="connsiteX0" fmla="*/ 6350 w 64554"/>
                <a:gd name="connsiteY0" fmla="*/ 32283 h 64566"/>
                <a:gd name="connsiteX1" fmla="*/ 32283 w 64554"/>
                <a:gd name="connsiteY1" fmla="*/ 58216 h 64566"/>
                <a:gd name="connsiteX2" fmla="*/ 58204 w 64554"/>
                <a:gd name="connsiteY2" fmla="*/ 32283 h 64566"/>
                <a:gd name="connsiteX3" fmla="*/ 32283 w 64554"/>
                <a:gd name="connsiteY3" fmla="*/ 6350 h 64566"/>
                <a:gd name="connsiteX4" fmla="*/ 6350 w 64554"/>
                <a:gd name="connsiteY4" fmla="*/ 32283 h 6456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64554" h="64566">
                  <a:moveTo>
                    <a:pt x="6350" y="32283"/>
                  </a:moveTo>
                  <a:cubicBezTo>
                    <a:pt x="6350" y="46608"/>
                    <a:pt x="17970" y="58216"/>
                    <a:pt x="32283" y="58216"/>
                  </a:cubicBezTo>
                  <a:cubicBezTo>
                    <a:pt x="46608" y="58216"/>
                    <a:pt x="58204" y="46608"/>
                    <a:pt x="58204" y="32283"/>
                  </a:cubicBezTo>
                  <a:cubicBezTo>
                    <a:pt x="58204" y="17957"/>
                    <a:pt x="46608" y="6350"/>
                    <a:pt x="32283" y="6350"/>
                  </a:cubicBezTo>
                  <a:cubicBezTo>
                    <a:pt x="17970" y="6350"/>
                    <a:pt x="6350" y="17957"/>
                    <a:pt x="6350" y="32283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44" name="Freeform 3"/>
            <p:cNvSpPr/>
            <p:nvPr/>
          </p:nvSpPr>
          <p:spPr>
            <a:xfrm>
              <a:off x="3152164" y="4972608"/>
              <a:ext cx="226078" cy="295711"/>
            </a:xfrm>
            <a:custGeom>
              <a:avLst/>
              <a:gdLst>
                <a:gd name="connsiteX0" fmla="*/ 181940 w 181952"/>
                <a:gd name="connsiteY0" fmla="*/ 207797 h 207797"/>
                <a:gd name="connsiteX1" fmla="*/ 0 w 181952"/>
                <a:gd name="connsiteY1" fmla="*/ 103898 h 207797"/>
                <a:gd name="connsiteX2" fmla="*/ 181952 w 181952"/>
                <a:gd name="connsiteY2" fmla="*/ 0 h 207797"/>
                <a:gd name="connsiteX3" fmla="*/ 181940 w 181952"/>
                <a:gd name="connsiteY3" fmla="*/ 207797 h 20779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181952" h="207797">
                  <a:moveTo>
                    <a:pt x="181940" y="207797"/>
                  </a:moveTo>
                  <a:lnTo>
                    <a:pt x="0" y="103898"/>
                  </a:lnTo>
                  <a:lnTo>
                    <a:pt x="181952" y="0"/>
                  </a:lnTo>
                  <a:lnTo>
                    <a:pt x="181940" y="207797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45" name="Freeform 3"/>
            <p:cNvSpPr/>
            <p:nvPr/>
          </p:nvSpPr>
          <p:spPr>
            <a:xfrm>
              <a:off x="3143686" y="4963868"/>
              <a:ext cx="241621" cy="314647"/>
            </a:xfrm>
            <a:custGeom>
              <a:avLst/>
              <a:gdLst>
                <a:gd name="connsiteX0" fmla="*/ 188290 w 194652"/>
                <a:gd name="connsiteY0" fmla="*/ 214147 h 220497"/>
                <a:gd name="connsiteX1" fmla="*/ 6350 w 194652"/>
                <a:gd name="connsiteY1" fmla="*/ 110248 h 220497"/>
                <a:gd name="connsiteX2" fmla="*/ 188302 w 194652"/>
                <a:gd name="connsiteY2" fmla="*/ 6350 h 220497"/>
                <a:gd name="connsiteX3" fmla="*/ 188290 w 194652"/>
                <a:gd name="connsiteY3" fmla="*/ 214147 h 22049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194652" h="220497">
                  <a:moveTo>
                    <a:pt x="188290" y="214147"/>
                  </a:moveTo>
                  <a:lnTo>
                    <a:pt x="6350" y="110248"/>
                  </a:lnTo>
                  <a:lnTo>
                    <a:pt x="188302" y="6350"/>
                  </a:lnTo>
                  <a:lnTo>
                    <a:pt x="188290" y="214147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46" name="Freeform 3"/>
            <p:cNvSpPr/>
            <p:nvPr/>
          </p:nvSpPr>
          <p:spPr>
            <a:xfrm>
              <a:off x="2749464" y="3590200"/>
              <a:ext cx="55106" cy="62638"/>
            </a:xfrm>
            <a:custGeom>
              <a:avLst/>
              <a:gdLst>
                <a:gd name="connsiteX0" fmla="*/ 44462 w 44462"/>
                <a:gd name="connsiteY0" fmla="*/ 22225 h 44450"/>
                <a:gd name="connsiteX1" fmla="*/ 22237 w 44462"/>
                <a:gd name="connsiteY1" fmla="*/ 44450 h 44450"/>
                <a:gd name="connsiteX2" fmla="*/ 0 w 44462"/>
                <a:gd name="connsiteY2" fmla="*/ 22225 h 44450"/>
                <a:gd name="connsiteX3" fmla="*/ 22237 w 44462"/>
                <a:gd name="connsiteY3" fmla="*/ 0 h 44450"/>
                <a:gd name="connsiteX4" fmla="*/ 44462 w 44462"/>
                <a:gd name="connsiteY4" fmla="*/ 22225 h 4445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44462" h="44450">
                  <a:moveTo>
                    <a:pt x="44462" y="22225"/>
                  </a:moveTo>
                  <a:cubicBezTo>
                    <a:pt x="44462" y="34505"/>
                    <a:pt x="34505" y="44450"/>
                    <a:pt x="22237" y="44450"/>
                  </a:cubicBezTo>
                  <a:cubicBezTo>
                    <a:pt x="9956" y="44450"/>
                    <a:pt x="0" y="34505"/>
                    <a:pt x="0" y="22225"/>
                  </a:cubicBezTo>
                  <a:cubicBezTo>
                    <a:pt x="0" y="9943"/>
                    <a:pt x="9956" y="0"/>
                    <a:pt x="22237" y="0"/>
                  </a:cubicBezTo>
                  <a:cubicBezTo>
                    <a:pt x="34505" y="0"/>
                    <a:pt x="44462" y="9943"/>
                    <a:pt x="44462" y="22225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47" name="Freeform 3"/>
            <p:cNvSpPr/>
            <p:nvPr/>
          </p:nvSpPr>
          <p:spPr>
            <a:xfrm>
              <a:off x="1818306" y="3832012"/>
              <a:ext cx="55107" cy="64095"/>
            </a:xfrm>
            <a:custGeom>
              <a:avLst/>
              <a:gdLst>
                <a:gd name="connsiteX0" fmla="*/ 44450 w 44450"/>
                <a:gd name="connsiteY0" fmla="*/ 22225 h 44450"/>
                <a:gd name="connsiteX1" fmla="*/ 22225 w 44450"/>
                <a:gd name="connsiteY1" fmla="*/ 44450 h 44450"/>
                <a:gd name="connsiteX2" fmla="*/ 0 w 44450"/>
                <a:gd name="connsiteY2" fmla="*/ 22225 h 44450"/>
                <a:gd name="connsiteX3" fmla="*/ 22225 w 44450"/>
                <a:gd name="connsiteY3" fmla="*/ 0 h 44450"/>
                <a:gd name="connsiteX4" fmla="*/ 44450 w 44450"/>
                <a:gd name="connsiteY4" fmla="*/ 22225 h 4445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44450" h="44450">
                  <a:moveTo>
                    <a:pt x="44450" y="22225"/>
                  </a:moveTo>
                  <a:cubicBezTo>
                    <a:pt x="44450" y="34493"/>
                    <a:pt x="34505" y="44450"/>
                    <a:pt x="22225" y="44450"/>
                  </a:cubicBezTo>
                  <a:cubicBezTo>
                    <a:pt x="9944" y="44450"/>
                    <a:pt x="0" y="34493"/>
                    <a:pt x="0" y="22225"/>
                  </a:cubicBezTo>
                  <a:cubicBezTo>
                    <a:pt x="0" y="9943"/>
                    <a:pt x="9944" y="0"/>
                    <a:pt x="22225" y="0"/>
                  </a:cubicBezTo>
                  <a:cubicBezTo>
                    <a:pt x="34505" y="0"/>
                    <a:pt x="44450" y="9943"/>
                    <a:pt x="44450" y="22225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48" name="Freeform 3"/>
            <p:cNvSpPr/>
            <p:nvPr/>
          </p:nvSpPr>
          <p:spPr>
            <a:xfrm>
              <a:off x="2521972" y="4298156"/>
              <a:ext cx="55107" cy="64095"/>
            </a:xfrm>
            <a:custGeom>
              <a:avLst/>
              <a:gdLst>
                <a:gd name="connsiteX0" fmla="*/ 44450 w 44450"/>
                <a:gd name="connsiteY0" fmla="*/ 22225 h 44450"/>
                <a:gd name="connsiteX1" fmla="*/ 22225 w 44450"/>
                <a:gd name="connsiteY1" fmla="*/ 44450 h 44450"/>
                <a:gd name="connsiteX2" fmla="*/ 0 w 44450"/>
                <a:gd name="connsiteY2" fmla="*/ 22225 h 44450"/>
                <a:gd name="connsiteX3" fmla="*/ 22225 w 44450"/>
                <a:gd name="connsiteY3" fmla="*/ 0 h 44450"/>
                <a:gd name="connsiteX4" fmla="*/ 44450 w 44450"/>
                <a:gd name="connsiteY4" fmla="*/ 22225 h 4445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44450" h="44450">
                  <a:moveTo>
                    <a:pt x="44450" y="22225"/>
                  </a:moveTo>
                  <a:cubicBezTo>
                    <a:pt x="44450" y="34505"/>
                    <a:pt x="34505" y="44450"/>
                    <a:pt x="22225" y="44450"/>
                  </a:cubicBezTo>
                  <a:cubicBezTo>
                    <a:pt x="9944" y="44450"/>
                    <a:pt x="0" y="34505"/>
                    <a:pt x="0" y="22225"/>
                  </a:cubicBezTo>
                  <a:cubicBezTo>
                    <a:pt x="0" y="9943"/>
                    <a:pt x="9944" y="0"/>
                    <a:pt x="22225" y="0"/>
                  </a:cubicBezTo>
                  <a:cubicBezTo>
                    <a:pt x="34505" y="0"/>
                    <a:pt x="44450" y="9943"/>
                    <a:pt x="44450" y="22225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49" name="Freeform 3"/>
            <p:cNvSpPr/>
            <p:nvPr/>
          </p:nvSpPr>
          <p:spPr>
            <a:xfrm>
              <a:off x="4890135" y="5087688"/>
              <a:ext cx="55107" cy="64095"/>
            </a:xfrm>
            <a:custGeom>
              <a:avLst/>
              <a:gdLst>
                <a:gd name="connsiteX0" fmla="*/ 44450 w 44450"/>
                <a:gd name="connsiteY0" fmla="*/ 22225 h 44450"/>
                <a:gd name="connsiteX1" fmla="*/ 22225 w 44450"/>
                <a:gd name="connsiteY1" fmla="*/ 44450 h 44450"/>
                <a:gd name="connsiteX2" fmla="*/ 0 w 44450"/>
                <a:gd name="connsiteY2" fmla="*/ 22225 h 44450"/>
                <a:gd name="connsiteX3" fmla="*/ 22225 w 44450"/>
                <a:gd name="connsiteY3" fmla="*/ 0 h 44450"/>
                <a:gd name="connsiteX4" fmla="*/ 44450 w 44450"/>
                <a:gd name="connsiteY4" fmla="*/ 22225 h 4445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44450" h="44450">
                  <a:moveTo>
                    <a:pt x="44450" y="22225"/>
                  </a:moveTo>
                  <a:cubicBezTo>
                    <a:pt x="44450" y="34493"/>
                    <a:pt x="34531" y="44450"/>
                    <a:pt x="22225" y="44450"/>
                  </a:cubicBezTo>
                  <a:cubicBezTo>
                    <a:pt x="9956" y="44450"/>
                    <a:pt x="0" y="34493"/>
                    <a:pt x="0" y="22225"/>
                  </a:cubicBezTo>
                  <a:cubicBezTo>
                    <a:pt x="0" y="9943"/>
                    <a:pt x="9956" y="0"/>
                    <a:pt x="22225" y="0"/>
                  </a:cubicBezTo>
                  <a:cubicBezTo>
                    <a:pt x="34531" y="0"/>
                    <a:pt x="44450" y="9943"/>
                    <a:pt x="44450" y="22225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50" name="Freeform 3"/>
            <p:cNvSpPr/>
            <p:nvPr/>
          </p:nvSpPr>
          <p:spPr>
            <a:xfrm>
              <a:off x="4186469" y="2968188"/>
              <a:ext cx="55107" cy="62639"/>
            </a:xfrm>
            <a:custGeom>
              <a:avLst/>
              <a:gdLst>
                <a:gd name="connsiteX0" fmla="*/ 44450 w 44450"/>
                <a:gd name="connsiteY0" fmla="*/ 22225 h 44450"/>
                <a:gd name="connsiteX1" fmla="*/ 22225 w 44450"/>
                <a:gd name="connsiteY1" fmla="*/ 44450 h 44450"/>
                <a:gd name="connsiteX2" fmla="*/ 0 w 44450"/>
                <a:gd name="connsiteY2" fmla="*/ 22225 h 44450"/>
                <a:gd name="connsiteX3" fmla="*/ 22225 w 44450"/>
                <a:gd name="connsiteY3" fmla="*/ 0 h 44450"/>
                <a:gd name="connsiteX4" fmla="*/ 44450 w 44450"/>
                <a:gd name="connsiteY4" fmla="*/ 22225 h 4445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44450" h="44450">
                  <a:moveTo>
                    <a:pt x="44450" y="22225"/>
                  </a:moveTo>
                  <a:cubicBezTo>
                    <a:pt x="44450" y="34506"/>
                    <a:pt x="34506" y="44450"/>
                    <a:pt x="22225" y="44450"/>
                  </a:cubicBezTo>
                  <a:cubicBezTo>
                    <a:pt x="9956" y="44450"/>
                    <a:pt x="0" y="34506"/>
                    <a:pt x="0" y="22225"/>
                  </a:cubicBezTo>
                  <a:cubicBezTo>
                    <a:pt x="0" y="9943"/>
                    <a:pt x="9956" y="0"/>
                    <a:pt x="22225" y="0"/>
                  </a:cubicBezTo>
                  <a:cubicBezTo>
                    <a:pt x="34506" y="0"/>
                    <a:pt x="44450" y="9943"/>
                    <a:pt x="44450" y="22225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51" name="Freeform 3"/>
            <p:cNvSpPr/>
            <p:nvPr/>
          </p:nvSpPr>
          <p:spPr>
            <a:xfrm>
              <a:off x="4206251" y="2538462"/>
              <a:ext cx="24021" cy="469057"/>
            </a:xfrm>
            <a:custGeom>
              <a:avLst/>
              <a:gdLst>
                <a:gd name="connsiteX0" fmla="*/ 6350 w 20104"/>
                <a:gd name="connsiteY0" fmla="*/ 322249 h 328599"/>
                <a:gd name="connsiteX1" fmla="*/ 6350 w 20104"/>
                <a:gd name="connsiteY1" fmla="*/ 6350 h 32859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0104" h="328599">
                  <a:moveTo>
                    <a:pt x="6350" y="322249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4800"/>
            </a:p>
          </p:txBody>
        </p:sp>
        <p:sp>
          <p:nvSpPr>
            <p:cNvPr id="277562" name="TextBox 1"/>
            <p:cNvSpPr txBox="1">
              <a:spLocks noChangeArrowheads="1"/>
            </p:cNvSpPr>
            <p:nvPr/>
          </p:nvSpPr>
          <p:spPr bwMode="auto">
            <a:xfrm>
              <a:off x="4035279" y="3743716"/>
              <a:ext cx="79128" cy="135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altLang="zh-CN" sz="1600" i="1" dirty="0">
                  <a:solidFill>
                    <a:srgbClr val="231F20"/>
                  </a:solidFill>
                  <a:cs typeface="Times New Roman" pitchFamily="18" charset="0"/>
                </a:rPr>
                <a:t>S</a:t>
              </a:r>
            </a:p>
          </p:txBody>
        </p:sp>
        <p:sp>
          <p:nvSpPr>
            <p:cNvPr id="277563" name="TextBox 1"/>
            <p:cNvSpPr txBox="1">
              <a:spLocks noChangeArrowheads="1"/>
            </p:cNvSpPr>
            <p:nvPr/>
          </p:nvSpPr>
          <p:spPr bwMode="auto">
            <a:xfrm>
              <a:off x="5028607" y="4876466"/>
              <a:ext cx="1198211" cy="166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>
              <a:spAutoFit/>
            </a:bodyPr>
            <a:lstStyle/>
            <a:p>
              <a:pPr>
                <a:lnSpc>
                  <a:spcPts val="800"/>
                </a:lnSpc>
                <a:tabLst>
                  <a:tab pos="1092200" algn="l"/>
                  <a:tab pos="2959100" algn="l"/>
                </a:tabLst>
              </a:pPr>
              <a:r>
                <a:rPr lang="en-US" altLang="zh-CN" sz="1600" dirty="0">
                  <a:solidFill>
                    <a:srgbClr val="231F20"/>
                  </a:solidFill>
                  <a:cs typeface="Times New Roman" pitchFamily="18" charset="0"/>
                </a:rPr>
                <a:t>Read/Write</a:t>
              </a:r>
            </a:p>
          </p:txBody>
        </p:sp>
        <p:sp>
          <p:nvSpPr>
            <p:cNvPr id="277564" name="TextBox 1"/>
            <p:cNvSpPr txBox="1">
              <a:spLocks noChangeArrowheads="1"/>
            </p:cNvSpPr>
            <p:nvPr/>
          </p:nvSpPr>
          <p:spPr bwMode="auto">
            <a:xfrm>
              <a:off x="4014085" y="2362201"/>
              <a:ext cx="1090824" cy="135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>
              <a:spAutoFit/>
            </a:bodyPr>
            <a:lstStyle/>
            <a:p>
              <a:pPr>
                <a:lnSpc>
                  <a:spcPts val="800"/>
                </a:lnSpc>
                <a:tabLst>
                  <a:tab pos="3098800" algn="l"/>
                </a:tabLst>
              </a:pPr>
              <a:r>
                <a:rPr lang="en-US" altLang="zh-CN" sz="1600" i="1">
                  <a:solidFill>
                    <a:srgbClr val="231F20"/>
                  </a:solidFill>
                  <a:cs typeface="Times New Roman" pitchFamily="18" charset="0"/>
                </a:rPr>
                <a:t>Select</a:t>
              </a:r>
            </a:p>
          </p:txBody>
        </p:sp>
        <p:sp>
          <p:nvSpPr>
            <p:cNvPr id="277565" name="TextBox 1"/>
            <p:cNvSpPr txBox="1">
              <a:spLocks noChangeArrowheads="1"/>
            </p:cNvSpPr>
            <p:nvPr/>
          </p:nvSpPr>
          <p:spPr bwMode="auto">
            <a:xfrm>
              <a:off x="1151377" y="3794138"/>
              <a:ext cx="469111" cy="166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altLang="zh-CN" sz="1600" i="1" dirty="0">
                  <a:solidFill>
                    <a:srgbClr val="231F20"/>
                  </a:solidFill>
                  <a:cs typeface="Times New Roman" pitchFamily="18" charset="0"/>
                </a:rPr>
                <a:t>Input</a:t>
              </a:r>
            </a:p>
          </p:txBody>
        </p:sp>
        <p:sp>
          <p:nvSpPr>
            <p:cNvPr id="277566" name="TextBox 1"/>
            <p:cNvSpPr txBox="1">
              <a:spLocks noChangeArrowheads="1"/>
            </p:cNvSpPr>
            <p:nvPr/>
          </p:nvSpPr>
          <p:spPr bwMode="auto">
            <a:xfrm>
              <a:off x="6270622" y="3690712"/>
              <a:ext cx="645734" cy="135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altLang="zh-CN" sz="1600" i="1">
                  <a:solidFill>
                    <a:srgbClr val="231F20"/>
                  </a:solidFill>
                  <a:cs typeface="Times New Roman" pitchFamily="18" charset="0"/>
                </a:rPr>
                <a:t>Output</a:t>
              </a:r>
            </a:p>
          </p:txBody>
        </p:sp>
        <p:sp>
          <p:nvSpPr>
            <p:cNvPr id="277567" name="TextBox 1"/>
            <p:cNvSpPr txBox="1">
              <a:spLocks noChangeArrowheads="1"/>
            </p:cNvSpPr>
            <p:nvPr/>
          </p:nvSpPr>
          <p:spPr bwMode="auto">
            <a:xfrm>
              <a:off x="2253422" y="5406704"/>
              <a:ext cx="3090283" cy="166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>
              <a:spAutoFit/>
            </a:bodyPr>
            <a:lstStyle/>
            <a:p>
              <a:pPr algn="ctr">
                <a:lnSpc>
                  <a:spcPts val="800"/>
                </a:lnSpc>
              </a:pPr>
              <a:r>
                <a:rPr lang="en-US" altLang="zh-CN" sz="1800" b="1" dirty="0">
                  <a:solidFill>
                    <a:srgbClr val="231F20"/>
                  </a:solidFill>
                  <a:cs typeface="Times New Roman" pitchFamily="18" charset="0"/>
                </a:rPr>
                <a:t>Logical </a:t>
              </a:r>
              <a:r>
                <a:rPr lang="en-US" altLang="zh-CN" sz="1800" b="1" dirty="0">
                  <a:cs typeface="Times New Roman" pitchFamily="18" charset="0"/>
                </a:rPr>
                <a:t>Equivalent</a:t>
              </a:r>
              <a:endParaRPr lang="en-US" altLang="zh-CN" sz="1800" b="1" dirty="0">
                <a:solidFill>
                  <a:srgbClr val="231F20"/>
                </a:solidFill>
                <a:cs typeface="Times New Roman" pitchFamily="18" charset="0"/>
              </a:endParaRPr>
            </a:p>
          </p:txBody>
        </p:sp>
        <p:sp>
          <p:nvSpPr>
            <p:cNvPr id="277568" name="TextBox 1"/>
            <p:cNvSpPr txBox="1">
              <a:spLocks noChangeArrowheads="1"/>
            </p:cNvSpPr>
            <p:nvPr/>
          </p:nvSpPr>
          <p:spPr bwMode="auto">
            <a:xfrm>
              <a:off x="4038105" y="4341965"/>
              <a:ext cx="330639" cy="135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altLang="zh-CN" sz="1600" i="1">
                  <a:solidFill>
                    <a:srgbClr val="231F20"/>
                  </a:solidFill>
                  <a:cs typeface="Times New Roman" pitchFamily="18" charset="0"/>
                </a:rPr>
                <a:t>R</a:t>
              </a:r>
            </a:p>
          </p:txBody>
        </p:sp>
      </p:grpSp>
      <p:sp>
        <p:nvSpPr>
          <p:cNvPr id="7" name="Freeform 6"/>
          <p:cNvSpPr/>
          <p:nvPr/>
        </p:nvSpPr>
        <p:spPr bwMode="auto">
          <a:xfrm>
            <a:off x="1136003" y="2181572"/>
            <a:ext cx="444141" cy="513684"/>
          </a:xfrm>
          <a:custGeom>
            <a:avLst/>
            <a:gdLst>
              <a:gd name="connsiteX0" fmla="*/ 0 w 354241"/>
              <a:gd name="connsiteY0" fmla="*/ 356819 h 356819"/>
              <a:gd name="connsiteX1" fmla="*/ 354240 w 354241"/>
              <a:gd name="connsiteY1" fmla="*/ 356819 h 356819"/>
              <a:gd name="connsiteX2" fmla="*/ 354240 w 354241"/>
              <a:gd name="connsiteY2" fmla="*/ 0 h 356819"/>
              <a:gd name="connsiteX3" fmla="*/ 0 w 354241"/>
              <a:gd name="connsiteY3" fmla="*/ 0 h 356819"/>
              <a:gd name="connsiteX4" fmla="*/ 0 w 354241"/>
              <a:gd name="connsiteY4" fmla="*/ 356819 h 3568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4241" h="356819">
                <a:moveTo>
                  <a:pt x="0" y="356819"/>
                </a:moveTo>
                <a:lnTo>
                  <a:pt x="354240" y="356819"/>
                </a:lnTo>
                <a:lnTo>
                  <a:pt x="354240" y="0"/>
                </a:lnTo>
                <a:lnTo>
                  <a:pt x="0" y="0"/>
                </a:lnTo>
                <a:lnTo>
                  <a:pt x="0" y="356819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4800"/>
          </a:p>
        </p:txBody>
      </p:sp>
      <p:sp>
        <p:nvSpPr>
          <p:cNvPr id="8" name="Freeform 3"/>
          <p:cNvSpPr/>
          <p:nvPr/>
        </p:nvSpPr>
        <p:spPr bwMode="auto">
          <a:xfrm>
            <a:off x="1127245" y="2172184"/>
            <a:ext cx="460405" cy="532459"/>
          </a:xfrm>
          <a:custGeom>
            <a:avLst/>
            <a:gdLst>
              <a:gd name="connsiteX0" fmla="*/ 360590 w 366941"/>
              <a:gd name="connsiteY0" fmla="*/ 363169 h 369519"/>
              <a:gd name="connsiteX1" fmla="*/ 6350 w 366941"/>
              <a:gd name="connsiteY1" fmla="*/ 363169 h 369519"/>
              <a:gd name="connsiteX2" fmla="*/ 6350 w 366941"/>
              <a:gd name="connsiteY2" fmla="*/ 6350 h 369519"/>
              <a:gd name="connsiteX3" fmla="*/ 360590 w 366941"/>
              <a:gd name="connsiteY3" fmla="*/ 6350 h 369519"/>
              <a:gd name="connsiteX4" fmla="*/ 360590 w 366941"/>
              <a:gd name="connsiteY4" fmla="*/ 363169 h 369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941" h="369519">
                <a:moveTo>
                  <a:pt x="360590" y="363169"/>
                </a:moveTo>
                <a:lnTo>
                  <a:pt x="6350" y="363169"/>
                </a:lnTo>
                <a:lnTo>
                  <a:pt x="6350" y="6350"/>
                </a:lnTo>
                <a:lnTo>
                  <a:pt x="360590" y="6350"/>
                </a:lnTo>
                <a:lnTo>
                  <a:pt x="360590" y="3631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4800"/>
          </a:p>
        </p:txBody>
      </p:sp>
      <p:sp>
        <p:nvSpPr>
          <p:cNvPr id="9" name="Freeform 3"/>
          <p:cNvSpPr/>
          <p:nvPr/>
        </p:nvSpPr>
        <p:spPr bwMode="auto">
          <a:xfrm>
            <a:off x="751915" y="2428355"/>
            <a:ext cx="300264" cy="29506"/>
          </a:xfrm>
          <a:custGeom>
            <a:avLst/>
            <a:gdLst>
              <a:gd name="connsiteX0" fmla="*/ 6350 w 240245"/>
              <a:gd name="connsiteY0" fmla="*/ 6350 h 20104"/>
              <a:gd name="connsiteX1" fmla="*/ 233895 w 240245"/>
              <a:gd name="connsiteY1" fmla="*/ 6350 h 20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0245" h="20104">
                <a:moveTo>
                  <a:pt x="6350" y="6350"/>
                </a:moveTo>
                <a:lnTo>
                  <a:pt x="233895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4800"/>
          </a:p>
        </p:txBody>
      </p:sp>
      <p:sp>
        <p:nvSpPr>
          <p:cNvPr id="10" name="Freeform 3"/>
          <p:cNvSpPr/>
          <p:nvPr/>
        </p:nvSpPr>
        <p:spPr bwMode="auto">
          <a:xfrm>
            <a:off x="1014645" y="2398847"/>
            <a:ext cx="112599" cy="79132"/>
          </a:xfrm>
          <a:custGeom>
            <a:avLst/>
            <a:gdLst>
              <a:gd name="connsiteX0" fmla="*/ 16218 w 89903"/>
              <a:gd name="connsiteY0" fmla="*/ 27292 h 54597"/>
              <a:gd name="connsiteX1" fmla="*/ 0 w 89903"/>
              <a:gd name="connsiteY1" fmla="*/ 609 h 54597"/>
              <a:gd name="connsiteX2" fmla="*/ 889 w 89903"/>
              <a:gd name="connsiteY2" fmla="*/ 0 h 54597"/>
              <a:gd name="connsiteX3" fmla="*/ 44412 w 89903"/>
              <a:gd name="connsiteY3" fmla="*/ 17297 h 54597"/>
              <a:gd name="connsiteX4" fmla="*/ 89903 w 89903"/>
              <a:gd name="connsiteY4" fmla="*/ 27292 h 54597"/>
              <a:gd name="connsiteX5" fmla="*/ 44412 w 89903"/>
              <a:gd name="connsiteY5" fmla="*/ 37312 h 54597"/>
              <a:gd name="connsiteX6" fmla="*/ 889 w 89903"/>
              <a:gd name="connsiteY6" fmla="*/ 54597 h 54597"/>
              <a:gd name="connsiteX7" fmla="*/ 0 w 89903"/>
              <a:gd name="connsiteY7" fmla="*/ 54140 h 54597"/>
              <a:gd name="connsiteX8" fmla="*/ 16218 w 89903"/>
              <a:gd name="connsiteY8" fmla="*/ 27292 h 545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9903" h="54597">
                <a:moveTo>
                  <a:pt x="16218" y="27292"/>
                </a:moveTo>
                <a:lnTo>
                  <a:pt x="0" y="609"/>
                </a:lnTo>
                <a:lnTo>
                  <a:pt x="889" y="0"/>
                </a:lnTo>
                <a:lnTo>
                  <a:pt x="44412" y="17297"/>
                </a:lnTo>
                <a:cubicBezTo>
                  <a:pt x="59575" y="20624"/>
                  <a:pt x="74726" y="23964"/>
                  <a:pt x="89903" y="27292"/>
                </a:cubicBezTo>
                <a:cubicBezTo>
                  <a:pt x="74726" y="30645"/>
                  <a:pt x="59575" y="33972"/>
                  <a:pt x="44412" y="37312"/>
                </a:cubicBezTo>
                <a:lnTo>
                  <a:pt x="889" y="54597"/>
                </a:lnTo>
                <a:lnTo>
                  <a:pt x="0" y="54140"/>
                </a:lnTo>
                <a:lnTo>
                  <a:pt x="16218" y="27292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4800"/>
          </a:p>
        </p:txBody>
      </p:sp>
      <p:sp>
        <p:nvSpPr>
          <p:cNvPr id="11" name="Freeform 3"/>
          <p:cNvSpPr/>
          <p:nvPr/>
        </p:nvSpPr>
        <p:spPr bwMode="auto">
          <a:xfrm>
            <a:off x="1571386" y="2428355"/>
            <a:ext cx="301515" cy="29506"/>
          </a:xfrm>
          <a:custGeom>
            <a:avLst/>
            <a:gdLst>
              <a:gd name="connsiteX0" fmla="*/ 6350 w 240245"/>
              <a:gd name="connsiteY0" fmla="*/ 6350 h 20104"/>
              <a:gd name="connsiteX1" fmla="*/ 233896 w 240245"/>
              <a:gd name="connsiteY1" fmla="*/ 6350 h 20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0245" h="20104">
                <a:moveTo>
                  <a:pt x="6350" y="6350"/>
                </a:moveTo>
                <a:lnTo>
                  <a:pt x="233896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4800"/>
          </a:p>
        </p:txBody>
      </p:sp>
      <p:sp>
        <p:nvSpPr>
          <p:cNvPr id="12" name="Freeform 3"/>
          <p:cNvSpPr/>
          <p:nvPr/>
        </p:nvSpPr>
        <p:spPr bwMode="auto">
          <a:xfrm>
            <a:off x="1835368" y="2398847"/>
            <a:ext cx="112599" cy="79132"/>
          </a:xfrm>
          <a:custGeom>
            <a:avLst/>
            <a:gdLst>
              <a:gd name="connsiteX0" fmla="*/ 16243 w 89941"/>
              <a:gd name="connsiteY0" fmla="*/ 27292 h 54597"/>
              <a:gd name="connsiteX1" fmla="*/ 0 w 89941"/>
              <a:gd name="connsiteY1" fmla="*/ 609 h 54597"/>
              <a:gd name="connsiteX2" fmla="*/ 927 w 89941"/>
              <a:gd name="connsiteY2" fmla="*/ 0 h 54597"/>
              <a:gd name="connsiteX3" fmla="*/ 44462 w 89941"/>
              <a:gd name="connsiteY3" fmla="*/ 17297 h 54597"/>
              <a:gd name="connsiteX4" fmla="*/ 89941 w 89941"/>
              <a:gd name="connsiteY4" fmla="*/ 27292 h 54597"/>
              <a:gd name="connsiteX5" fmla="*/ 44462 w 89941"/>
              <a:gd name="connsiteY5" fmla="*/ 37312 h 54597"/>
              <a:gd name="connsiteX6" fmla="*/ 927 w 89941"/>
              <a:gd name="connsiteY6" fmla="*/ 54597 h 54597"/>
              <a:gd name="connsiteX7" fmla="*/ 0 w 89941"/>
              <a:gd name="connsiteY7" fmla="*/ 54140 h 54597"/>
              <a:gd name="connsiteX8" fmla="*/ 16243 w 89941"/>
              <a:gd name="connsiteY8" fmla="*/ 27292 h 545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9941" h="54597">
                <a:moveTo>
                  <a:pt x="16243" y="27292"/>
                </a:moveTo>
                <a:lnTo>
                  <a:pt x="0" y="609"/>
                </a:lnTo>
                <a:lnTo>
                  <a:pt x="927" y="0"/>
                </a:lnTo>
                <a:lnTo>
                  <a:pt x="44462" y="17297"/>
                </a:lnTo>
                <a:cubicBezTo>
                  <a:pt x="59613" y="20624"/>
                  <a:pt x="74790" y="23964"/>
                  <a:pt x="89941" y="27292"/>
                </a:cubicBezTo>
                <a:cubicBezTo>
                  <a:pt x="74790" y="30645"/>
                  <a:pt x="59613" y="33972"/>
                  <a:pt x="44462" y="37312"/>
                </a:cubicBezTo>
                <a:lnTo>
                  <a:pt x="927" y="54597"/>
                </a:lnTo>
                <a:lnTo>
                  <a:pt x="0" y="54140"/>
                </a:lnTo>
                <a:lnTo>
                  <a:pt x="16243" y="27292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4800"/>
          </a:p>
        </p:txBody>
      </p:sp>
      <p:sp>
        <p:nvSpPr>
          <p:cNvPr id="13" name="Freeform 3"/>
          <p:cNvSpPr/>
          <p:nvPr/>
        </p:nvSpPr>
        <p:spPr bwMode="auto">
          <a:xfrm>
            <a:off x="1349941" y="2789140"/>
            <a:ext cx="25022" cy="346032"/>
          </a:xfrm>
          <a:custGeom>
            <a:avLst/>
            <a:gdLst>
              <a:gd name="connsiteX0" fmla="*/ 6350 w 20104"/>
              <a:gd name="connsiteY0" fmla="*/ 233895 h 240245"/>
              <a:gd name="connsiteX1" fmla="*/ 6350 w 20104"/>
              <a:gd name="connsiteY1" fmla="*/ 6350 h 240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04" h="240245">
                <a:moveTo>
                  <a:pt x="6350" y="23389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4800"/>
          </a:p>
        </p:txBody>
      </p:sp>
      <p:sp>
        <p:nvSpPr>
          <p:cNvPr id="14" name="Freeform 3"/>
          <p:cNvSpPr/>
          <p:nvPr/>
        </p:nvSpPr>
        <p:spPr bwMode="auto">
          <a:xfrm>
            <a:off x="1323668" y="2703303"/>
            <a:ext cx="67560" cy="130096"/>
          </a:xfrm>
          <a:custGeom>
            <a:avLst/>
            <a:gdLst>
              <a:gd name="connsiteX0" fmla="*/ 27292 w 54609"/>
              <a:gd name="connsiteY0" fmla="*/ 73711 h 89941"/>
              <a:gd name="connsiteX1" fmla="*/ 609 w 54609"/>
              <a:gd name="connsiteY1" fmla="*/ 89941 h 89941"/>
              <a:gd name="connsiteX2" fmla="*/ 0 w 54609"/>
              <a:gd name="connsiteY2" fmla="*/ 89014 h 89941"/>
              <a:gd name="connsiteX3" fmla="*/ 17310 w 54609"/>
              <a:gd name="connsiteY3" fmla="*/ 45491 h 89941"/>
              <a:gd name="connsiteX4" fmla="*/ 27292 w 54609"/>
              <a:gd name="connsiteY4" fmla="*/ 0 h 89941"/>
              <a:gd name="connsiteX5" fmla="*/ 37312 w 54609"/>
              <a:gd name="connsiteY5" fmla="*/ 45491 h 89941"/>
              <a:gd name="connsiteX6" fmla="*/ 54609 w 54609"/>
              <a:gd name="connsiteY6" fmla="*/ 89014 h 89941"/>
              <a:gd name="connsiteX7" fmla="*/ 54140 w 54609"/>
              <a:gd name="connsiteY7" fmla="*/ 89941 h 89941"/>
              <a:gd name="connsiteX8" fmla="*/ 27292 w 54609"/>
              <a:gd name="connsiteY8" fmla="*/ 73711 h 89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4609" h="89941">
                <a:moveTo>
                  <a:pt x="27292" y="73711"/>
                </a:moveTo>
                <a:lnTo>
                  <a:pt x="609" y="89941"/>
                </a:lnTo>
                <a:lnTo>
                  <a:pt x="0" y="89014"/>
                </a:lnTo>
                <a:lnTo>
                  <a:pt x="17310" y="45491"/>
                </a:lnTo>
                <a:cubicBezTo>
                  <a:pt x="20637" y="30327"/>
                  <a:pt x="23964" y="15163"/>
                  <a:pt x="27292" y="0"/>
                </a:cubicBezTo>
                <a:cubicBezTo>
                  <a:pt x="30645" y="15163"/>
                  <a:pt x="33972" y="30327"/>
                  <a:pt x="37312" y="45491"/>
                </a:cubicBezTo>
                <a:lnTo>
                  <a:pt x="54609" y="89014"/>
                </a:lnTo>
                <a:lnTo>
                  <a:pt x="54140" y="89941"/>
                </a:lnTo>
                <a:lnTo>
                  <a:pt x="27292" y="73711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4800"/>
          </a:p>
        </p:txBody>
      </p:sp>
      <p:sp>
        <p:nvSpPr>
          <p:cNvPr id="15" name="Freeform 3"/>
          <p:cNvSpPr/>
          <p:nvPr/>
        </p:nvSpPr>
        <p:spPr bwMode="auto">
          <a:xfrm>
            <a:off x="1349941" y="1744338"/>
            <a:ext cx="25022" cy="346032"/>
          </a:xfrm>
          <a:custGeom>
            <a:avLst/>
            <a:gdLst>
              <a:gd name="connsiteX0" fmla="*/ 6350 w 20104"/>
              <a:gd name="connsiteY0" fmla="*/ 6350 h 240258"/>
              <a:gd name="connsiteX1" fmla="*/ 6350 w 20104"/>
              <a:gd name="connsiteY1" fmla="*/ 233908 h 2402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0104" h="240258">
                <a:moveTo>
                  <a:pt x="6350" y="6350"/>
                </a:moveTo>
                <a:lnTo>
                  <a:pt x="6350" y="233908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4800"/>
          </a:p>
        </p:txBody>
      </p:sp>
      <p:sp>
        <p:nvSpPr>
          <p:cNvPr id="16" name="Freeform 3"/>
          <p:cNvSpPr/>
          <p:nvPr/>
        </p:nvSpPr>
        <p:spPr bwMode="auto">
          <a:xfrm>
            <a:off x="1323668" y="2047452"/>
            <a:ext cx="67560" cy="128756"/>
          </a:xfrm>
          <a:custGeom>
            <a:avLst/>
            <a:gdLst>
              <a:gd name="connsiteX0" fmla="*/ 27292 w 54609"/>
              <a:gd name="connsiteY0" fmla="*/ 16243 h 89941"/>
              <a:gd name="connsiteX1" fmla="*/ 609 w 54609"/>
              <a:gd name="connsiteY1" fmla="*/ 0 h 89941"/>
              <a:gd name="connsiteX2" fmla="*/ 0 w 54609"/>
              <a:gd name="connsiteY2" fmla="*/ 914 h 89941"/>
              <a:gd name="connsiteX3" fmla="*/ 17310 w 54609"/>
              <a:gd name="connsiteY3" fmla="*/ 44450 h 89941"/>
              <a:gd name="connsiteX4" fmla="*/ 27292 w 54609"/>
              <a:gd name="connsiteY4" fmla="*/ 89941 h 89941"/>
              <a:gd name="connsiteX5" fmla="*/ 37312 w 54609"/>
              <a:gd name="connsiteY5" fmla="*/ 44450 h 89941"/>
              <a:gd name="connsiteX6" fmla="*/ 54609 w 54609"/>
              <a:gd name="connsiteY6" fmla="*/ 914 h 89941"/>
              <a:gd name="connsiteX7" fmla="*/ 54140 w 54609"/>
              <a:gd name="connsiteY7" fmla="*/ 0 h 89941"/>
              <a:gd name="connsiteX8" fmla="*/ 27292 w 54609"/>
              <a:gd name="connsiteY8" fmla="*/ 16243 h 89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4609" h="89941">
                <a:moveTo>
                  <a:pt x="27292" y="16243"/>
                </a:moveTo>
                <a:lnTo>
                  <a:pt x="609" y="0"/>
                </a:lnTo>
                <a:lnTo>
                  <a:pt x="0" y="914"/>
                </a:lnTo>
                <a:lnTo>
                  <a:pt x="17310" y="44450"/>
                </a:lnTo>
                <a:cubicBezTo>
                  <a:pt x="20637" y="59613"/>
                  <a:pt x="23964" y="74777"/>
                  <a:pt x="27292" y="89941"/>
                </a:cubicBezTo>
                <a:cubicBezTo>
                  <a:pt x="30645" y="74777"/>
                  <a:pt x="33972" y="59613"/>
                  <a:pt x="37312" y="44450"/>
                </a:cubicBezTo>
                <a:lnTo>
                  <a:pt x="54609" y="914"/>
                </a:lnTo>
                <a:lnTo>
                  <a:pt x="54140" y="0"/>
                </a:lnTo>
                <a:lnTo>
                  <a:pt x="27292" y="1624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4800"/>
          </a:p>
        </p:txBody>
      </p:sp>
      <p:sp>
        <p:nvSpPr>
          <p:cNvPr id="277521" name="TextBox 51"/>
          <p:cNvSpPr txBox="1">
            <a:spLocks noChangeArrowheads="1"/>
          </p:cNvSpPr>
          <p:nvPr/>
        </p:nvSpPr>
        <p:spPr bwMode="auto">
          <a:xfrm>
            <a:off x="1243597" y="2393484"/>
            <a:ext cx="294009" cy="1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BC</a:t>
            </a:r>
          </a:p>
        </p:txBody>
      </p:sp>
      <p:sp>
        <p:nvSpPr>
          <p:cNvPr id="277522" name="TextBox 1"/>
          <p:cNvSpPr txBox="1">
            <a:spLocks noChangeArrowheads="1"/>
          </p:cNvSpPr>
          <p:nvPr/>
        </p:nvSpPr>
        <p:spPr bwMode="auto">
          <a:xfrm>
            <a:off x="1993006" y="2362635"/>
            <a:ext cx="597793" cy="14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zh-CN" sz="1600" i="1" dirty="0">
                <a:solidFill>
                  <a:srgbClr val="231F20"/>
                </a:solidFill>
                <a:cs typeface="Times New Roman" pitchFamily="18" charset="0"/>
              </a:rPr>
              <a:t>Output</a:t>
            </a:r>
          </a:p>
        </p:txBody>
      </p:sp>
      <p:sp>
        <p:nvSpPr>
          <p:cNvPr id="277523" name="TextBox 1"/>
          <p:cNvSpPr txBox="1">
            <a:spLocks noChangeArrowheads="1"/>
          </p:cNvSpPr>
          <p:nvPr/>
        </p:nvSpPr>
        <p:spPr bwMode="auto">
          <a:xfrm>
            <a:off x="336548" y="2362636"/>
            <a:ext cx="501651" cy="14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pPr>
              <a:lnSpc>
                <a:spcPts val="800"/>
              </a:lnSpc>
            </a:pPr>
            <a:r>
              <a:rPr lang="en-US" altLang="zh-CN" sz="1600" i="1" dirty="0">
                <a:solidFill>
                  <a:srgbClr val="231F20"/>
                </a:solidFill>
                <a:cs typeface="Times New Roman" pitchFamily="18" charset="0"/>
              </a:rPr>
              <a:t>Input</a:t>
            </a:r>
          </a:p>
        </p:txBody>
      </p:sp>
      <p:sp>
        <p:nvSpPr>
          <p:cNvPr id="277524" name="TextBox 1"/>
          <p:cNvSpPr txBox="1">
            <a:spLocks noChangeArrowheads="1"/>
          </p:cNvSpPr>
          <p:nvPr/>
        </p:nvSpPr>
        <p:spPr bwMode="auto">
          <a:xfrm>
            <a:off x="317458" y="3588053"/>
            <a:ext cx="2187141" cy="177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US" altLang="zh-CN" sz="1800" b="1" dirty="0">
                <a:solidFill>
                  <a:srgbClr val="231F20"/>
                </a:solidFill>
                <a:cs typeface="Times New Roman" pitchFamily="18" charset="0"/>
              </a:rPr>
              <a:t>Block Diagram</a:t>
            </a:r>
          </a:p>
        </p:txBody>
      </p:sp>
      <p:sp>
        <p:nvSpPr>
          <p:cNvPr id="277525" name="TextBox 1"/>
          <p:cNvSpPr txBox="1">
            <a:spLocks noChangeArrowheads="1"/>
          </p:cNvSpPr>
          <p:nvPr/>
        </p:nvSpPr>
        <p:spPr bwMode="auto">
          <a:xfrm>
            <a:off x="1029659" y="1574005"/>
            <a:ext cx="640563" cy="124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 algn="ctr">
              <a:lnSpc>
                <a:spcPts val="800"/>
              </a:lnSpc>
              <a:tabLst>
                <a:tab pos="3098800" algn="l"/>
              </a:tabLst>
            </a:pPr>
            <a:r>
              <a:rPr lang="en-US" altLang="zh-CN" sz="1600" i="1">
                <a:solidFill>
                  <a:srgbClr val="231F20"/>
                </a:solidFill>
                <a:cs typeface="Times New Roman" pitchFamily="18" charset="0"/>
              </a:rPr>
              <a:t>Select</a:t>
            </a:r>
          </a:p>
        </p:txBody>
      </p:sp>
      <p:sp>
        <p:nvSpPr>
          <p:cNvPr id="277526" name="TextBox 1"/>
          <p:cNvSpPr txBox="1">
            <a:spLocks noChangeArrowheads="1"/>
          </p:cNvSpPr>
          <p:nvPr/>
        </p:nvSpPr>
        <p:spPr bwMode="auto">
          <a:xfrm>
            <a:off x="900795" y="3230397"/>
            <a:ext cx="1047172" cy="14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>
            <a:spAutoFit/>
          </a:bodyPr>
          <a:lstStyle/>
          <a:p>
            <a:pPr algn="ctr">
              <a:lnSpc>
                <a:spcPts val="800"/>
              </a:lnSpc>
              <a:tabLst>
                <a:tab pos="1092200" algn="l"/>
                <a:tab pos="2959100" algn="l"/>
              </a:tabLst>
            </a:pPr>
            <a:r>
              <a:rPr lang="en-US" altLang="zh-CN" sz="1600" dirty="0">
                <a:solidFill>
                  <a:srgbClr val="231F20"/>
                </a:solidFill>
                <a:cs typeface="Times New Roman" pitchFamily="18" charset="0"/>
              </a:rPr>
              <a:t>Read/Write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7458" y="4930849"/>
            <a:ext cx="53633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implementation of BC: </a:t>
            </a:r>
          </a:p>
          <a:p>
            <a:r>
              <a:rPr lang="en-US" dirty="0"/>
              <a:t>SRAM: Uses a latch (has ~6 transistors)</a:t>
            </a:r>
          </a:p>
          <a:p>
            <a:r>
              <a:rPr lang="en-US" dirty="0"/>
              <a:t>DRAM: A MOS transistor and a capacitor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Cell Access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2950B901-0054-4A1F-A74C-723D04E778AD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34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990600"/>
            <a:ext cx="6553200" cy="5348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0" y="1600200"/>
            <a:ext cx="213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row is a word.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Cell Access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2950B901-0054-4A1F-A74C-723D04E778AD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35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990600"/>
            <a:ext cx="6553200" cy="5348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0" y="1600200"/>
            <a:ext cx="213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row is a word.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38200" y="1219200"/>
            <a:ext cx="2057400" cy="3657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1" y="5112603"/>
            <a:ext cx="487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use decoders to select words and this could easily become very costly!!</a:t>
            </a:r>
          </a:p>
        </p:txBody>
      </p:sp>
    </p:spTree>
    <p:extLst>
      <p:ext uri="{BB962C8B-B14F-4D97-AF65-F5344CB8AC3E}">
        <p14:creationId xmlns:p14="http://schemas.microsoft.com/office/powerpoint/2010/main" val="162136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81400" cy="4910138"/>
          </a:xfrm>
        </p:spPr>
        <p:txBody>
          <a:bodyPr/>
          <a:lstStyle/>
          <a:p>
            <a:r>
              <a:rPr lang="en-US" dirty="0"/>
              <a:t>This is a 3-to-2^3 decoder.</a:t>
            </a:r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46450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017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we want to implement a memory that has 1K (1024) words.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size decoder do we need?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AND gates does it have? </a:t>
            </a:r>
          </a:p>
        </p:txBody>
      </p:sp>
    </p:spTree>
    <p:extLst>
      <p:ext uri="{BB962C8B-B14F-4D97-AF65-F5344CB8AC3E}">
        <p14:creationId xmlns:p14="http://schemas.microsoft.com/office/powerpoint/2010/main" val="2234255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2D Decoding 1K-Word Memory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BAEE68AE-2CFF-4A26-B315-8683EF637CBC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38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2443" y="5868444"/>
            <a:ext cx="778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Note that each intersection represents a word that may have any number of bits.</a:t>
            </a:r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5468198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4507690" y="4724400"/>
            <a:ext cx="2109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address 404, why? </a:t>
            </a:r>
          </a:p>
        </p:txBody>
      </p:sp>
      <p:sp>
        <p:nvSpPr>
          <p:cNvPr id="279584" name="TextBox 279583"/>
          <p:cNvSpPr txBox="1"/>
          <p:nvPr/>
        </p:nvSpPr>
        <p:spPr>
          <a:xfrm>
            <a:off x="6096000" y="1066800"/>
            <a:ext cx="3048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reduce the implementation cost of the decoders. </a:t>
            </a:r>
          </a:p>
          <a:p>
            <a:endParaRPr lang="en-US" sz="2000" dirty="0"/>
          </a:p>
          <a:p>
            <a:r>
              <a:rPr lang="en-US" sz="2000" dirty="0"/>
              <a:t>How many AND gates are required in a 10x1024 decoder? </a:t>
            </a:r>
          </a:p>
          <a:p>
            <a:endParaRPr lang="en-US" sz="2000" dirty="0"/>
          </a:p>
          <a:p>
            <a:r>
              <a:rPr lang="en-US" sz="2000" dirty="0"/>
              <a:t>How many AND gates are required in a 5x32 decoder?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Address Multiplexing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81A93A0B-2612-46FB-9AC5-1B45464C5DA7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39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5357812" cy="4628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9800" y="1219200"/>
            <a:ext cx="25907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reduce the number of pins in the IC (integrated-circuit) package.</a:t>
            </a:r>
          </a:p>
          <a:p>
            <a:endParaRPr lang="en-US" dirty="0"/>
          </a:p>
          <a:p>
            <a:r>
              <a:rPr lang="en-US" dirty="0"/>
              <a:t>RAS (row address strobe) enables the row register. </a:t>
            </a:r>
          </a:p>
          <a:p>
            <a:endParaRPr lang="en-US" dirty="0"/>
          </a:p>
          <a:p>
            <a:r>
              <a:rPr lang="en-US" dirty="0"/>
              <a:t>CAS (column address strobe) enables the column register.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F3FEE854-9A9E-4170-A49A-F8D642E870A9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4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132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Why random-access? </a:t>
            </a:r>
          </a:p>
          <a:p>
            <a:pPr lvl="1" eaLnBrk="1" hangingPunct="1"/>
            <a:r>
              <a:rPr lang="en-US" sz="2400" dirty="0"/>
              <a:t>The time it takes to transfer information to or from any desired random location is always the same. </a:t>
            </a:r>
          </a:p>
          <a:p>
            <a:pPr lvl="1" eaLnBrk="1" hangingPunct="1"/>
            <a:r>
              <a:rPr lang="en-US" sz="2400" dirty="0"/>
              <a:t>Compare this with a tape unit. </a:t>
            </a:r>
          </a:p>
          <a:p>
            <a:pPr eaLnBrk="1" hangingPunct="1"/>
            <a:endParaRPr lang="en-US" sz="2700" dirty="0"/>
          </a:p>
          <a:p>
            <a:pPr marL="0" indent="0" eaLnBrk="1" hangingPunct="1">
              <a:buNone/>
            </a:pPr>
            <a:endParaRPr lang="en-US" sz="2700" dirty="0"/>
          </a:p>
          <a:p>
            <a:pPr lvl="1" eaLnBrk="1" hangingPunct="1"/>
            <a:endParaRPr lang="en-US" sz="2000" dirty="0">
              <a:latin typeface="Verdana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132107" name="Rectangle 11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Verdana" pitchFamily="34" charset="0"/>
              </a:rPr>
              <a:t>RAM: Random Access Memory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CFAF4-7A26-1549-99A4-39F22C25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276600"/>
            <a:ext cx="4614334" cy="2595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E687A77E-1C48-4724-8423-0EF91CD52E32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40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3200">
                <a:latin typeface="Verdana" pitchFamily="34" charset="0"/>
              </a:rPr>
              <a:t>Error Correction</a:t>
            </a:r>
            <a:endParaRPr lang="tr-TR" sz="3200">
              <a:latin typeface="Verdana" pitchFamily="34" charset="0"/>
            </a:endParaRPr>
          </a:p>
        </p:txBody>
      </p:sp>
      <p:sp>
        <p:nvSpPr>
          <p:cNvPr id="8806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Murphy’s law: </a:t>
            </a:r>
            <a:r>
              <a:rPr lang="tr-TR" i="1" dirty="0">
                <a:solidFill>
                  <a:srgbClr val="00009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"</a:t>
            </a:r>
            <a:r>
              <a:rPr lang="en-US" i="1" dirty="0">
                <a:solidFill>
                  <a:srgbClr val="00009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Anything that can go wrong, will go wrong.</a:t>
            </a:r>
            <a:r>
              <a:rPr lang="tr-TR" i="1" dirty="0">
                <a:solidFill>
                  <a:srgbClr val="00009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"</a:t>
            </a:r>
            <a:r>
              <a:rPr lang="tr-TR" dirty="0"/>
              <a:t> </a:t>
            </a:r>
            <a:r>
              <a:rPr lang="en-US" dirty="0"/>
              <a:t> </a:t>
            </a:r>
          </a:p>
          <a:p>
            <a:pPr eaLnBrk="1" hangingPunct="1">
              <a:defRPr/>
            </a:pPr>
            <a:r>
              <a:rPr lang="en-US" dirty="0"/>
              <a:t>Memory is no exception! Some bit will flip once in a while..</a:t>
            </a:r>
          </a:p>
          <a:p>
            <a:pPr eaLnBrk="1" hangingPunct="1">
              <a:defRPr/>
            </a:pPr>
            <a:r>
              <a:rPr lang="en-US" dirty="0"/>
              <a:t>The dynamic physical interaction of the electrical signals affecting the data path of a memory unit may cause occasional errors in storing and retrieving the binary information. </a:t>
            </a:r>
          </a:p>
          <a:p>
            <a:pPr eaLnBrk="1" hangingPunct="1">
              <a:defRPr/>
            </a:pPr>
            <a:r>
              <a:rPr lang="en-US" dirty="0"/>
              <a:t>We need to</a:t>
            </a:r>
          </a:p>
          <a:p>
            <a:pPr lvl="1" eaLnBrk="1" hangingPunct="1">
              <a:defRPr/>
            </a:pPr>
            <a:r>
              <a:rPr lang="en-US" dirty="0"/>
              <a:t>Detect whether there is an error</a:t>
            </a:r>
          </a:p>
          <a:p>
            <a:pPr lvl="1" eaLnBrk="1" hangingPunct="1">
              <a:defRPr/>
            </a:pPr>
            <a:r>
              <a:rPr lang="en-US" dirty="0"/>
              <a:t>Correct it, if possible</a:t>
            </a:r>
            <a:endParaRPr lang="tr-T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9B79DDF3-63CB-47C4-A09E-75FFAABE4510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41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3200">
                <a:latin typeface="Verdana" pitchFamily="34" charset="0"/>
              </a:rPr>
              <a:t>Error Correction</a:t>
            </a:r>
            <a:endParaRPr lang="tr-TR" sz="3200">
              <a:latin typeface="Verdana" pitchFamily="34" charset="0"/>
            </a:endParaRPr>
          </a:p>
        </p:txBody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Use extra bits</a:t>
            </a:r>
          </a:p>
          <a:p>
            <a:pPr lvl="1" eaLnBrk="1" hangingPunct="1"/>
            <a:r>
              <a:rPr lang="en-US" dirty="0"/>
              <a:t>For instance append a parity bit (remember this? How was it implemented? )</a:t>
            </a:r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For more interesting methods read the related section of the book. (Section 7.4)</a:t>
            </a:r>
            <a:endParaRPr lang="tr-T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5DFFD453-BD1B-4662-9DBA-A18E97C5C666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42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dirty="0">
                <a:latin typeface="Verdana" pitchFamily="34" charset="0"/>
              </a:rPr>
              <a:t>RAM Summary</a:t>
            </a:r>
          </a:p>
        </p:txBody>
      </p:sp>
      <p:sp>
        <p:nvSpPr>
          <p:cNvPr id="283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200" dirty="0">
                <a:latin typeface="Verdana" pitchFamily="34" charset="0"/>
              </a:rPr>
              <a:t>A RAM looks like a bunch of registers connected together, allowing users to select a particular address to read or write.</a:t>
            </a:r>
          </a:p>
          <a:p>
            <a:pPr eaLnBrk="1" hangingPunct="1"/>
            <a:r>
              <a:rPr lang="en-US" sz="2200" dirty="0">
                <a:latin typeface="Verdana" pitchFamily="34" charset="0"/>
              </a:rPr>
              <a:t>Much of the hardware in memory chips supports this selection process:</a:t>
            </a:r>
          </a:p>
          <a:p>
            <a:pPr lvl="1" eaLnBrk="1" hangingPunct="1"/>
            <a:r>
              <a:rPr lang="en-US" sz="2100" dirty="0">
                <a:latin typeface="Verdana" pitchFamily="34" charset="0"/>
              </a:rPr>
              <a:t>Chip select inputs</a:t>
            </a:r>
          </a:p>
          <a:p>
            <a:pPr lvl="1" eaLnBrk="1" hangingPunct="1"/>
            <a:r>
              <a:rPr lang="en-US" sz="2100" dirty="0">
                <a:latin typeface="Verdana" pitchFamily="34" charset="0"/>
              </a:rPr>
              <a:t>Decoders</a:t>
            </a:r>
          </a:p>
          <a:p>
            <a:pPr lvl="1" eaLnBrk="1" hangingPunct="1"/>
            <a:r>
              <a:rPr lang="en-US" sz="2100" dirty="0">
                <a:latin typeface="Verdana" pitchFamily="34" charset="0"/>
              </a:rPr>
              <a:t>Tri-state buffers</a:t>
            </a:r>
          </a:p>
          <a:p>
            <a:pPr eaLnBrk="1" hangingPunct="1"/>
            <a:r>
              <a:rPr lang="en-US" sz="2200" dirty="0">
                <a:latin typeface="Verdana" pitchFamily="34" charset="0"/>
              </a:rPr>
              <a:t>By providing a general interface, it’s easy to connect RAMs together to make “longer” and “wider” memories.</a:t>
            </a:r>
          </a:p>
          <a:p>
            <a:pPr eaLnBrk="1" hangingPunct="1">
              <a:buFontTx/>
              <a:buNone/>
            </a:pPr>
            <a:endParaRPr lang="en-US" sz="2200" dirty="0">
              <a:latin typeface="Verdana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3623C4B3-B8BB-4938-BD1D-81F7891FA51B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43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/>
              <a:t>Dynamic vs. Static Memory</a:t>
            </a:r>
          </a:p>
        </p:txBody>
      </p:sp>
      <p:sp>
        <p:nvSpPr>
          <p:cNvPr id="289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sz="2200" dirty="0">
                <a:latin typeface="Verdana" pitchFamily="34" charset="0"/>
              </a:rPr>
              <a:t>Dynamic RAM: uses capacitors and transistors</a:t>
            </a:r>
          </a:p>
          <a:p>
            <a:pPr eaLnBrk="1" hangingPunct="1">
              <a:buClr>
                <a:schemeClr val="tx1"/>
              </a:buClr>
            </a:pPr>
            <a:r>
              <a:rPr lang="en-US" sz="2200" dirty="0">
                <a:latin typeface="Verdana" pitchFamily="34" charset="0"/>
              </a:rPr>
              <a:t>Static RAM: uses latches</a:t>
            </a:r>
          </a:p>
          <a:p>
            <a:pPr eaLnBrk="1" hangingPunct="1">
              <a:buClr>
                <a:schemeClr val="tx1"/>
              </a:buClr>
            </a:pPr>
            <a:r>
              <a:rPr lang="en-US" sz="2200" dirty="0">
                <a:latin typeface="Verdana" pitchFamily="34" charset="0"/>
              </a:rPr>
              <a:t>In practice, dynamic RAM is used for a computer’s main memory, since it’s cheap and you can pack a lot of storage into a small space.</a:t>
            </a:r>
          </a:p>
          <a:p>
            <a:pPr lvl="1" eaLnBrk="1" hangingPunct="1"/>
            <a:r>
              <a:rPr lang="en-US" sz="2100" dirty="0">
                <a:latin typeface="Verdana" pitchFamily="34" charset="0"/>
              </a:rPr>
              <a:t>These days you can buy 2GB of memory for 60 liras.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09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B00822E4-E552-44FB-B88D-9BEBE960B055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44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/>
              <a:t>Dynamic vs. Static Memory</a:t>
            </a:r>
          </a:p>
        </p:txBody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Verdana" pitchFamily="34" charset="0"/>
              </a:rPr>
              <a:t>The disadvantage of dynamic RAM is its speed.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Access and cycle times are long compared to CPU’s clock period.  </a:t>
            </a:r>
          </a:p>
          <a:p>
            <a:pPr eaLnBrk="1" hangingPunct="1"/>
            <a:r>
              <a:rPr lang="en-US" sz="2000" dirty="0">
                <a:latin typeface="Verdana" pitchFamily="34" charset="0"/>
              </a:rPr>
              <a:t>Real systems augment dynamic memory with small but fast sections of static memory called </a:t>
            </a:r>
            <a:r>
              <a:rPr lang="en-US" sz="2000" dirty="0">
                <a:solidFill>
                  <a:srgbClr val="FF0033"/>
                </a:solidFill>
                <a:latin typeface="Verdana" pitchFamily="34" charset="0"/>
              </a:rPr>
              <a:t>caches</a:t>
            </a:r>
            <a:r>
              <a:rPr lang="en-US" sz="2000" dirty="0">
                <a:latin typeface="Verdana" pitchFamily="34" charset="0"/>
              </a:rPr>
              <a:t>.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Typical processor caches range in size from 128KB to 320KB.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That’s small compared to a 4GB main memory, but it’s enough to significantly increase a computer’s overall speed.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You’ll study caches later on in CENG331 next semester.</a:t>
            </a:r>
          </a:p>
          <a:p>
            <a:pPr lvl="1" eaLnBrk="1" hangingPunct="1"/>
            <a:endParaRPr lang="en-US" sz="1800" dirty="0">
              <a:latin typeface="Verdana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56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08ACCB81-4820-4808-94EE-69A42E4FF55D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45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pic>
        <p:nvPicPr>
          <p:cNvPr id="2867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1543050"/>
            <a:ext cx="2667000" cy="37147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546819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SDRAM</a:t>
            </a:r>
          </a:p>
        </p:txBody>
      </p:sp>
      <p:sp>
        <p:nvSpPr>
          <p:cNvPr id="28672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791200" cy="4910138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sz="1700">
                <a:solidFill>
                  <a:srgbClr val="FF0000"/>
                </a:solidFill>
                <a:latin typeface="Verdana" pitchFamily="34" charset="0"/>
              </a:rPr>
              <a:t>Synchronous DRAM</a:t>
            </a:r>
            <a:r>
              <a:rPr lang="en-US" sz="1700">
                <a:latin typeface="Verdana" pitchFamily="34" charset="0"/>
              </a:rPr>
              <a:t>, or </a:t>
            </a:r>
            <a:r>
              <a:rPr lang="en-US" sz="1700">
                <a:solidFill>
                  <a:srgbClr val="FF0000"/>
                </a:solidFill>
                <a:latin typeface="Verdana" pitchFamily="34" charset="0"/>
              </a:rPr>
              <a:t>SDRAM</a:t>
            </a:r>
            <a:r>
              <a:rPr lang="en-US" sz="1700">
                <a:latin typeface="Verdana" pitchFamily="34" charset="0"/>
              </a:rPr>
              <a:t>, is one of the most common types of PC memory now.</a:t>
            </a:r>
          </a:p>
          <a:p>
            <a:pPr eaLnBrk="1" hangingPunct="1"/>
            <a:r>
              <a:rPr lang="en-US" sz="1700">
                <a:latin typeface="Verdana" pitchFamily="34" charset="0"/>
              </a:rPr>
              <a:t>Memory chips are organized into “modules” that are connected to the CPU via a 64-bit (8-byte) bus.</a:t>
            </a:r>
          </a:p>
          <a:p>
            <a:pPr eaLnBrk="1" hangingPunct="1"/>
            <a:r>
              <a:rPr lang="en-US" sz="1700">
                <a:latin typeface="Verdana" pitchFamily="34" charset="0"/>
              </a:rPr>
              <a:t>Speeds are rated in megahertz: PC66, PC100 and PC133 memory run at 66MHz, 100MHz and 133MHz respectively.</a:t>
            </a:r>
          </a:p>
          <a:p>
            <a:pPr eaLnBrk="1" hangingPunct="1"/>
            <a:r>
              <a:rPr lang="en-US" sz="1700">
                <a:latin typeface="Verdana" pitchFamily="34" charset="0"/>
              </a:rPr>
              <a:t>The memory </a:t>
            </a:r>
            <a:r>
              <a:rPr lang="en-US" sz="1700">
                <a:solidFill>
                  <a:srgbClr val="FF0033"/>
                </a:solidFill>
                <a:latin typeface="Verdana" pitchFamily="34" charset="0"/>
              </a:rPr>
              <a:t>bandwidth</a:t>
            </a:r>
            <a:r>
              <a:rPr lang="en-US" sz="1700">
                <a:latin typeface="Verdana" pitchFamily="34" charset="0"/>
              </a:rPr>
              <a:t> can be computed by multiplying the number of transfers per second by the size of each transfer.</a:t>
            </a:r>
          </a:p>
          <a:p>
            <a:pPr lvl="1" eaLnBrk="1" hangingPunct="1"/>
            <a:r>
              <a:rPr lang="en-US" sz="1600">
                <a:latin typeface="Verdana" pitchFamily="34" charset="0"/>
              </a:rPr>
              <a:t>PC100 can transfer up to 800MB per second (100MHz x 8 bytes/cycle).</a:t>
            </a:r>
          </a:p>
          <a:p>
            <a:pPr lvl="1" eaLnBrk="1" hangingPunct="1"/>
            <a:r>
              <a:rPr lang="en-US" sz="1600">
                <a:latin typeface="Verdana" pitchFamily="34" charset="0"/>
              </a:rPr>
              <a:t>PC133 can get over 1 GB per second.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F69A72D8-90E9-4709-9B01-5BB16149FF00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46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/>
              <a:t>DDR-RAM</a:t>
            </a:r>
          </a:p>
        </p:txBody>
      </p:sp>
      <p:sp>
        <p:nvSpPr>
          <p:cNvPr id="287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Verdana" pitchFamily="34" charset="0"/>
              </a:rPr>
              <a:t>A newer type of memory is </a:t>
            </a:r>
            <a:r>
              <a:rPr lang="en-US" sz="2000" dirty="0">
                <a:solidFill>
                  <a:srgbClr val="FF0000"/>
                </a:solidFill>
                <a:latin typeface="Verdana" pitchFamily="34" charset="0"/>
              </a:rPr>
              <a:t>Double Data Rate</a:t>
            </a:r>
            <a:r>
              <a:rPr lang="en-US" sz="2000" dirty="0">
                <a:latin typeface="Verdana" pitchFamily="34" charset="0"/>
              </a:rPr>
              <a:t>, or </a:t>
            </a:r>
            <a:r>
              <a:rPr lang="en-US" sz="2000" dirty="0">
                <a:solidFill>
                  <a:srgbClr val="FF0000"/>
                </a:solidFill>
                <a:latin typeface="Verdana" pitchFamily="34" charset="0"/>
              </a:rPr>
              <a:t>DDR-RAM</a:t>
            </a:r>
            <a:r>
              <a:rPr lang="en-US" sz="2000" dirty="0">
                <a:latin typeface="Verdana" pitchFamily="34" charset="0"/>
              </a:rPr>
              <a:t>.</a:t>
            </a:r>
          </a:p>
          <a:p>
            <a:pPr eaLnBrk="1" hangingPunct="1"/>
            <a:r>
              <a:rPr lang="en-US" sz="2000" dirty="0">
                <a:latin typeface="Verdana" pitchFamily="34" charset="0"/>
              </a:rPr>
              <a:t>It’s very similar to earlier SDRAM, except data can be transferred on both</a:t>
            </a:r>
            <a:r>
              <a:rPr lang="en-US" sz="2000" i="1" dirty="0">
                <a:latin typeface="Verdana" pitchFamily="34" charset="0"/>
              </a:rPr>
              <a:t> </a:t>
            </a:r>
            <a:r>
              <a:rPr lang="en-US" sz="2000" dirty="0">
                <a:latin typeface="Verdana" pitchFamily="34" charset="0"/>
              </a:rPr>
              <a:t>the positive </a:t>
            </a:r>
            <a:r>
              <a:rPr lang="en-US" sz="2000" i="1" dirty="0">
                <a:latin typeface="Verdana" pitchFamily="34" charset="0"/>
              </a:rPr>
              <a:t>and </a:t>
            </a:r>
            <a:r>
              <a:rPr lang="en-US" sz="2000" dirty="0">
                <a:latin typeface="Verdana" pitchFamily="34" charset="0"/>
              </a:rPr>
              <a:t>negative clock edges. For 100-133MHz buses, the effective memory speeds appear to be 200-266MHz.</a:t>
            </a:r>
          </a:p>
          <a:p>
            <a:pPr eaLnBrk="1" hangingPunct="1"/>
            <a:r>
              <a:rPr lang="en-US" sz="2000" dirty="0">
                <a:latin typeface="Verdana" pitchFamily="34" charset="0"/>
              </a:rPr>
              <a:t>This memory is confusingly called PC1600 and PC2100 RAM, because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200MHz x 8 bytes/cycle = 1600MB/s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266MHz x 8 bytes/cycle = 2100MB/s.</a:t>
            </a:r>
          </a:p>
          <a:p>
            <a:pPr eaLnBrk="1" hangingPunct="1"/>
            <a:r>
              <a:rPr lang="en-US" sz="2000" dirty="0">
                <a:latin typeface="Verdana" pitchFamily="34" charset="0"/>
              </a:rPr>
              <a:t>DDR-RAM has lower power consumption, using 2.5V instead of 3.3V like SDRAM. This makes it good for notebooks and other mobile devices.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F69A72D8-90E9-4709-9B01-5BB16149FF00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47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 dirty="0"/>
              <a:t>DDR-RAM</a:t>
            </a:r>
          </a:p>
        </p:txBody>
      </p:sp>
      <p:sp>
        <p:nvSpPr>
          <p:cNvPr id="287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Verdana" pitchFamily="34" charset="0"/>
              </a:rPr>
              <a:t>DDR2</a:t>
            </a:r>
          </a:p>
          <a:p>
            <a:pPr lvl="1" eaLnBrk="1" hangingPunct="1"/>
            <a:r>
              <a:rPr lang="en-US" sz="1700" dirty="0">
                <a:latin typeface="Verdana" pitchFamily="34" charset="0"/>
              </a:rPr>
              <a:t>Power savings are achieved primarily due to an improved manufacturing process through die shrinkage, resulting in a drop in operating voltage (1.8 V compared to DDR's 2.5 V).</a:t>
            </a:r>
          </a:p>
          <a:p>
            <a:pPr eaLnBrk="1" hangingPunct="1"/>
            <a:r>
              <a:rPr lang="en-US" sz="2000" dirty="0">
                <a:latin typeface="Verdana" pitchFamily="34" charset="0"/>
              </a:rPr>
              <a:t>DDR3</a:t>
            </a:r>
          </a:p>
          <a:p>
            <a:pPr lvl="1" eaLnBrk="1" hangingPunct="1"/>
            <a:r>
              <a:rPr lang="en-US" sz="1700" dirty="0">
                <a:latin typeface="Verdana" pitchFamily="34" charset="0"/>
              </a:rPr>
              <a:t>At 100 MHz, DDR3 SDRAM gives a maximum transfer rate of 6400 MB/s.</a:t>
            </a:r>
          </a:p>
          <a:p>
            <a:pPr lvl="1" eaLnBrk="1" hangingPunct="1"/>
            <a:r>
              <a:rPr lang="en-US" sz="1700" dirty="0">
                <a:latin typeface="Verdana" pitchFamily="34" charset="0"/>
              </a:rPr>
              <a:t>1.5V</a:t>
            </a:r>
          </a:p>
          <a:p>
            <a:pPr eaLnBrk="1" hangingPunct="1"/>
            <a:r>
              <a:rPr lang="en-US" sz="2000" dirty="0">
                <a:latin typeface="Verdana" pitchFamily="34" charset="0"/>
              </a:rPr>
              <a:t>DDR4</a:t>
            </a:r>
          </a:p>
          <a:p>
            <a:pPr marL="547687" lvl="2" eaLnBrk="1" hangingPunct="1">
              <a:spcBef>
                <a:spcPts val="600"/>
              </a:spcBef>
              <a:buClr>
                <a:schemeClr val="accent1"/>
              </a:buClr>
            </a:pPr>
            <a:r>
              <a:rPr lang="en-US" sz="1700" dirty="0">
                <a:solidFill>
                  <a:schemeClr val="tx2"/>
                </a:solidFill>
                <a:latin typeface="Verdana" pitchFamily="34" charset="0"/>
              </a:rPr>
              <a:t>At 200 MHz, DDR4 SDRAM gives a maximum transfer rate of 12800 MB/s.</a:t>
            </a:r>
          </a:p>
          <a:p>
            <a:pPr marL="547687" lvl="2" eaLnBrk="1" hangingPunct="1">
              <a:spcBef>
                <a:spcPts val="600"/>
              </a:spcBef>
              <a:buClr>
                <a:schemeClr val="accent1"/>
              </a:buClr>
            </a:pPr>
            <a:r>
              <a:rPr lang="en-US" sz="1700" dirty="0">
                <a:solidFill>
                  <a:schemeClr val="tx2"/>
                </a:solidFill>
                <a:latin typeface="Verdana" pitchFamily="34" charset="0"/>
              </a:rPr>
              <a:t>1.2 V</a:t>
            </a:r>
          </a:p>
          <a:p>
            <a:pPr marL="273050" lvl="1" eaLnBrk="1" hangingPunct="1">
              <a:spcBef>
                <a:spcPts val="600"/>
              </a:spcBef>
              <a:buClr>
                <a:schemeClr val="accent1"/>
              </a:buClr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DDR5</a:t>
            </a:r>
            <a:r>
              <a:rPr lang="en-US" sz="2000" dirty="0">
                <a:latin typeface="Verdana" pitchFamily="34" charset="0"/>
              </a:rPr>
              <a:t> </a:t>
            </a:r>
          </a:p>
          <a:p>
            <a:pPr marL="547687" lvl="2" eaLnBrk="1" hangingPunct="1">
              <a:spcBef>
                <a:spcPts val="600"/>
              </a:spcBef>
              <a:buClr>
                <a:schemeClr val="accent1"/>
              </a:buClr>
            </a:pPr>
            <a:r>
              <a:rPr lang="en-US" sz="1700" dirty="0">
                <a:solidFill>
                  <a:schemeClr val="tx2"/>
                </a:solidFill>
                <a:latin typeface="Verdana" pitchFamily="34" charset="0"/>
              </a:rPr>
              <a:t>Released in 2020</a:t>
            </a:r>
          </a:p>
          <a:p>
            <a:pPr marL="547687" lvl="2" eaLnBrk="1" hangingPunct="1">
              <a:spcBef>
                <a:spcPts val="600"/>
              </a:spcBef>
              <a:buClr>
                <a:schemeClr val="accent1"/>
              </a:buClr>
            </a:pPr>
            <a:r>
              <a:rPr lang="en-US" sz="1700" dirty="0">
                <a:solidFill>
                  <a:schemeClr val="tx2"/>
                </a:solidFill>
                <a:latin typeface="Verdana" pitchFamily="34" charset="0"/>
              </a:rPr>
              <a:t>Doubles the rates of DDR4</a:t>
            </a:r>
          </a:p>
          <a:p>
            <a:pPr marL="547687" lvl="2" eaLnBrk="1" hangingPunct="1">
              <a:spcBef>
                <a:spcPts val="600"/>
              </a:spcBef>
              <a:buClr>
                <a:schemeClr val="accent1"/>
              </a:buClr>
            </a:pPr>
            <a:r>
              <a:rPr lang="en-US" sz="1700" dirty="0">
                <a:solidFill>
                  <a:schemeClr val="tx2"/>
                </a:solidFill>
                <a:latin typeface="Verdana" pitchFamily="34" charset="0"/>
              </a:rPr>
              <a:t>1.1 V</a:t>
            </a:r>
          </a:p>
          <a:p>
            <a:pPr eaLnBrk="1" hangingPunct="1"/>
            <a:endParaRPr lang="en-US" sz="2000" dirty="0">
              <a:latin typeface="Verdana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307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755E8913-8CA5-4240-87CE-CE2B1FB3D38F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48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/>
              <a:t>RDRAM</a:t>
            </a:r>
          </a:p>
        </p:txBody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6019800" cy="4910138"/>
          </a:xfrm>
        </p:spPr>
        <p:txBody>
          <a:bodyPr/>
          <a:lstStyle/>
          <a:p>
            <a:pPr eaLnBrk="1" hangingPunct="1"/>
            <a:r>
              <a:rPr lang="en-US" sz="2000">
                <a:latin typeface="Verdana" pitchFamily="34" charset="0"/>
              </a:rPr>
              <a:t>Another new type of memory called </a:t>
            </a:r>
            <a:r>
              <a:rPr lang="en-US" sz="2000">
                <a:solidFill>
                  <a:srgbClr val="FF0000"/>
                </a:solidFill>
                <a:latin typeface="Verdana" pitchFamily="34" charset="0"/>
              </a:rPr>
              <a:t>RDRAM</a:t>
            </a:r>
            <a:r>
              <a:rPr lang="en-US" sz="2000">
                <a:latin typeface="Verdana" pitchFamily="34" charset="0"/>
              </a:rPr>
              <a:t> is used in the Playstation 2 as well as some Pentium 4 computers.</a:t>
            </a:r>
          </a:p>
          <a:p>
            <a:pPr eaLnBrk="1" hangingPunct="1"/>
            <a:r>
              <a:rPr lang="en-US" sz="2000">
                <a:latin typeface="Verdana" pitchFamily="34" charset="0"/>
              </a:rPr>
              <a:t>The data bus is only 16 bits wide.</a:t>
            </a:r>
          </a:p>
          <a:p>
            <a:pPr eaLnBrk="1" hangingPunct="1"/>
            <a:r>
              <a:rPr lang="en-US" sz="2000">
                <a:latin typeface="Verdana" pitchFamily="34" charset="0"/>
              </a:rPr>
              <a:t>But the memory runs at 400MHz, and data can be transferred on both the positive and negative clock edges.</a:t>
            </a:r>
          </a:p>
          <a:p>
            <a:pPr lvl="1" eaLnBrk="1" hangingPunct="1"/>
            <a:r>
              <a:rPr lang="en-US" sz="1800">
                <a:latin typeface="Verdana" pitchFamily="34" charset="0"/>
              </a:rPr>
              <a:t>That works out to a maximum transfer rate of 1.6GB per second.</a:t>
            </a:r>
          </a:p>
          <a:p>
            <a:pPr lvl="1" eaLnBrk="1" hangingPunct="1"/>
            <a:r>
              <a:rPr lang="en-US" sz="1800">
                <a:latin typeface="Verdana" pitchFamily="34" charset="0"/>
              </a:rPr>
              <a:t>You can also implement two “channels” of memory, resulting in up to 3.2GB/s of bandwidth.</a:t>
            </a:r>
          </a:p>
        </p:txBody>
      </p:sp>
      <p:pic>
        <p:nvPicPr>
          <p:cNvPr id="28877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8300" y="1409700"/>
            <a:ext cx="2120900" cy="3619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819400"/>
            <a:ext cx="8229600" cy="990600"/>
          </a:xfrm>
        </p:spPr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tr-TR" sz="4800">
                <a:effectLst>
                  <a:outerShdw blurRad="38100" dist="38100" dir="2700000" algn="tl">
                    <a:srgbClr val="C0C0C0"/>
                  </a:outerShdw>
                </a:effectLst>
              </a:rPr>
              <a:t>Programmable Logic</a:t>
            </a:r>
          </a:p>
        </p:txBody>
      </p:sp>
      <p:sp>
        <p:nvSpPr>
          <p:cNvPr id="291842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 dirty="0">
              <a:solidFill>
                <a:srgbClr val="B5A788"/>
              </a:solidFill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</a:rPr>
              <a:t>Page </a:t>
            </a:r>
            <a:fld id="{562366AF-703E-4F29-A503-57BE5469FDA4}" type="slidenum">
              <a:rPr lang="en-US" sz="900">
                <a:solidFill>
                  <a:srgbClr val="B5A788"/>
                </a:solidFill>
                <a:latin typeface="Verdana" pitchFamily="-109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>
              <a:solidFill>
                <a:srgbClr val="B5A788"/>
              </a:solidFill>
              <a:latin typeface="Verdana" pitchFamily="-109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 algn="ct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Bits, bytes and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sz="2400" dirty="0"/>
              <a:t>A memory unit stores binary information in groups of bits called </a:t>
            </a:r>
            <a:r>
              <a:rPr lang="en-US" sz="2400" b="1" dirty="0"/>
              <a:t>words</a:t>
            </a:r>
            <a:r>
              <a:rPr lang="en-US" sz="2400" dirty="0"/>
              <a:t>.</a:t>
            </a:r>
          </a:p>
          <a:p>
            <a:r>
              <a:rPr lang="en-US" sz="2400" dirty="0"/>
              <a:t>A word is an entity of bits that move in and out of storage as a unit.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memory word </a:t>
            </a:r>
            <a:r>
              <a:rPr lang="en-US" sz="2400" dirty="0"/>
              <a:t>may represent </a:t>
            </a:r>
          </a:p>
          <a:p>
            <a:pPr lvl="1"/>
            <a:r>
              <a:rPr lang="en-US" sz="2100" dirty="0"/>
              <a:t>a number,</a:t>
            </a:r>
          </a:p>
          <a:p>
            <a:pPr lvl="1"/>
            <a:r>
              <a:rPr lang="en-US" sz="2100" dirty="0"/>
              <a:t>an instruction, </a:t>
            </a:r>
          </a:p>
          <a:p>
            <a:pPr lvl="1"/>
            <a:r>
              <a:rPr lang="en-US" sz="2100" dirty="0"/>
              <a:t>one or more alphanumeric characters, or </a:t>
            </a:r>
          </a:p>
          <a:p>
            <a:pPr lvl="1"/>
            <a:r>
              <a:rPr lang="en-US" sz="2100" dirty="0"/>
              <a:t>any other binary‐coded information.</a:t>
            </a:r>
          </a:p>
          <a:p>
            <a:r>
              <a:rPr lang="en-US" sz="2400" dirty="0"/>
              <a:t>Most computer memories use words that are multiples of 8 bits in length which is a </a:t>
            </a:r>
            <a:r>
              <a:rPr lang="en-US" sz="2400" b="1" dirty="0"/>
              <a:t>byte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1680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Programmable Logic Devices (PLDs)</a:t>
            </a:r>
            <a:endParaRPr lang="tr-TR"/>
          </a:p>
        </p:txBody>
      </p:sp>
      <p:sp>
        <p:nvSpPr>
          <p:cNvPr id="2928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PLD is a </a:t>
            </a:r>
            <a:r>
              <a:rPr lang="en-US" u="sng" dirty="0">
                <a:solidFill>
                  <a:srgbClr val="800000"/>
                </a:solidFill>
              </a:rPr>
              <a:t>re-configurable IC</a:t>
            </a:r>
            <a:r>
              <a:rPr lang="en-US" dirty="0"/>
              <a:t> </a:t>
            </a:r>
          </a:p>
          <a:p>
            <a:pPr eaLnBrk="1" hangingPunct="1"/>
            <a:r>
              <a:rPr lang="en-US" dirty="0"/>
              <a:t>Built with large numbers of gates connected through electronic fuses to implement arbitrary circuits.</a:t>
            </a:r>
          </a:p>
          <a:p>
            <a:pPr eaLnBrk="1" hangingPunct="1"/>
            <a:r>
              <a:rPr lang="en-US" dirty="0"/>
              <a:t>Types:</a:t>
            </a:r>
          </a:p>
          <a:p>
            <a:pPr lvl="1" eaLnBrk="1" hangingPunct="1"/>
            <a:r>
              <a:rPr lang="en-US" dirty="0"/>
              <a:t>Programmable ROM (read-only memory)</a:t>
            </a:r>
          </a:p>
          <a:p>
            <a:pPr lvl="1" eaLnBrk="1" hangingPunct="1"/>
            <a:r>
              <a:rPr lang="en-US" dirty="0"/>
              <a:t>Programmable Logic Array (PLA)</a:t>
            </a:r>
          </a:p>
          <a:p>
            <a:pPr lvl="1" eaLnBrk="1" hangingPunct="1"/>
            <a:r>
              <a:rPr lang="en-US" dirty="0"/>
              <a:t>Programmable Array Logic (PAL)</a:t>
            </a:r>
          </a:p>
          <a:p>
            <a:pPr lvl="1" eaLnBrk="1" hangingPunct="1"/>
            <a:r>
              <a:rPr lang="en-US" dirty="0"/>
              <a:t>FPGA</a:t>
            </a:r>
          </a:p>
          <a:p>
            <a:pPr eaLnBrk="1" hangingPunct="1"/>
            <a:endParaRPr lang="tr-TR" dirty="0"/>
          </a:p>
        </p:txBody>
      </p:sp>
      <p:sp>
        <p:nvSpPr>
          <p:cNvPr id="29286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53815C49-BEC9-44EC-B3D3-FA427A54C4F8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50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8E6F2100-2F2E-41D0-B647-FF6EE0545EDB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51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50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/>
              <a:t>Read-Only Memory</a:t>
            </a:r>
          </a:p>
        </p:txBody>
      </p:sp>
      <p:sp>
        <p:nvSpPr>
          <p:cNvPr id="9830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1700" dirty="0">
                <a:latin typeface="Verdana" pitchFamily="34" charset="0"/>
              </a:rPr>
              <a:t>A </a:t>
            </a:r>
            <a:r>
              <a:rPr lang="en-US" sz="1700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read-only memory</a:t>
            </a:r>
            <a:r>
              <a:rPr lang="en-US" sz="1700" dirty="0">
                <a:latin typeface="Verdana" pitchFamily="34" charset="0"/>
              </a:rPr>
              <a:t>, or </a:t>
            </a:r>
            <a:r>
              <a:rPr lang="en-US" sz="1700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ROM</a:t>
            </a:r>
            <a:r>
              <a:rPr lang="en-US" sz="1700" dirty="0">
                <a:latin typeface="Verdana" pitchFamily="34" charset="0"/>
              </a:rPr>
              <a:t>, is a special kind of memory whose contents cannot be easily modified.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US" sz="1600" dirty="0">
                <a:latin typeface="Verdana" pitchFamily="34" charset="0"/>
              </a:rPr>
              <a:t>The WR and DATA inputs that we saw in RAMs are not needed.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US" sz="1600" dirty="0">
                <a:latin typeface="Verdana" pitchFamily="34" charset="0"/>
              </a:rPr>
              <a:t>Data is stored onto a ROM chip using special hardware tools.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1700" dirty="0">
                <a:latin typeface="Verdana" pitchFamily="34" charset="0"/>
              </a:rPr>
              <a:t>ROMs are useful for holding data that never change.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US" sz="1600" dirty="0">
                <a:latin typeface="Verdana" pitchFamily="34" charset="0"/>
              </a:rPr>
              <a:t>Arithmetic circuits might use tables to speed up computations of logarithms or divisions.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US" sz="1600" dirty="0">
                <a:latin typeface="Verdana" pitchFamily="34" charset="0"/>
              </a:rPr>
              <a:t>Many computers use a ROM to store important programs that should not be modified, such as the system BIOS.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en-US" sz="1600" dirty="0">
                <a:latin typeface="Verdana" pitchFamily="34" charset="0"/>
              </a:rPr>
              <a:t>PDAs, game machines, cell phones, vending machines and other electronic devices may also contain non-modifiable programs.</a:t>
            </a:r>
          </a:p>
        </p:txBody>
      </p:sp>
      <p:grpSp>
        <p:nvGrpSpPr>
          <p:cNvPr id="294917" name="Group 4"/>
          <p:cNvGrpSpPr>
            <a:grpSpLocks/>
          </p:cNvGrpSpPr>
          <p:nvPr/>
        </p:nvGrpSpPr>
        <p:grpSpPr bwMode="auto">
          <a:xfrm>
            <a:off x="2895600" y="4724400"/>
            <a:ext cx="3352800" cy="1371600"/>
            <a:chOff x="1824" y="1440"/>
            <a:chExt cx="2112" cy="864"/>
          </a:xfrm>
        </p:grpSpPr>
        <p:sp>
          <p:nvSpPr>
            <p:cNvPr id="294919" name="Text Box 5"/>
            <p:cNvSpPr txBox="1">
              <a:spLocks noChangeArrowheads="1"/>
            </p:cNvSpPr>
            <p:nvPr/>
          </p:nvSpPr>
          <p:spPr bwMode="auto">
            <a:xfrm>
              <a:off x="2304" y="1607"/>
              <a:ext cx="1117" cy="594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tabLst>
                  <a:tab pos="1082675" algn="l"/>
                </a:tabLst>
              </a:pPr>
              <a:r>
                <a:rPr lang="en-US" sz="1400">
                  <a:latin typeface="Verdana" pitchFamily="34" charset="0"/>
                </a:rPr>
                <a:t>     2</a:t>
              </a:r>
              <a:r>
                <a:rPr lang="en-US" sz="1400" baseline="30000">
                  <a:latin typeface="Verdana" pitchFamily="34" charset="0"/>
                </a:rPr>
                <a:t>k</a:t>
              </a:r>
              <a:r>
                <a:rPr lang="en-US" sz="1400">
                  <a:latin typeface="Verdana" pitchFamily="34" charset="0"/>
                </a:rPr>
                <a:t> x n ROM</a:t>
              </a:r>
            </a:p>
            <a:p>
              <a:pPr>
                <a:tabLst>
                  <a:tab pos="1082675" algn="l"/>
                </a:tabLst>
              </a:pPr>
              <a:endParaRPr lang="en-US" sz="1400">
                <a:latin typeface="Verdana" pitchFamily="34" charset="0"/>
              </a:endParaRPr>
            </a:p>
            <a:p>
              <a:pPr>
                <a:tabLst>
                  <a:tab pos="1082675" algn="l"/>
                </a:tabLst>
              </a:pPr>
              <a:r>
                <a:rPr lang="en-US" sz="1400">
                  <a:latin typeface="Verdana" pitchFamily="34" charset="0"/>
                </a:rPr>
                <a:t>ADRS        	OUT</a:t>
              </a:r>
            </a:p>
            <a:p>
              <a:pPr>
                <a:tabLst>
                  <a:tab pos="1082675" algn="l"/>
                </a:tabLst>
              </a:pPr>
              <a:r>
                <a:rPr lang="en-US" sz="1400">
                  <a:latin typeface="Verdana" pitchFamily="34" charset="0"/>
                </a:rPr>
                <a:t>CS</a:t>
              </a:r>
            </a:p>
          </p:txBody>
        </p:sp>
        <p:sp>
          <p:nvSpPr>
            <p:cNvPr id="294920" name="Rectangle 6"/>
            <p:cNvSpPr>
              <a:spLocks noChangeArrowheads="1"/>
            </p:cNvSpPr>
            <p:nvPr/>
          </p:nvSpPr>
          <p:spPr bwMode="auto">
            <a:xfrm>
              <a:off x="2304" y="1440"/>
              <a:ext cx="1152" cy="86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800">
                <a:latin typeface="Verdana" pitchFamily="34" charset="0"/>
              </a:endParaRPr>
            </a:p>
          </p:txBody>
        </p:sp>
        <p:sp>
          <p:nvSpPr>
            <p:cNvPr id="294921" name="Line 7"/>
            <p:cNvSpPr>
              <a:spLocks noChangeShapeType="1"/>
            </p:cNvSpPr>
            <p:nvPr/>
          </p:nvSpPr>
          <p:spPr bwMode="auto">
            <a:xfrm>
              <a:off x="1824" y="2112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4922" name="Group 8"/>
            <p:cNvGrpSpPr>
              <a:grpSpLocks/>
            </p:cNvGrpSpPr>
            <p:nvPr/>
          </p:nvGrpSpPr>
          <p:grpSpPr bwMode="auto">
            <a:xfrm>
              <a:off x="1824" y="1776"/>
              <a:ext cx="480" cy="240"/>
              <a:chOff x="624" y="1824"/>
              <a:chExt cx="480" cy="240"/>
            </a:xfrm>
          </p:grpSpPr>
          <p:sp>
            <p:nvSpPr>
              <p:cNvPr id="294928" name="Line 9"/>
              <p:cNvSpPr>
                <a:spLocks noChangeShapeType="1"/>
              </p:cNvSpPr>
              <p:nvPr/>
            </p:nvSpPr>
            <p:spPr bwMode="auto">
              <a:xfrm>
                <a:off x="624" y="2016"/>
                <a:ext cx="4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4929" name="Group 10"/>
              <p:cNvGrpSpPr>
                <a:grpSpLocks/>
              </p:cNvGrpSpPr>
              <p:nvPr/>
            </p:nvGrpSpPr>
            <p:grpSpPr bwMode="auto">
              <a:xfrm>
                <a:off x="672" y="1824"/>
                <a:ext cx="192" cy="240"/>
                <a:chOff x="672" y="1824"/>
                <a:chExt cx="192" cy="240"/>
              </a:xfrm>
            </p:grpSpPr>
            <p:sp>
              <p:nvSpPr>
                <p:cNvPr id="294930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816" y="1920"/>
                  <a:ext cx="48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4931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672" y="1824"/>
                  <a:ext cx="174" cy="17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>
                      <a:latin typeface="Verdana" pitchFamily="34" charset="0"/>
                    </a:rPr>
                    <a:t>k</a:t>
                  </a:r>
                  <a:endParaRPr lang="en-US" sz="1400">
                    <a:latin typeface="Verdana" pitchFamily="34" charset="0"/>
                  </a:endParaRPr>
                </a:p>
              </p:txBody>
            </p:sp>
          </p:grpSp>
        </p:grpSp>
        <p:grpSp>
          <p:nvGrpSpPr>
            <p:cNvPr id="294923" name="Group 13"/>
            <p:cNvGrpSpPr>
              <a:grpSpLocks/>
            </p:cNvGrpSpPr>
            <p:nvPr/>
          </p:nvGrpSpPr>
          <p:grpSpPr bwMode="auto">
            <a:xfrm>
              <a:off x="3456" y="1776"/>
              <a:ext cx="480" cy="240"/>
              <a:chOff x="2256" y="1824"/>
              <a:chExt cx="480" cy="240"/>
            </a:xfrm>
          </p:grpSpPr>
          <p:sp>
            <p:nvSpPr>
              <p:cNvPr id="294924" name="Line 14"/>
              <p:cNvSpPr>
                <a:spLocks noChangeShapeType="1"/>
              </p:cNvSpPr>
              <p:nvPr/>
            </p:nvSpPr>
            <p:spPr bwMode="auto">
              <a:xfrm>
                <a:off x="2256" y="2016"/>
                <a:ext cx="4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4925" name="Group 15"/>
              <p:cNvGrpSpPr>
                <a:grpSpLocks/>
              </p:cNvGrpSpPr>
              <p:nvPr/>
            </p:nvGrpSpPr>
            <p:grpSpPr bwMode="auto">
              <a:xfrm>
                <a:off x="2352" y="1824"/>
                <a:ext cx="192" cy="240"/>
                <a:chOff x="672" y="1968"/>
                <a:chExt cx="192" cy="240"/>
              </a:xfrm>
            </p:grpSpPr>
            <p:sp>
              <p:nvSpPr>
                <p:cNvPr id="294926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816" y="2064"/>
                  <a:ext cx="48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49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672" y="1968"/>
                  <a:ext cx="178" cy="17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>
                      <a:latin typeface="Verdana" pitchFamily="34" charset="0"/>
                    </a:rPr>
                    <a:t>n</a:t>
                  </a:r>
                  <a:endParaRPr lang="en-US" sz="1400">
                    <a:latin typeface="Verdana" pitchFamily="34" charset="0"/>
                  </a:endParaRPr>
                </a:p>
              </p:txBody>
            </p:sp>
          </p:grpSp>
        </p:grpSp>
      </p:grpSp>
      <p:sp>
        <p:nvSpPr>
          <p:cNvPr id="21" name="Date Placeholder 20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9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ROM Structure</a:t>
            </a:r>
          </a:p>
        </p:txBody>
      </p:sp>
      <p:grpSp>
        <p:nvGrpSpPr>
          <p:cNvPr id="301058" name="Group 31"/>
          <p:cNvGrpSpPr>
            <a:grpSpLocks/>
          </p:cNvGrpSpPr>
          <p:nvPr/>
        </p:nvGrpSpPr>
        <p:grpSpPr bwMode="auto">
          <a:xfrm>
            <a:off x="1955800" y="1600200"/>
            <a:ext cx="5648325" cy="3973513"/>
            <a:chOff x="1955800" y="1600200"/>
            <a:chExt cx="5648325" cy="3973512"/>
          </a:xfrm>
        </p:grpSpPr>
        <p:sp>
          <p:nvSpPr>
            <p:cNvPr id="301062" name="Rectangle 3"/>
            <p:cNvSpPr>
              <a:spLocks noChangeArrowheads="1"/>
            </p:cNvSpPr>
            <p:nvPr/>
          </p:nvSpPr>
          <p:spPr bwMode="auto">
            <a:xfrm>
              <a:off x="1955800" y="2262187"/>
              <a:ext cx="5648325" cy="228123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grpSp>
          <p:nvGrpSpPr>
            <p:cNvPr id="301063" name="Group 4"/>
            <p:cNvGrpSpPr>
              <a:grpSpLocks/>
            </p:cNvGrpSpPr>
            <p:nvPr/>
          </p:nvGrpSpPr>
          <p:grpSpPr bwMode="auto">
            <a:xfrm>
              <a:off x="2206625" y="1600200"/>
              <a:ext cx="1990725" cy="2554287"/>
              <a:chOff x="1409" y="1701"/>
              <a:chExt cx="1272" cy="1630"/>
            </a:xfrm>
          </p:grpSpPr>
          <p:sp>
            <p:nvSpPr>
              <p:cNvPr id="301079" name="Rectangle 5"/>
              <p:cNvSpPr>
                <a:spLocks noChangeArrowheads="1"/>
              </p:cNvSpPr>
              <p:nvPr/>
            </p:nvSpPr>
            <p:spPr bwMode="auto">
              <a:xfrm>
                <a:off x="1409" y="1701"/>
                <a:ext cx="1272" cy="4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175"/>
                  </a:lnSpc>
                  <a:spcAft>
                    <a:spcPts val="1975"/>
                  </a:spcAft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 dirty="0">
                    <a:latin typeface="Tahoma" pitchFamily="34" charset="0"/>
                  </a:rPr>
                  <a:t>k address lines</a:t>
                </a:r>
              </a:p>
            </p:txBody>
          </p:sp>
          <p:grpSp>
            <p:nvGrpSpPr>
              <p:cNvPr id="301080" name="Group 6"/>
              <p:cNvGrpSpPr>
                <a:grpSpLocks/>
              </p:cNvGrpSpPr>
              <p:nvPr/>
            </p:nvGrpSpPr>
            <p:grpSpPr bwMode="auto">
              <a:xfrm>
                <a:off x="1509" y="1911"/>
                <a:ext cx="1008" cy="1420"/>
                <a:chOff x="1509" y="1911"/>
                <a:chExt cx="1008" cy="1420"/>
              </a:xfrm>
            </p:grpSpPr>
            <p:sp>
              <p:nvSpPr>
                <p:cNvPr id="301081" name="Rectangle 7"/>
                <p:cNvSpPr>
                  <a:spLocks noChangeArrowheads="1"/>
                </p:cNvSpPr>
                <p:nvPr/>
              </p:nvSpPr>
              <p:spPr bwMode="auto">
                <a:xfrm>
                  <a:off x="1509" y="2419"/>
                  <a:ext cx="1008" cy="912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/>
                </a:p>
              </p:txBody>
            </p:sp>
            <p:sp>
              <p:nvSpPr>
                <p:cNvPr id="301082" name="Rectangle 8"/>
                <p:cNvSpPr>
                  <a:spLocks noChangeArrowheads="1"/>
                </p:cNvSpPr>
                <p:nvPr/>
              </p:nvSpPr>
              <p:spPr bwMode="auto">
                <a:xfrm>
                  <a:off x="1821" y="1911"/>
                  <a:ext cx="552" cy="24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18795" tIns="26626" rIns="18795" bIns="26626"/>
                <a:lstStyle/>
                <a:p>
                  <a:pPr algn="ctr" defTabSz="901700" eaLnBrk="0" hangingPunct="0">
                    <a:lnSpc>
                      <a:spcPts val="2075"/>
                    </a:lnSpc>
                    <a:tabLst>
                      <a:tab pos="450850" algn="l"/>
                      <a:tab pos="901700" algn="l"/>
                      <a:tab pos="1352550" algn="l"/>
                    </a:tabLst>
                  </a:pPr>
                  <a:r>
                    <a:rPr lang="en-US" sz="1600">
                      <a:latin typeface="Tahoma" pitchFamily="34" charset="0"/>
                    </a:rPr>
                    <a:t>•   •   •</a:t>
                  </a:r>
                </a:p>
              </p:txBody>
            </p:sp>
            <p:sp>
              <p:nvSpPr>
                <p:cNvPr id="301083" name="Rectangle 9"/>
                <p:cNvSpPr>
                  <a:spLocks noChangeArrowheads="1"/>
                </p:cNvSpPr>
                <p:nvPr/>
              </p:nvSpPr>
              <p:spPr bwMode="auto">
                <a:xfrm>
                  <a:off x="1789" y="2119"/>
                  <a:ext cx="584" cy="41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18795" tIns="26626" rIns="18795" bIns="26626"/>
                <a:lstStyle/>
                <a:p>
                  <a:pPr algn="ctr" defTabSz="901700" eaLnBrk="0" hangingPunct="0">
                    <a:lnSpc>
                      <a:spcPts val="2175"/>
                    </a:lnSpc>
                    <a:spcAft>
                      <a:spcPts val="1975"/>
                    </a:spcAft>
                    <a:tabLst>
                      <a:tab pos="450850" algn="l"/>
                      <a:tab pos="901700" algn="l"/>
                      <a:tab pos="1352550" algn="l"/>
                    </a:tabLst>
                  </a:pPr>
                  <a:r>
                    <a:rPr lang="en-US" sz="1600">
                      <a:latin typeface="Tahoma" pitchFamily="34" charset="0"/>
                    </a:rPr>
                    <a:t>inputs</a:t>
                  </a:r>
                </a:p>
              </p:txBody>
            </p:sp>
            <p:sp>
              <p:nvSpPr>
                <p:cNvPr id="301084" name="Rectangle 10"/>
                <p:cNvSpPr>
                  <a:spLocks noChangeArrowheads="1"/>
                </p:cNvSpPr>
                <p:nvPr/>
              </p:nvSpPr>
              <p:spPr bwMode="auto">
                <a:xfrm>
                  <a:off x="1685" y="2741"/>
                  <a:ext cx="688" cy="35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18795" tIns="26626" rIns="18795" bIns="26626"/>
                <a:lstStyle/>
                <a:p>
                  <a:pPr algn="ctr" defTabSz="901700" eaLnBrk="0" hangingPunct="0">
                    <a:lnSpc>
                      <a:spcPts val="2175"/>
                    </a:lnSpc>
                    <a:spcAft>
                      <a:spcPts val="1975"/>
                    </a:spcAft>
                    <a:tabLst>
                      <a:tab pos="450850" algn="l"/>
                      <a:tab pos="901700" algn="l"/>
                      <a:tab pos="1352550" algn="l"/>
                    </a:tabLst>
                  </a:pPr>
                  <a:r>
                    <a:rPr lang="en-US" sz="1600">
                      <a:latin typeface="Tahoma" pitchFamily="34" charset="0"/>
                    </a:rPr>
                    <a:t>Decoder</a:t>
                  </a:r>
                </a:p>
              </p:txBody>
            </p:sp>
            <p:sp>
              <p:nvSpPr>
                <p:cNvPr id="301085" name="Line 11"/>
                <p:cNvSpPr>
                  <a:spLocks noChangeShapeType="1"/>
                </p:cNvSpPr>
                <p:nvPr/>
              </p:nvSpPr>
              <p:spPr bwMode="auto">
                <a:xfrm>
                  <a:off x="2421" y="1939"/>
                  <a:ext cx="0" cy="48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1086" name="Line 12"/>
                <p:cNvSpPr>
                  <a:spLocks noChangeShapeType="1"/>
                </p:cNvSpPr>
                <p:nvPr/>
              </p:nvSpPr>
              <p:spPr bwMode="auto">
                <a:xfrm>
                  <a:off x="1797" y="1939"/>
                  <a:ext cx="0" cy="48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1087" name="Line 13"/>
                <p:cNvSpPr>
                  <a:spLocks noChangeShapeType="1"/>
                </p:cNvSpPr>
                <p:nvPr/>
              </p:nvSpPr>
              <p:spPr bwMode="auto">
                <a:xfrm>
                  <a:off x="1605" y="1939"/>
                  <a:ext cx="0" cy="48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1064" name="Group 14"/>
            <p:cNvGrpSpPr>
              <a:grpSpLocks/>
            </p:cNvGrpSpPr>
            <p:nvPr/>
          </p:nvGrpSpPr>
          <p:grpSpPr bwMode="auto">
            <a:xfrm>
              <a:off x="3941763" y="2951162"/>
              <a:ext cx="1652587" cy="1247775"/>
              <a:chOff x="2352" y="2736"/>
              <a:chExt cx="1056" cy="796"/>
            </a:xfrm>
          </p:grpSpPr>
          <p:sp>
            <p:nvSpPr>
              <p:cNvPr id="301075" name="Rectangle 15"/>
              <p:cNvSpPr>
                <a:spLocks noChangeArrowheads="1"/>
              </p:cNvSpPr>
              <p:nvPr/>
            </p:nvSpPr>
            <p:spPr bwMode="auto">
              <a:xfrm>
                <a:off x="2360" y="2940"/>
                <a:ext cx="920" cy="5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175"/>
                  </a:lnSpc>
                  <a:spcAft>
                    <a:spcPts val="1975"/>
                  </a:spcAft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 dirty="0">
                    <a:latin typeface="Arial" pitchFamily="34" charset="0"/>
                    <a:cs typeface="Arial" pitchFamily="34" charset="0"/>
                  </a:rPr>
                  <a:t>2</a:t>
                </a:r>
                <a:r>
                  <a:rPr lang="en-US" sz="1600" baseline="30000" dirty="0">
                    <a:latin typeface="Arial" pitchFamily="34" charset="0"/>
                    <a:cs typeface="Arial" pitchFamily="34" charset="0"/>
                  </a:rPr>
                  <a:t>k</a:t>
                </a:r>
                <a:r>
                  <a:rPr lang="en-US" sz="1600" dirty="0">
                    <a:latin typeface="Tahoma" pitchFamily="34" charset="0"/>
                  </a:rPr>
                  <a:t> word</a:t>
                </a:r>
                <a:br>
                  <a:rPr lang="en-US" sz="1600" dirty="0">
                    <a:latin typeface="Tahoma" pitchFamily="34" charset="0"/>
                  </a:rPr>
                </a:br>
                <a:r>
                  <a:rPr lang="en-US" sz="1600" dirty="0">
                    <a:latin typeface="Tahoma" pitchFamily="34" charset="0"/>
                  </a:rPr>
                  <a:t>lines</a:t>
                </a:r>
              </a:p>
            </p:txBody>
          </p:sp>
          <p:sp>
            <p:nvSpPr>
              <p:cNvPr id="301076" name="Line 16"/>
              <p:cNvSpPr>
                <a:spLocks noChangeShapeType="1"/>
              </p:cNvSpPr>
              <p:nvPr/>
            </p:nvSpPr>
            <p:spPr bwMode="auto">
              <a:xfrm>
                <a:off x="2352" y="2736"/>
                <a:ext cx="105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077" name="Line 17"/>
              <p:cNvSpPr>
                <a:spLocks noChangeShapeType="1"/>
              </p:cNvSpPr>
              <p:nvPr/>
            </p:nvSpPr>
            <p:spPr bwMode="auto">
              <a:xfrm flipV="1">
                <a:off x="2352" y="2880"/>
                <a:ext cx="105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078" name="Line 18"/>
              <p:cNvSpPr>
                <a:spLocks noChangeShapeType="1"/>
              </p:cNvSpPr>
              <p:nvPr/>
            </p:nvSpPr>
            <p:spPr bwMode="auto">
              <a:xfrm flipV="1">
                <a:off x="2352" y="3408"/>
                <a:ext cx="105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1065" name="Group 19"/>
            <p:cNvGrpSpPr>
              <a:grpSpLocks/>
            </p:cNvGrpSpPr>
            <p:nvPr/>
          </p:nvGrpSpPr>
          <p:grpSpPr bwMode="auto">
            <a:xfrm>
              <a:off x="5397500" y="2725737"/>
              <a:ext cx="1990725" cy="2847975"/>
              <a:chOff x="3447" y="2419"/>
              <a:chExt cx="1272" cy="1817"/>
            </a:xfrm>
          </p:grpSpPr>
          <p:grpSp>
            <p:nvGrpSpPr>
              <p:cNvPr id="301066" name="Group 20"/>
              <p:cNvGrpSpPr>
                <a:grpSpLocks/>
              </p:cNvGrpSpPr>
              <p:nvPr/>
            </p:nvGrpSpPr>
            <p:grpSpPr bwMode="auto">
              <a:xfrm>
                <a:off x="3485" y="2419"/>
                <a:ext cx="1168" cy="1440"/>
                <a:chOff x="3485" y="2419"/>
                <a:chExt cx="1168" cy="1440"/>
              </a:xfrm>
            </p:grpSpPr>
            <p:sp>
              <p:nvSpPr>
                <p:cNvPr id="301068" name="Rectangle 21"/>
                <p:cNvSpPr>
                  <a:spLocks noChangeArrowheads="1"/>
                </p:cNvSpPr>
                <p:nvPr/>
              </p:nvSpPr>
              <p:spPr bwMode="auto">
                <a:xfrm>
                  <a:off x="3573" y="2419"/>
                  <a:ext cx="1008" cy="912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/>
                </a:p>
              </p:txBody>
            </p:sp>
            <p:sp>
              <p:nvSpPr>
                <p:cNvPr id="301069" name="Rectangle 22"/>
                <p:cNvSpPr>
                  <a:spLocks noChangeArrowheads="1"/>
                </p:cNvSpPr>
                <p:nvPr/>
              </p:nvSpPr>
              <p:spPr bwMode="auto">
                <a:xfrm>
                  <a:off x="3853" y="3567"/>
                  <a:ext cx="688" cy="24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18795" tIns="26626" rIns="18795" bIns="26626"/>
                <a:lstStyle/>
                <a:p>
                  <a:pPr algn="ctr" defTabSz="901700" eaLnBrk="0" hangingPunct="0">
                    <a:lnSpc>
                      <a:spcPts val="2075"/>
                    </a:lnSpc>
                    <a:tabLst>
                      <a:tab pos="450850" algn="l"/>
                      <a:tab pos="901700" algn="l"/>
                      <a:tab pos="1352550" algn="l"/>
                    </a:tabLst>
                  </a:pPr>
                  <a:r>
                    <a:rPr lang="en-US" sz="1600">
                      <a:latin typeface="Tahoma" pitchFamily="34" charset="0"/>
                    </a:rPr>
                    <a:t>•   •   •</a:t>
                  </a:r>
                </a:p>
              </p:txBody>
            </p:sp>
            <p:sp>
              <p:nvSpPr>
                <p:cNvPr id="301070" name="Rectangle 23"/>
                <p:cNvSpPr>
                  <a:spLocks noChangeArrowheads="1"/>
                </p:cNvSpPr>
                <p:nvPr/>
              </p:nvSpPr>
              <p:spPr bwMode="auto">
                <a:xfrm>
                  <a:off x="3757" y="3343"/>
                  <a:ext cx="744" cy="41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18795" tIns="26626" rIns="18795" bIns="26626"/>
                <a:lstStyle/>
                <a:p>
                  <a:pPr algn="ctr" defTabSz="901700" eaLnBrk="0" hangingPunct="0">
                    <a:lnSpc>
                      <a:spcPts val="2175"/>
                    </a:lnSpc>
                    <a:spcAft>
                      <a:spcPts val="1975"/>
                    </a:spcAft>
                    <a:tabLst>
                      <a:tab pos="450850" algn="l"/>
                      <a:tab pos="901700" algn="l"/>
                      <a:tab pos="1352550" algn="l"/>
                    </a:tabLst>
                  </a:pPr>
                  <a:r>
                    <a:rPr lang="en-US" sz="1600">
                      <a:latin typeface="Tahoma" pitchFamily="34" charset="0"/>
                    </a:rPr>
                    <a:t>outputs</a:t>
                  </a:r>
                </a:p>
              </p:txBody>
            </p:sp>
            <p:sp>
              <p:nvSpPr>
                <p:cNvPr id="301071" name="Rectangle 24"/>
                <p:cNvSpPr>
                  <a:spLocks noChangeArrowheads="1"/>
                </p:cNvSpPr>
                <p:nvPr/>
              </p:nvSpPr>
              <p:spPr bwMode="auto">
                <a:xfrm>
                  <a:off x="3485" y="2523"/>
                  <a:ext cx="1168" cy="5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18795" tIns="26626" rIns="18795" bIns="26626"/>
                <a:lstStyle/>
                <a:p>
                  <a:pPr algn="ctr" defTabSz="901700" eaLnBrk="0" hangingPunct="0">
                    <a:lnSpc>
                      <a:spcPts val="2175"/>
                    </a:lnSpc>
                    <a:spcAft>
                      <a:spcPts val="1975"/>
                    </a:spcAft>
                    <a:tabLst>
                      <a:tab pos="450850" algn="l"/>
                      <a:tab pos="901700" algn="l"/>
                      <a:tab pos="1352550" algn="l"/>
                    </a:tabLst>
                  </a:pPr>
                  <a:r>
                    <a:rPr lang="en-US" sz="1800" dirty="0">
                      <a:latin typeface="Arial" charset="0"/>
                    </a:rPr>
                    <a:t>Memory</a:t>
                  </a:r>
                  <a:br>
                    <a:rPr lang="en-US" sz="1800" dirty="0">
                      <a:latin typeface="Arial" charset="0"/>
                    </a:rPr>
                  </a:br>
                  <a:r>
                    <a:rPr lang="en-US" sz="1800" dirty="0">
                      <a:latin typeface="Arial" charset="0"/>
                    </a:rPr>
                    <a:t>Array</a:t>
                  </a:r>
                  <a:br>
                    <a:rPr lang="en-US" sz="1800" dirty="0">
                      <a:latin typeface="Arial" charset="0"/>
                    </a:rPr>
                  </a:br>
                  <a:r>
                    <a:rPr lang="en-US" sz="1600" dirty="0">
                      <a:latin typeface="Arial" charset="0"/>
                    </a:rPr>
                    <a:t>(2</a:t>
                  </a:r>
                  <a:r>
                    <a:rPr lang="en-US" sz="2000" baseline="30000" dirty="0">
                      <a:latin typeface="Arial" charset="0"/>
                    </a:rPr>
                    <a:t>k</a:t>
                  </a:r>
                  <a:r>
                    <a:rPr lang="en-US" sz="1600" dirty="0">
                      <a:latin typeface="Arial" charset="0"/>
                    </a:rPr>
                    <a:t> words</a:t>
                  </a:r>
                  <a:br>
                    <a:rPr lang="en-US" sz="1600" dirty="0">
                      <a:latin typeface="Arial" charset="0"/>
                    </a:rPr>
                  </a:br>
                  <a:r>
                    <a:rPr lang="en-US" sz="1600" dirty="0">
                      <a:latin typeface="Arial" charset="0"/>
                    </a:rPr>
                    <a:t>by n bits)</a:t>
                  </a:r>
                </a:p>
              </p:txBody>
            </p:sp>
            <p:sp>
              <p:nvSpPr>
                <p:cNvPr id="301072" name="Line 25"/>
                <p:cNvSpPr>
                  <a:spLocks noChangeShapeType="1"/>
                </p:cNvSpPr>
                <p:nvPr/>
              </p:nvSpPr>
              <p:spPr bwMode="auto">
                <a:xfrm>
                  <a:off x="4485" y="3331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1073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3861" y="3331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1074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3669" y="3331"/>
                  <a:ext cx="0" cy="5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01067" name="Rectangle 28"/>
              <p:cNvSpPr>
                <a:spLocks noChangeArrowheads="1"/>
              </p:cNvSpPr>
              <p:nvPr/>
            </p:nvSpPr>
            <p:spPr bwMode="auto">
              <a:xfrm>
                <a:off x="3447" y="3820"/>
                <a:ext cx="1272" cy="4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175"/>
                  </a:lnSpc>
                  <a:spcAft>
                    <a:spcPts val="1975"/>
                  </a:spcAft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 dirty="0">
                    <a:latin typeface="Tahoma" pitchFamily="34" charset="0"/>
                  </a:rPr>
                  <a:t>n data lines</a:t>
                </a:r>
              </a:p>
            </p:txBody>
          </p:sp>
        </p:grpSp>
      </p:grpSp>
      <p:sp>
        <p:nvSpPr>
          <p:cNvPr id="301059" name="Date Placeholder 28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86C476DA-0C18-4B4B-9DD9-09989FDE9C84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52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</p:spTree>
    <p:extLst>
      <p:ext uri="{BB962C8B-B14F-4D97-AF65-F5344CB8AC3E}">
        <p14:creationId xmlns:p14="http://schemas.microsoft.com/office/powerpoint/2010/main" val="2576451992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84D28A59-31C7-4631-9F3B-2C86464A5034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53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/>
              <a:t>Memories and functions</a:t>
            </a:r>
          </a:p>
        </p:txBody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943600" cy="4910138"/>
          </a:xfrm>
        </p:spPr>
        <p:txBody>
          <a:bodyPr/>
          <a:lstStyle/>
          <a:p>
            <a:pPr eaLnBrk="1" hangingPunct="1"/>
            <a:r>
              <a:rPr lang="en-US" sz="2200" dirty="0"/>
              <a:t>ROMs are actually combinational devices, not sequential ones!</a:t>
            </a:r>
          </a:p>
          <a:p>
            <a:pPr lvl="1" eaLnBrk="1" hangingPunct="1"/>
            <a:r>
              <a:rPr lang="en-US" sz="2000" dirty="0"/>
              <a:t>(Once set) The same address will always contain the same data.</a:t>
            </a:r>
          </a:p>
          <a:p>
            <a:pPr lvl="1" eaLnBrk="1" hangingPunct="1"/>
            <a:r>
              <a:rPr lang="en-US" sz="2000" dirty="0"/>
              <a:t>You can think of a ROM as a combinational circuit that takes an address as input, and produces some data as the output.</a:t>
            </a:r>
          </a:p>
          <a:p>
            <a:pPr eaLnBrk="1" hangingPunct="1"/>
            <a:r>
              <a:rPr lang="en-US" sz="2200" dirty="0"/>
              <a:t>A </a:t>
            </a:r>
            <a:r>
              <a:rPr lang="en-US" sz="2200" dirty="0">
                <a:solidFill>
                  <a:srgbClr val="FF0033"/>
                </a:solidFill>
              </a:rPr>
              <a:t>ROM table</a:t>
            </a:r>
            <a:r>
              <a:rPr lang="en-US" sz="2200" dirty="0"/>
              <a:t> is basically just a truth table.</a:t>
            </a:r>
          </a:p>
          <a:p>
            <a:pPr lvl="1" eaLnBrk="1" hangingPunct="1"/>
            <a:r>
              <a:rPr lang="en-US" sz="2000" dirty="0"/>
              <a:t>The table shows what data is stored at each ROM address.</a:t>
            </a:r>
          </a:p>
          <a:p>
            <a:pPr lvl="1" eaLnBrk="1" hangingPunct="1"/>
            <a:r>
              <a:rPr lang="en-US" sz="2000" dirty="0"/>
              <a:t>You can generate that data </a:t>
            </a:r>
            <a:r>
              <a:rPr lang="en-US" sz="2000" dirty="0" err="1"/>
              <a:t>combinationally</a:t>
            </a:r>
            <a:r>
              <a:rPr lang="en-US" sz="2000" dirty="0"/>
              <a:t>, using the address as the input.</a:t>
            </a:r>
          </a:p>
          <a:p>
            <a:pPr lvl="1" eaLnBrk="1" hangingPunct="1"/>
            <a:endParaRPr lang="en-US" sz="2100" dirty="0"/>
          </a:p>
          <a:p>
            <a:pPr lvl="1" eaLnBrk="1" hangingPunct="1"/>
            <a:endParaRPr lang="en-US" sz="2100" dirty="0"/>
          </a:p>
          <a:p>
            <a:pPr eaLnBrk="1" hangingPunct="1"/>
            <a:endParaRPr lang="en-US" sz="2200" dirty="0"/>
          </a:p>
        </p:txBody>
      </p:sp>
      <p:graphicFrame>
        <p:nvGraphicFramePr>
          <p:cNvPr id="115714" name="Object 2"/>
          <p:cNvGraphicFramePr>
            <a:graphicFrameLocks noChangeAspect="1"/>
          </p:cNvGraphicFramePr>
          <p:nvPr/>
        </p:nvGraphicFramePr>
        <p:xfrm>
          <a:off x="6715125" y="1897063"/>
          <a:ext cx="2276475" cy="320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76" name="Document" r:id="rId3" imgW="2257560" imgH="3208320" progId="Word.Document.8">
                  <p:embed/>
                </p:oleObj>
              </mc:Choice>
              <mc:Fallback>
                <p:oleObj name="Document" r:id="rId3" imgW="2257560" imgH="320832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1897063"/>
                        <a:ext cx="2276475" cy="3208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5ECF8BF7-5145-461D-B066-AD418FEB3709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54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52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/>
              <a:t>Using Decoders</a:t>
            </a:r>
          </a:p>
        </p:txBody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We can already convert truth tables to circuits easily, with decoders.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example, you can think of this old circuit as a memory that “stores” the sum and carry outputs from the truth table on the right.</a:t>
            </a:r>
          </a:p>
        </p:txBody>
      </p:sp>
      <p:graphicFrame>
        <p:nvGraphicFramePr>
          <p:cNvPr id="116738" name="Object 2"/>
          <p:cNvGraphicFramePr>
            <a:graphicFrameLocks noChangeAspect="1"/>
          </p:cNvGraphicFramePr>
          <p:nvPr/>
        </p:nvGraphicFramePr>
        <p:xfrm>
          <a:off x="6324600" y="2133600"/>
          <a:ext cx="2028825" cy="284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58" name="Document" r:id="rId3" imgW="2049120" imgH="2874960" progId="Word.Document.8">
                  <p:embed/>
                </p:oleObj>
              </mc:Choice>
              <mc:Fallback>
                <p:oleObj name="Document" r:id="rId3" imgW="2049120" imgH="287496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133600"/>
                        <a:ext cx="2028825" cy="284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39" name="Object 3"/>
          <p:cNvGraphicFramePr>
            <a:graphicFrameLocks noChangeAspect="1"/>
          </p:cNvGraphicFramePr>
          <p:nvPr/>
        </p:nvGraphicFramePr>
        <p:xfrm>
          <a:off x="1143000" y="2286000"/>
          <a:ext cx="41910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59" name="Bitmap Image" r:id="rId5" imgW="4191585" imgH="2104762" progId="PBrush">
                  <p:embed/>
                </p:oleObj>
              </mc:Choice>
              <mc:Fallback>
                <p:oleObj name="Bitmap Image" r:id="rId5" imgW="4191585" imgH="210476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286000"/>
                        <a:ext cx="4191000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FA7DEFDA-59C6-41EB-87C5-9168D4B9AA12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55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/>
              <a:t>ROM setup</a:t>
            </a:r>
          </a:p>
        </p:txBody>
      </p:sp>
      <p:sp>
        <p:nvSpPr>
          <p:cNvPr id="1177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/>
              <a:t>ROMs are based on this decoder implementation of functions.</a:t>
            </a:r>
          </a:p>
          <a:p>
            <a:pPr lvl="1" eaLnBrk="1" hangingPunct="1"/>
            <a:r>
              <a:rPr lang="en-US" sz="1800" dirty="0"/>
              <a:t>A blank ROM just provides a decoder and several OR gates.</a:t>
            </a:r>
          </a:p>
          <a:p>
            <a:pPr lvl="1" eaLnBrk="1" hangingPunct="1"/>
            <a:r>
              <a:rPr lang="en-US" sz="1800" dirty="0"/>
              <a:t>The connections between the decoder and the OR gates are “programmable,” so different functions can be implemented.</a:t>
            </a:r>
          </a:p>
          <a:p>
            <a:pPr eaLnBrk="1" hangingPunct="1"/>
            <a:r>
              <a:rPr lang="en-US" sz="2000" dirty="0"/>
              <a:t>To program a ROM, you just make the desired connections between the decoder outputs and the OR gate inputs.</a:t>
            </a:r>
          </a:p>
        </p:txBody>
      </p:sp>
      <p:graphicFrame>
        <p:nvGraphicFramePr>
          <p:cNvPr id="1177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347970"/>
              </p:ext>
            </p:extLst>
          </p:nvPr>
        </p:nvGraphicFramePr>
        <p:xfrm>
          <a:off x="228600" y="3352800"/>
          <a:ext cx="6669087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18" name="Bitmap Image" r:id="rId3" imgW="7504762" imgH="3153215" progId="PBrush">
                  <p:embed/>
                </p:oleObj>
              </mc:Choice>
              <mc:Fallback>
                <p:oleObj name="Bitmap Image" r:id="rId3" imgW="7504762" imgH="3153215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352800"/>
                        <a:ext cx="6669087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471012"/>
              </p:ext>
            </p:extLst>
          </p:nvPr>
        </p:nvGraphicFramePr>
        <p:xfrm>
          <a:off x="7239000" y="3505200"/>
          <a:ext cx="1843933" cy="259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19" name="Document" r:id="rId5" imgW="2257044" imgH="3208020" progId="Word.Document.8">
                  <p:embed/>
                </p:oleObj>
              </mc:Choice>
              <mc:Fallback>
                <p:oleObj name="Document" r:id="rId5" imgW="2257044" imgH="320802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505200"/>
                        <a:ext cx="1843933" cy="2598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01467B82-2383-4B22-B3CB-6C0963EAA387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56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55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/>
              <a:t>ROM Example</a:t>
            </a:r>
          </a:p>
        </p:txBody>
      </p:sp>
      <p:sp>
        <p:nvSpPr>
          <p:cNvPr id="10240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000"/>
              <a:t>Here are three functions, V</a:t>
            </a:r>
            <a:r>
              <a:rPr lang="en-US" sz="2000" baseline="-25000"/>
              <a:t>2</a:t>
            </a:r>
            <a:r>
              <a:rPr lang="en-US" sz="2000"/>
              <a:t>V</a:t>
            </a:r>
            <a:r>
              <a:rPr lang="en-US" sz="2000" baseline="-25000"/>
              <a:t>1</a:t>
            </a:r>
            <a:r>
              <a:rPr lang="en-US" sz="2000"/>
              <a:t>V</a:t>
            </a:r>
            <a:r>
              <a:rPr lang="en-US" sz="2000" baseline="-25000"/>
              <a:t>0</a:t>
            </a:r>
            <a:r>
              <a:rPr lang="en-US" sz="2000"/>
              <a:t>, implemented with an </a:t>
            </a:r>
            <a:r>
              <a:rPr lang="en-US" sz="2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8 x 3 ROM.</a:t>
            </a:r>
          </a:p>
          <a:p>
            <a:pPr eaLnBrk="1" hangingPunct="1">
              <a:defRPr/>
            </a:pPr>
            <a:r>
              <a:rPr lang="en-US" sz="2000"/>
              <a:t>Blue crosses (</a:t>
            </a:r>
            <a:r>
              <a:rPr lang="en-US" sz="20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sz="2000"/>
              <a:t>) indicate connections between decoder outputs and OR gates. Otherwise there is no connection.</a:t>
            </a:r>
          </a:p>
        </p:txBody>
      </p:sp>
      <p:grpSp>
        <p:nvGrpSpPr>
          <p:cNvPr id="118791" name="Group 40"/>
          <p:cNvGrpSpPr>
            <a:grpSpLocks/>
          </p:cNvGrpSpPr>
          <p:nvPr/>
        </p:nvGrpSpPr>
        <p:grpSpPr bwMode="auto">
          <a:xfrm>
            <a:off x="1146175" y="2286000"/>
            <a:ext cx="7540626" cy="3167467"/>
            <a:chOff x="838200" y="2805112"/>
            <a:chExt cx="7924801" cy="3570453"/>
          </a:xfrm>
        </p:grpSpPr>
        <p:graphicFrame>
          <p:nvGraphicFramePr>
            <p:cNvPr id="118786" name="Object 2"/>
            <p:cNvGraphicFramePr>
              <a:graphicFrameLocks noChangeAspect="1"/>
            </p:cNvGraphicFramePr>
            <p:nvPr/>
          </p:nvGraphicFramePr>
          <p:xfrm>
            <a:off x="1143000" y="2805112"/>
            <a:ext cx="7507288" cy="3152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040" name="Bitmap Image" r:id="rId3" imgW="7504762" imgH="3153215" progId="PBrush">
                    <p:embed/>
                  </p:oleObj>
                </mc:Choice>
                <mc:Fallback>
                  <p:oleObj name="Bitmap Image" r:id="rId3" imgW="7504762" imgH="3153215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2805112"/>
                          <a:ext cx="7507288" cy="3152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8793" name="Group 5"/>
            <p:cNvGrpSpPr>
              <a:grpSpLocks/>
            </p:cNvGrpSpPr>
            <p:nvPr/>
          </p:nvGrpSpPr>
          <p:grpSpPr bwMode="auto">
            <a:xfrm>
              <a:off x="2667000" y="4191000"/>
              <a:ext cx="152400" cy="152400"/>
              <a:chOff x="1344" y="3552"/>
              <a:chExt cx="96" cy="96"/>
            </a:xfrm>
          </p:grpSpPr>
          <p:sp>
            <p:nvSpPr>
              <p:cNvPr id="118823" name="Line 6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24" name="Line 7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794" name="Group 8"/>
            <p:cNvGrpSpPr>
              <a:grpSpLocks/>
            </p:cNvGrpSpPr>
            <p:nvPr/>
          </p:nvGrpSpPr>
          <p:grpSpPr bwMode="auto">
            <a:xfrm>
              <a:off x="2857500" y="3990975"/>
              <a:ext cx="152400" cy="152400"/>
              <a:chOff x="1344" y="3552"/>
              <a:chExt cx="96" cy="96"/>
            </a:xfrm>
          </p:grpSpPr>
          <p:sp>
            <p:nvSpPr>
              <p:cNvPr id="118821" name="Line 9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22" name="Line 10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795" name="Group 11"/>
            <p:cNvGrpSpPr>
              <a:grpSpLocks/>
            </p:cNvGrpSpPr>
            <p:nvPr/>
          </p:nvGrpSpPr>
          <p:grpSpPr bwMode="auto">
            <a:xfrm>
              <a:off x="3048000" y="3810000"/>
              <a:ext cx="152400" cy="152400"/>
              <a:chOff x="1344" y="3552"/>
              <a:chExt cx="96" cy="96"/>
            </a:xfrm>
          </p:grpSpPr>
          <p:sp>
            <p:nvSpPr>
              <p:cNvPr id="118819" name="Line 12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20" name="Line 13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796" name="Group 14"/>
            <p:cNvGrpSpPr>
              <a:grpSpLocks/>
            </p:cNvGrpSpPr>
            <p:nvPr/>
          </p:nvGrpSpPr>
          <p:grpSpPr bwMode="auto">
            <a:xfrm>
              <a:off x="3238500" y="3619500"/>
              <a:ext cx="152400" cy="152400"/>
              <a:chOff x="1344" y="3552"/>
              <a:chExt cx="96" cy="96"/>
            </a:xfrm>
          </p:grpSpPr>
          <p:sp>
            <p:nvSpPr>
              <p:cNvPr id="118817" name="Line 15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18" name="Line 16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797" name="Group 17"/>
            <p:cNvGrpSpPr>
              <a:grpSpLocks/>
            </p:cNvGrpSpPr>
            <p:nvPr/>
          </p:nvGrpSpPr>
          <p:grpSpPr bwMode="auto">
            <a:xfrm>
              <a:off x="4848225" y="4010025"/>
              <a:ext cx="152400" cy="152400"/>
              <a:chOff x="1344" y="3552"/>
              <a:chExt cx="96" cy="96"/>
            </a:xfrm>
          </p:grpSpPr>
          <p:sp>
            <p:nvSpPr>
              <p:cNvPr id="118815" name="Line 18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16" name="Line 19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798" name="Group 20"/>
            <p:cNvGrpSpPr>
              <a:grpSpLocks/>
            </p:cNvGrpSpPr>
            <p:nvPr/>
          </p:nvGrpSpPr>
          <p:grpSpPr bwMode="auto">
            <a:xfrm>
              <a:off x="5048250" y="3257550"/>
              <a:ext cx="152400" cy="152400"/>
              <a:chOff x="1344" y="3552"/>
              <a:chExt cx="96" cy="96"/>
            </a:xfrm>
          </p:grpSpPr>
          <p:sp>
            <p:nvSpPr>
              <p:cNvPr id="118813" name="Line 21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14" name="Line 22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799" name="Group 23"/>
            <p:cNvGrpSpPr>
              <a:grpSpLocks/>
            </p:cNvGrpSpPr>
            <p:nvPr/>
          </p:nvGrpSpPr>
          <p:grpSpPr bwMode="auto">
            <a:xfrm>
              <a:off x="5238750" y="3048000"/>
              <a:ext cx="152400" cy="152400"/>
              <a:chOff x="1344" y="3552"/>
              <a:chExt cx="96" cy="96"/>
            </a:xfrm>
          </p:grpSpPr>
          <p:sp>
            <p:nvSpPr>
              <p:cNvPr id="118811" name="Line 24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12" name="Line 25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800" name="Group 26"/>
            <p:cNvGrpSpPr>
              <a:grpSpLocks/>
            </p:cNvGrpSpPr>
            <p:nvPr/>
          </p:nvGrpSpPr>
          <p:grpSpPr bwMode="auto">
            <a:xfrm>
              <a:off x="6943725" y="3619500"/>
              <a:ext cx="152400" cy="152400"/>
              <a:chOff x="1344" y="3552"/>
              <a:chExt cx="96" cy="96"/>
            </a:xfrm>
          </p:grpSpPr>
          <p:sp>
            <p:nvSpPr>
              <p:cNvPr id="118809" name="Line 27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10" name="Line 28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801" name="Group 29"/>
            <p:cNvGrpSpPr>
              <a:grpSpLocks/>
            </p:cNvGrpSpPr>
            <p:nvPr/>
          </p:nvGrpSpPr>
          <p:grpSpPr bwMode="auto">
            <a:xfrm>
              <a:off x="7134225" y="3257550"/>
              <a:ext cx="152400" cy="152400"/>
              <a:chOff x="1344" y="3552"/>
              <a:chExt cx="96" cy="96"/>
            </a:xfrm>
          </p:grpSpPr>
          <p:sp>
            <p:nvSpPr>
              <p:cNvPr id="118807" name="Line 30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08" name="Line 31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802" name="Group 32"/>
            <p:cNvGrpSpPr>
              <a:grpSpLocks/>
            </p:cNvGrpSpPr>
            <p:nvPr/>
          </p:nvGrpSpPr>
          <p:grpSpPr bwMode="auto">
            <a:xfrm>
              <a:off x="7334250" y="3048000"/>
              <a:ext cx="152400" cy="152400"/>
              <a:chOff x="1344" y="3552"/>
              <a:chExt cx="96" cy="96"/>
            </a:xfrm>
          </p:grpSpPr>
          <p:sp>
            <p:nvSpPr>
              <p:cNvPr id="118805" name="Line 33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06" name="Line 34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417" name="Text Box 35"/>
            <p:cNvSpPr txBox="1">
              <a:spLocks noChangeArrowheads="1"/>
            </p:cNvSpPr>
            <p:nvPr/>
          </p:nvSpPr>
          <p:spPr bwMode="auto">
            <a:xfrm>
              <a:off x="2436508" y="5924550"/>
              <a:ext cx="6326493" cy="451015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tabLst>
                  <a:tab pos="2165350" algn="l"/>
                  <a:tab pos="4291013" algn="l"/>
                </a:tabLst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V</a:t>
              </a:r>
              <a:r>
                <a:rPr lang="en-US" sz="20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2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 = 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Symbol" pitchFamily="-109" charset="2"/>
                </a:rPr>
                <a:t>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m(1,2,3,4)	V</a:t>
              </a:r>
              <a:r>
                <a:rPr lang="en-US" sz="20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1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 = 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Symbol" pitchFamily="-109" charset="2"/>
                </a:rPr>
                <a:t>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WP Greek Century" pitchFamily="2" charset="2"/>
                </a:rPr>
                <a:t>m(2,6,7)    V</a:t>
              </a:r>
              <a:r>
                <a:rPr lang="en-US" sz="20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WP Greek Century" pitchFamily="2" charset="2"/>
                </a:rPr>
                <a:t>0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WP Greek Century" pitchFamily="2" charset="2"/>
                </a:rPr>
                <a:t> = 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Symbol" pitchFamily="-109" charset="2"/>
                </a:rPr>
                <a:t>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WP Greek Century" pitchFamily="2" charset="2"/>
                </a:rPr>
                <a:t>m(4,6,7)</a:t>
              </a:r>
            </a:p>
          </p:txBody>
        </p:sp>
        <p:sp>
          <p:nvSpPr>
            <p:cNvPr id="102418" name="Text Box 36"/>
            <p:cNvSpPr txBox="1">
              <a:spLocks noChangeArrowheads="1"/>
            </p:cNvSpPr>
            <p:nvPr/>
          </p:nvSpPr>
          <p:spPr bwMode="auto">
            <a:xfrm>
              <a:off x="838200" y="3671887"/>
              <a:ext cx="557239" cy="784071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rgbClr val="00009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charset="0"/>
                  <a:ea typeface="ＭＳ Ｐゴシック" charset="-128"/>
                  <a:cs typeface="ＭＳ Ｐゴシック" charset="-128"/>
                </a:rPr>
                <a:t>A</a:t>
              </a:r>
              <a:r>
                <a:rPr lang="en-US" sz="1400" b="1" baseline="-25000" dirty="0">
                  <a:solidFill>
                    <a:srgbClr val="00009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charset="0"/>
                  <a:ea typeface="ＭＳ Ｐゴシック" charset="-128"/>
                  <a:cs typeface="ＭＳ Ｐゴシック" charset="-128"/>
                </a:rPr>
                <a:t>2</a:t>
              </a:r>
              <a:endParaRPr lang="en-US" sz="1400" b="1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1400" b="1" dirty="0">
                  <a:solidFill>
                    <a:srgbClr val="00009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charset="0"/>
                  <a:ea typeface="ＭＳ Ｐゴシック" charset="-128"/>
                  <a:cs typeface="ＭＳ Ｐゴシック" charset="-128"/>
                </a:rPr>
                <a:t>A</a:t>
              </a:r>
              <a:r>
                <a:rPr lang="en-US" sz="1400" b="1" baseline="-25000" dirty="0">
                  <a:solidFill>
                    <a:srgbClr val="00009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charset="0"/>
                  <a:ea typeface="ＭＳ Ｐゴシック" charset="-128"/>
                  <a:cs typeface="ＭＳ Ｐゴシック" charset="-128"/>
                </a:rPr>
                <a:t>1</a:t>
              </a:r>
              <a:endParaRPr lang="en-US" sz="1400" b="1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1400" b="1" dirty="0">
                  <a:solidFill>
                    <a:srgbClr val="00009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charset="0"/>
                  <a:ea typeface="ＭＳ Ｐゴシック" charset="-128"/>
                  <a:cs typeface="ＭＳ Ｐゴシック" charset="-128"/>
                </a:rPr>
                <a:t>A</a:t>
              </a:r>
              <a:r>
                <a:rPr lang="en-US" sz="1400" b="1" baseline="-25000" dirty="0">
                  <a:solidFill>
                    <a:srgbClr val="00009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charset="0"/>
                  <a:ea typeface="ＭＳ Ｐゴシック" charset="-128"/>
                  <a:cs typeface="ＭＳ Ｐゴシック" charset="-128"/>
                </a:rPr>
                <a:t>0</a:t>
              </a:r>
              <a:endParaRPr lang="en-US" sz="1100" b="1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0" name="Date Placeholder 39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79409"/>
              </p:ext>
            </p:extLst>
          </p:nvPr>
        </p:nvGraphicFramePr>
        <p:xfrm>
          <a:off x="152400" y="4419600"/>
          <a:ext cx="1844675" cy="259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41" name="Document" r:id="rId5" imgW="2257044" imgH="3208020" progId="Word.Document.8">
                  <p:embed/>
                </p:oleObj>
              </mc:Choice>
              <mc:Fallback>
                <p:oleObj name="Document" r:id="rId5" imgW="2257044" imgH="3208020" progId="Word.Documen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419600"/>
                        <a:ext cx="1844675" cy="259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03622" y="5943600"/>
            <a:ext cx="6045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“Fuse” to form a connection, “blow” a fuse to disconnect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 dirty="0"/>
              <a:t>A reminder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3B050B15-A4DA-4C47-A8E3-07BB2CBACEC6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57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pSp>
        <p:nvGrpSpPr>
          <p:cNvPr id="293893" name="Group 21"/>
          <p:cNvGrpSpPr>
            <a:grpSpLocks/>
          </p:cNvGrpSpPr>
          <p:nvPr/>
        </p:nvGrpSpPr>
        <p:grpSpPr bwMode="auto">
          <a:xfrm>
            <a:off x="1676400" y="2819400"/>
            <a:ext cx="6794500" cy="1609725"/>
            <a:chOff x="1663700" y="3890809"/>
            <a:chExt cx="5168900" cy="1015638"/>
          </a:xfrm>
        </p:grpSpPr>
        <p:sp>
          <p:nvSpPr>
            <p:cNvPr id="7" name="Freeform 6"/>
            <p:cNvSpPr/>
            <p:nvPr/>
          </p:nvSpPr>
          <p:spPr>
            <a:xfrm>
              <a:off x="2203536" y="4097142"/>
              <a:ext cx="480659" cy="26042"/>
            </a:xfrm>
            <a:custGeom>
              <a:avLst/>
              <a:gdLst>
                <a:gd name="connsiteX0" fmla="*/ 6477 w 480872"/>
                <a:gd name="connsiteY0" fmla="*/ 6477 h 25908"/>
                <a:gd name="connsiteX1" fmla="*/ 474395 w 480872"/>
                <a:gd name="connsiteY1" fmla="*/ 6477 h 2590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80872" h="25908">
                  <a:moveTo>
                    <a:pt x="6477" y="6477"/>
                  </a:moveTo>
                  <a:lnTo>
                    <a:pt x="474395" y="6477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Freeform 3"/>
            <p:cNvSpPr/>
            <p:nvPr/>
          </p:nvSpPr>
          <p:spPr>
            <a:xfrm>
              <a:off x="2203536" y="4354557"/>
              <a:ext cx="504813" cy="26042"/>
            </a:xfrm>
            <a:custGeom>
              <a:avLst/>
              <a:gdLst>
                <a:gd name="connsiteX0" fmla="*/ 6477 w 504304"/>
                <a:gd name="connsiteY0" fmla="*/ 6477 h 25908"/>
                <a:gd name="connsiteX1" fmla="*/ 497827 w 504304"/>
                <a:gd name="connsiteY1" fmla="*/ 6477 h 2590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504304" h="25908">
                  <a:moveTo>
                    <a:pt x="6477" y="6477"/>
                  </a:moveTo>
                  <a:lnTo>
                    <a:pt x="497827" y="6477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Freeform 3"/>
            <p:cNvSpPr/>
            <p:nvPr/>
          </p:nvSpPr>
          <p:spPr>
            <a:xfrm>
              <a:off x="2203536" y="4226350"/>
              <a:ext cx="504813" cy="26042"/>
            </a:xfrm>
            <a:custGeom>
              <a:avLst/>
              <a:gdLst>
                <a:gd name="connsiteX0" fmla="*/ 6477 w 504304"/>
                <a:gd name="connsiteY0" fmla="*/ 6477 h 25908"/>
                <a:gd name="connsiteX1" fmla="*/ 497827 w 504304"/>
                <a:gd name="connsiteY1" fmla="*/ 6477 h 2590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504304" h="25908">
                  <a:moveTo>
                    <a:pt x="6477" y="6477"/>
                  </a:moveTo>
                  <a:lnTo>
                    <a:pt x="497827" y="6477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Freeform 3"/>
            <p:cNvSpPr/>
            <p:nvPr/>
          </p:nvSpPr>
          <p:spPr>
            <a:xfrm>
              <a:off x="2203536" y="4483765"/>
              <a:ext cx="495152" cy="26042"/>
            </a:xfrm>
            <a:custGeom>
              <a:avLst/>
              <a:gdLst>
                <a:gd name="connsiteX0" fmla="*/ 6477 w 494817"/>
                <a:gd name="connsiteY0" fmla="*/ 6477 h 25908"/>
                <a:gd name="connsiteX1" fmla="*/ 488340 w 494817"/>
                <a:gd name="connsiteY1" fmla="*/ 6477 h 2590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94817" h="25908">
                  <a:moveTo>
                    <a:pt x="6477" y="6477"/>
                  </a:moveTo>
                  <a:lnTo>
                    <a:pt x="488340" y="6477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Freeform 3"/>
            <p:cNvSpPr/>
            <p:nvPr/>
          </p:nvSpPr>
          <p:spPr>
            <a:xfrm>
              <a:off x="2655211" y="4013006"/>
              <a:ext cx="696835" cy="567916"/>
            </a:xfrm>
            <a:custGeom>
              <a:avLst/>
              <a:gdLst>
                <a:gd name="connsiteX0" fmla="*/ 697255 w 697458"/>
                <a:gd name="connsiteY0" fmla="*/ 284900 h 567390"/>
                <a:gd name="connsiteX1" fmla="*/ 0 w 697458"/>
                <a:gd name="connsiteY1" fmla="*/ 564592 h 567390"/>
                <a:gd name="connsiteX2" fmla="*/ 51828 w 697458"/>
                <a:gd name="connsiteY2" fmla="*/ 284900 h 567390"/>
                <a:gd name="connsiteX3" fmla="*/ 0 w 697458"/>
                <a:gd name="connsiteY3" fmla="*/ 2578 h 567390"/>
                <a:gd name="connsiteX4" fmla="*/ 697458 w 697458"/>
                <a:gd name="connsiteY4" fmla="*/ 284900 h 567390"/>
                <a:gd name="connsiteX5" fmla="*/ 697255 w 697458"/>
                <a:gd name="connsiteY5" fmla="*/ 284900 h 5673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697458" h="567390">
                  <a:moveTo>
                    <a:pt x="697255" y="284900"/>
                  </a:moveTo>
                  <a:cubicBezTo>
                    <a:pt x="525780" y="615569"/>
                    <a:pt x="0" y="564592"/>
                    <a:pt x="0" y="564592"/>
                  </a:cubicBezTo>
                  <a:cubicBezTo>
                    <a:pt x="0" y="564592"/>
                    <a:pt x="51828" y="463068"/>
                    <a:pt x="51828" y="284900"/>
                  </a:cubicBezTo>
                  <a:cubicBezTo>
                    <a:pt x="51828" y="106744"/>
                    <a:pt x="0" y="2578"/>
                    <a:pt x="0" y="2578"/>
                  </a:cubicBezTo>
                  <a:cubicBezTo>
                    <a:pt x="0" y="2578"/>
                    <a:pt x="526592" y="-47128"/>
                    <a:pt x="697458" y="284900"/>
                  </a:cubicBezTo>
                  <a:lnTo>
                    <a:pt x="697255" y="284900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Freeform 3"/>
            <p:cNvSpPr/>
            <p:nvPr/>
          </p:nvSpPr>
          <p:spPr>
            <a:xfrm>
              <a:off x="2645550" y="4003992"/>
              <a:ext cx="716158" cy="585945"/>
            </a:xfrm>
            <a:custGeom>
              <a:avLst/>
              <a:gdLst>
                <a:gd name="connsiteX0" fmla="*/ 706970 w 716889"/>
                <a:gd name="connsiteY0" fmla="*/ 294615 h 586821"/>
                <a:gd name="connsiteX1" fmla="*/ 9715 w 716889"/>
                <a:gd name="connsiteY1" fmla="*/ 574307 h 586821"/>
                <a:gd name="connsiteX2" fmla="*/ 61544 w 716889"/>
                <a:gd name="connsiteY2" fmla="*/ 294615 h 586821"/>
                <a:gd name="connsiteX3" fmla="*/ 9715 w 716889"/>
                <a:gd name="connsiteY3" fmla="*/ 12294 h 586821"/>
                <a:gd name="connsiteX4" fmla="*/ 707174 w 716889"/>
                <a:gd name="connsiteY4" fmla="*/ 294615 h 586821"/>
                <a:gd name="connsiteX5" fmla="*/ 706970 w 716889"/>
                <a:gd name="connsiteY5" fmla="*/ 294615 h 58682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716889" h="586821">
                  <a:moveTo>
                    <a:pt x="706970" y="294615"/>
                  </a:moveTo>
                  <a:cubicBezTo>
                    <a:pt x="535495" y="625285"/>
                    <a:pt x="9715" y="574307"/>
                    <a:pt x="9715" y="574307"/>
                  </a:cubicBezTo>
                  <a:cubicBezTo>
                    <a:pt x="9715" y="574307"/>
                    <a:pt x="61544" y="472783"/>
                    <a:pt x="61544" y="294615"/>
                  </a:cubicBezTo>
                  <a:cubicBezTo>
                    <a:pt x="61544" y="116459"/>
                    <a:pt x="9715" y="12294"/>
                    <a:pt x="9715" y="12294"/>
                  </a:cubicBezTo>
                  <a:cubicBezTo>
                    <a:pt x="9715" y="12294"/>
                    <a:pt x="536308" y="-37413"/>
                    <a:pt x="707174" y="294615"/>
                  </a:cubicBezTo>
                  <a:lnTo>
                    <a:pt x="706970" y="294615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254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Freeform 3"/>
            <p:cNvSpPr/>
            <p:nvPr/>
          </p:nvSpPr>
          <p:spPr>
            <a:xfrm>
              <a:off x="4882186" y="4290454"/>
              <a:ext cx="1219764" cy="26042"/>
            </a:xfrm>
            <a:custGeom>
              <a:avLst/>
              <a:gdLst>
                <a:gd name="connsiteX0" fmla="*/ 6477 w 1218882"/>
                <a:gd name="connsiteY0" fmla="*/ 6477 h 25908"/>
                <a:gd name="connsiteX1" fmla="*/ 1212405 w 1218882"/>
                <a:gd name="connsiteY1" fmla="*/ 6477 h 2590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218882" h="25908">
                  <a:moveTo>
                    <a:pt x="6477" y="6477"/>
                  </a:moveTo>
                  <a:lnTo>
                    <a:pt x="1212405" y="6477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Freeform 3"/>
            <p:cNvSpPr/>
            <p:nvPr/>
          </p:nvSpPr>
          <p:spPr>
            <a:xfrm>
              <a:off x="6048812" y="4013006"/>
              <a:ext cx="696835" cy="567916"/>
            </a:xfrm>
            <a:custGeom>
              <a:avLst/>
              <a:gdLst>
                <a:gd name="connsiteX0" fmla="*/ 697281 w 697458"/>
                <a:gd name="connsiteY0" fmla="*/ 284900 h 567390"/>
                <a:gd name="connsiteX1" fmla="*/ 0 w 697458"/>
                <a:gd name="connsiteY1" fmla="*/ 564592 h 567390"/>
                <a:gd name="connsiteX2" fmla="*/ 51828 w 697458"/>
                <a:gd name="connsiteY2" fmla="*/ 284900 h 567390"/>
                <a:gd name="connsiteX3" fmla="*/ 0 w 697458"/>
                <a:gd name="connsiteY3" fmla="*/ 2578 h 567390"/>
                <a:gd name="connsiteX4" fmla="*/ 697458 w 697458"/>
                <a:gd name="connsiteY4" fmla="*/ 284900 h 567390"/>
                <a:gd name="connsiteX5" fmla="*/ 697281 w 697458"/>
                <a:gd name="connsiteY5" fmla="*/ 284900 h 5673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697458" h="567390">
                  <a:moveTo>
                    <a:pt x="697281" y="284900"/>
                  </a:moveTo>
                  <a:cubicBezTo>
                    <a:pt x="525779" y="615569"/>
                    <a:pt x="0" y="564592"/>
                    <a:pt x="0" y="564592"/>
                  </a:cubicBezTo>
                  <a:cubicBezTo>
                    <a:pt x="0" y="564592"/>
                    <a:pt x="51828" y="463068"/>
                    <a:pt x="51828" y="284900"/>
                  </a:cubicBezTo>
                  <a:cubicBezTo>
                    <a:pt x="51828" y="106744"/>
                    <a:pt x="0" y="2578"/>
                    <a:pt x="0" y="2578"/>
                  </a:cubicBezTo>
                  <a:cubicBezTo>
                    <a:pt x="0" y="2578"/>
                    <a:pt x="526605" y="-47128"/>
                    <a:pt x="697458" y="284900"/>
                  </a:cubicBezTo>
                  <a:lnTo>
                    <a:pt x="697281" y="284900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Freeform 3"/>
            <p:cNvSpPr/>
            <p:nvPr/>
          </p:nvSpPr>
          <p:spPr>
            <a:xfrm>
              <a:off x="6039150" y="4003992"/>
              <a:ext cx="716158" cy="585945"/>
            </a:xfrm>
            <a:custGeom>
              <a:avLst/>
              <a:gdLst>
                <a:gd name="connsiteX0" fmla="*/ 706996 w 716889"/>
                <a:gd name="connsiteY0" fmla="*/ 294615 h 586821"/>
                <a:gd name="connsiteX1" fmla="*/ 9715 w 716889"/>
                <a:gd name="connsiteY1" fmla="*/ 574307 h 586821"/>
                <a:gd name="connsiteX2" fmla="*/ 61544 w 716889"/>
                <a:gd name="connsiteY2" fmla="*/ 294615 h 586821"/>
                <a:gd name="connsiteX3" fmla="*/ 9715 w 716889"/>
                <a:gd name="connsiteY3" fmla="*/ 12294 h 586821"/>
                <a:gd name="connsiteX4" fmla="*/ 707174 w 716889"/>
                <a:gd name="connsiteY4" fmla="*/ 294615 h 586821"/>
                <a:gd name="connsiteX5" fmla="*/ 706996 w 716889"/>
                <a:gd name="connsiteY5" fmla="*/ 294615 h 58682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716889" h="586821">
                  <a:moveTo>
                    <a:pt x="706996" y="294615"/>
                  </a:moveTo>
                  <a:cubicBezTo>
                    <a:pt x="535495" y="625285"/>
                    <a:pt x="9715" y="574307"/>
                    <a:pt x="9715" y="574307"/>
                  </a:cubicBezTo>
                  <a:cubicBezTo>
                    <a:pt x="9715" y="574307"/>
                    <a:pt x="61544" y="472783"/>
                    <a:pt x="61544" y="294615"/>
                  </a:cubicBezTo>
                  <a:cubicBezTo>
                    <a:pt x="61544" y="116459"/>
                    <a:pt x="9715" y="12294"/>
                    <a:pt x="9715" y="12294"/>
                  </a:cubicBezTo>
                  <a:cubicBezTo>
                    <a:pt x="9715" y="12294"/>
                    <a:pt x="536321" y="-37413"/>
                    <a:pt x="707174" y="294615"/>
                  </a:cubicBezTo>
                  <a:lnTo>
                    <a:pt x="706996" y="294615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254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Freeform 3"/>
            <p:cNvSpPr/>
            <p:nvPr/>
          </p:nvSpPr>
          <p:spPr>
            <a:xfrm>
              <a:off x="5080247" y="3890809"/>
              <a:ext cx="25361" cy="708142"/>
            </a:xfrm>
            <a:custGeom>
              <a:avLst/>
              <a:gdLst>
                <a:gd name="connsiteX0" fmla="*/ 6477 w 25908"/>
                <a:gd name="connsiteY0" fmla="*/ 6477 h 707694"/>
                <a:gd name="connsiteX1" fmla="*/ 6477 w 25908"/>
                <a:gd name="connsiteY1" fmla="*/ 701218 h 7076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5908" h="707694">
                  <a:moveTo>
                    <a:pt x="6477" y="6477"/>
                  </a:moveTo>
                  <a:lnTo>
                    <a:pt x="6477" y="701218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Freeform 3"/>
            <p:cNvSpPr/>
            <p:nvPr/>
          </p:nvSpPr>
          <p:spPr>
            <a:xfrm>
              <a:off x="5330237" y="3890809"/>
              <a:ext cx="25362" cy="708142"/>
            </a:xfrm>
            <a:custGeom>
              <a:avLst/>
              <a:gdLst>
                <a:gd name="connsiteX0" fmla="*/ 6477 w 25908"/>
                <a:gd name="connsiteY0" fmla="*/ 6477 h 707694"/>
                <a:gd name="connsiteX1" fmla="*/ 6477 w 25908"/>
                <a:gd name="connsiteY1" fmla="*/ 701218 h 7076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5908" h="707694">
                  <a:moveTo>
                    <a:pt x="6477" y="6477"/>
                  </a:moveTo>
                  <a:lnTo>
                    <a:pt x="6477" y="701218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Freeform 3"/>
            <p:cNvSpPr/>
            <p:nvPr/>
          </p:nvSpPr>
          <p:spPr>
            <a:xfrm>
              <a:off x="5580229" y="3890809"/>
              <a:ext cx="25361" cy="708142"/>
            </a:xfrm>
            <a:custGeom>
              <a:avLst/>
              <a:gdLst>
                <a:gd name="connsiteX0" fmla="*/ 6477 w 25908"/>
                <a:gd name="connsiteY0" fmla="*/ 6477 h 707694"/>
                <a:gd name="connsiteX1" fmla="*/ 6477 w 25908"/>
                <a:gd name="connsiteY1" fmla="*/ 701218 h 7076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5908" h="707694">
                  <a:moveTo>
                    <a:pt x="6477" y="6477"/>
                  </a:moveTo>
                  <a:lnTo>
                    <a:pt x="6477" y="701218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Freeform 3"/>
            <p:cNvSpPr/>
            <p:nvPr/>
          </p:nvSpPr>
          <p:spPr>
            <a:xfrm>
              <a:off x="5830220" y="3890809"/>
              <a:ext cx="25362" cy="708142"/>
            </a:xfrm>
            <a:custGeom>
              <a:avLst/>
              <a:gdLst>
                <a:gd name="connsiteX0" fmla="*/ 6477 w 25908"/>
                <a:gd name="connsiteY0" fmla="*/ 6477 h 707694"/>
                <a:gd name="connsiteX1" fmla="*/ 6477 w 25908"/>
                <a:gd name="connsiteY1" fmla="*/ 701218 h 7076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5908" h="707694">
                  <a:moveTo>
                    <a:pt x="6477" y="6477"/>
                  </a:moveTo>
                  <a:lnTo>
                    <a:pt x="6477" y="701218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63700" y="4750195"/>
              <a:ext cx="2222144" cy="156252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500"/>
                </a:lnSpc>
                <a:defRPr/>
              </a:pPr>
              <a:r>
                <a:rPr lang="en-US" altLang="zh-CN" sz="1632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(a)</a:t>
              </a:r>
              <a:r>
                <a:rPr lang="en-US" altLang="zh-CN" sz="1632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632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Conventional</a:t>
              </a:r>
              <a:r>
                <a:rPr lang="en-US" altLang="zh-CN" sz="1632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632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symbol</a:t>
              </a:r>
            </a:p>
          </p:txBody>
        </p:sp>
        <p:sp>
          <p:nvSpPr>
            <p:cNvPr id="21" name="TextBox 1"/>
            <p:cNvSpPr txBox="1"/>
            <p:nvPr/>
          </p:nvSpPr>
          <p:spPr>
            <a:xfrm>
              <a:off x="4787986" y="4750195"/>
              <a:ext cx="2044614" cy="156252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500"/>
                </a:lnSpc>
                <a:defRPr/>
              </a:pPr>
              <a:r>
                <a:rPr lang="en-US" altLang="zh-CN" sz="1632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(b)</a:t>
              </a:r>
              <a:r>
                <a:rPr lang="en-US" altLang="zh-CN" sz="1632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632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Array</a:t>
              </a:r>
              <a:r>
                <a:rPr lang="en-US" altLang="zh-CN" sz="1632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632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logic</a:t>
              </a:r>
              <a:r>
                <a:rPr lang="en-US" altLang="zh-CN" sz="1632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1632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symbol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36900" y="5181600"/>
            <a:ext cx="4440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PLD, the symbol in (b) is used. </a:t>
            </a:r>
          </a:p>
        </p:txBody>
      </p:sp>
    </p:spTree>
    <p:extLst>
      <p:ext uri="{BB962C8B-B14F-4D97-AF65-F5344CB8AC3E}">
        <p14:creationId xmlns:p14="http://schemas.microsoft.com/office/powerpoint/2010/main" val="2831659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21F8CD3C-C0CD-4FC3-9308-120F040D8797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58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pSp>
        <p:nvGrpSpPr>
          <p:cNvPr id="119813" name="Group 2"/>
          <p:cNvGrpSpPr>
            <a:grpSpLocks/>
          </p:cNvGrpSpPr>
          <p:nvPr/>
        </p:nvGrpSpPr>
        <p:grpSpPr bwMode="auto">
          <a:xfrm>
            <a:off x="4181475" y="2819400"/>
            <a:ext cx="3590925" cy="3121025"/>
            <a:chOff x="1872" y="1248"/>
            <a:chExt cx="2262" cy="1966"/>
          </a:xfrm>
        </p:grpSpPr>
        <p:grpSp>
          <p:nvGrpSpPr>
            <p:cNvPr id="119820" name="Group 3"/>
            <p:cNvGrpSpPr>
              <a:grpSpLocks/>
            </p:cNvGrpSpPr>
            <p:nvPr/>
          </p:nvGrpSpPr>
          <p:grpSpPr bwMode="auto">
            <a:xfrm>
              <a:off x="2016" y="1248"/>
              <a:ext cx="2118" cy="1872"/>
              <a:chOff x="1728" y="1056"/>
              <a:chExt cx="2118" cy="1872"/>
            </a:xfrm>
          </p:grpSpPr>
          <p:graphicFrame>
            <p:nvGraphicFramePr>
              <p:cNvPr id="119810" name="Object 2"/>
              <p:cNvGraphicFramePr>
                <a:graphicFrameLocks noChangeAspect="1"/>
              </p:cNvGraphicFramePr>
              <p:nvPr/>
            </p:nvGraphicFramePr>
            <p:xfrm>
              <a:off x="1728" y="1056"/>
              <a:ext cx="2118" cy="18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971" name="Bitmap Image" r:id="rId3" imgW="3362794" imgH="2971429" progId="PBrush">
                      <p:embed/>
                    </p:oleObj>
                  </mc:Choice>
                  <mc:Fallback>
                    <p:oleObj name="Bitmap Image" r:id="rId3" imgW="3362794" imgH="2971429" progId="PBrush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8" y="1056"/>
                            <a:ext cx="2118" cy="18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25400">
                                <a:solidFill>
                                  <a:schemeClr val="accent2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19823" name="Group 5"/>
              <p:cNvGrpSpPr>
                <a:grpSpLocks/>
              </p:cNvGrpSpPr>
              <p:nvPr/>
            </p:nvGrpSpPr>
            <p:grpSpPr bwMode="auto">
              <a:xfrm>
                <a:off x="2814" y="1794"/>
                <a:ext cx="96" cy="96"/>
                <a:chOff x="1344" y="3552"/>
                <a:chExt cx="96" cy="96"/>
              </a:xfrm>
            </p:grpSpPr>
            <p:sp>
              <p:nvSpPr>
                <p:cNvPr id="119851" name="Line 6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852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824" name="Group 8"/>
              <p:cNvGrpSpPr>
                <a:grpSpLocks/>
              </p:cNvGrpSpPr>
              <p:nvPr/>
            </p:nvGrpSpPr>
            <p:grpSpPr bwMode="auto">
              <a:xfrm>
                <a:off x="2820" y="1920"/>
                <a:ext cx="96" cy="96"/>
                <a:chOff x="1344" y="3552"/>
                <a:chExt cx="96" cy="96"/>
              </a:xfrm>
            </p:grpSpPr>
            <p:sp>
              <p:nvSpPr>
                <p:cNvPr id="119849" name="Line 9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850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825" name="Group 11"/>
              <p:cNvGrpSpPr>
                <a:grpSpLocks/>
              </p:cNvGrpSpPr>
              <p:nvPr/>
            </p:nvGrpSpPr>
            <p:grpSpPr bwMode="auto">
              <a:xfrm>
                <a:off x="2814" y="1674"/>
                <a:ext cx="96" cy="96"/>
                <a:chOff x="1344" y="3552"/>
                <a:chExt cx="96" cy="96"/>
              </a:xfrm>
            </p:grpSpPr>
            <p:sp>
              <p:nvSpPr>
                <p:cNvPr id="119847" name="Line 12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848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826" name="Group 14"/>
              <p:cNvGrpSpPr>
                <a:grpSpLocks/>
              </p:cNvGrpSpPr>
              <p:nvPr/>
            </p:nvGrpSpPr>
            <p:grpSpPr bwMode="auto">
              <a:xfrm>
                <a:off x="2820" y="1560"/>
                <a:ext cx="96" cy="96"/>
                <a:chOff x="1344" y="3552"/>
                <a:chExt cx="96" cy="96"/>
              </a:xfrm>
            </p:grpSpPr>
            <p:sp>
              <p:nvSpPr>
                <p:cNvPr id="119845" name="Line 15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846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827" name="Group 17"/>
              <p:cNvGrpSpPr>
                <a:grpSpLocks/>
              </p:cNvGrpSpPr>
              <p:nvPr/>
            </p:nvGrpSpPr>
            <p:grpSpPr bwMode="auto">
              <a:xfrm>
                <a:off x="3180" y="1794"/>
                <a:ext cx="96" cy="96"/>
                <a:chOff x="1344" y="3552"/>
                <a:chExt cx="96" cy="96"/>
              </a:xfrm>
            </p:grpSpPr>
            <p:sp>
              <p:nvSpPr>
                <p:cNvPr id="119843" name="Line 18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844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828" name="Group 20"/>
              <p:cNvGrpSpPr>
                <a:grpSpLocks/>
              </p:cNvGrpSpPr>
              <p:nvPr/>
            </p:nvGrpSpPr>
            <p:grpSpPr bwMode="auto">
              <a:xfrm>
                <a:off x="3180" y="1314"/>
                <a:ext cx="96" cy="96"/>
                <a:chOff x="1344" y="3552"/>
                <a:chExt cx="96" cy="96"/>
              </a:xfrm>
            </p:grpSpPr>
            <p:sp>
              <p:nvSpPr>
                <p:cNvPr id="119841" name="Line 21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842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829" name="Group 23"/>
              <p:cNvGrpSpPr>
                <a:grpSpLocks/>
              </p:cNvGrpSpPr>
              <p:nvPr/>
            </p:nvGrpSpPr>
            <p:grpSpPr bwMode="auto">
              <a:xfrm>
                <a:off x="3180" y="1194"/>
                <a:ext cx="96" cy="96"/>
                <a:chOff x="1344" y="3552"/>
                <a:chExt cx="96" cy="96"/>
              </a:xfrm>
            </p:grpSpPr>
            <p:sp>
              <p:nvSpPr>
                <p:cNvPr id="119839" name="Line 24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840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830" name="Group 26"/>
              <p:cNvGrpSpPr>
                <a:grpSpLocks/>
              </p:cNvGrpSpPr>
              <p:nvPr/>
            </p:nvGrpSpPr>
            <p:grpSpPr bwMode="auto">
              <a:xfrm>
                <a:off x="3540" y="1194"/>
                <a:ext cx="96" cy="96"/>
                <a:chOff x="1344" y="3552"/>
                <a:chExt cx="96" cy="96"/>
              </a:xfrm>
            </p:grpSpPr>
            <p:sp>
              <p:nvSpPr>
                <p:cNvPr id="119837" name="Line 27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838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831" name="Group 29"/>
              <p:cNvGrpSpPr>
                <a:grpSpLocks/>
              </p:cNvGrpSpPr>
              <p:nvPr/>
            </p:nvGrpSpPr>
            <p:grpSpPr bwMode="auto">
              <a:xfrm>
                <a:off x="3540" y="1314"/>
                <a:ext cx="96" cy="96"/>
                <a:chOff x="1344" y="3552"/>
                <a:chExt cx="96" cy="96"/>
              </a:xfrm>
            </p:grpSpPr>
            <p:sp>
              <p:nvSpPr>
                <p:cNvPr id="119835" name="Line 30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836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9832" name="Group 32"/>
              <p:cNvGrpSpPr>
                <a:grpSpLocks/>
              </p:cNvGrpSpPr>
              <p:nvPr/>
            </p:nvGrpSpPr>
            <p:grpSpPr bwMode="auto">
              <a:xfrm>
                <a:off x="3546" y="1554"/>
                <a:ext cx="96" cy="96"/>
                <a:chOff x="1344" y="3552"/>
                <a:chExt cx="96" cy="96"/>
              </a:xfrm>
            </p:grpSpPr>
            <p:sp>
              <p:nvSpPr>
                <p:cNvPr id="119833" name="Line 33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83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9821" name="Text Box 35"/>
            <p:cNvSpPr txBox="1">
              <a:spLocks noChangeArrowheads="1"/>
            </p:cNvSpPr>
            <p:nvPr/>
          </p:nvSpPr>
          <p:spPr bwMode="auto">
            <a:xfrm>
              <a:off x="3034" y="3050"/>
              <a:ext cx="928" cy="164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tabLst>
                  <a:tab pos="571500" algn="l"/>
                  <a:tab pos="1143000" algn="l"/>
                </a:tabLst>
              </a:pPr>
              <a:r>
                <a:rPr lang="en-US" sz="1100"/>
                <a:t>V</a:t>
              </a:r>
              <a:r>
                <a:rPr lang="en-US" sz="1100" baseline="-25000"/>
                <a:t>2</a:t>
              </a:r>
              <a:r>
                <a:rPr lang="en-US" sz="1100"/>
                <a:t>	V</a:t>
              </a:r>
              <a:r>
                <a:rPr lang="en-US" sz="1100" baseline="-25000"/>
                <a:t>1</a:t>
              </a:r>
              <a:r>
                <a:rPr lang="en-US" sz="1100"/>
                <a:t>	V</a:t>
              </a:r>
              <a:r>
                <a:rPr lang="en-US" sz="1100" baseline="-25000"/>
                <a:t>0</a:t>
              </a:r>
              <a:endParaRPr lang="en-US" sz="1100"/>
            </a:p>
          </p:txBody>
        </p:sp>
        <p:sp>
          <p:nvSpPr>
            <p:cNvPr id="119822" name="Text Box 36"/>
            <p:cNvSpPr txBox="1">
              <a:spLocks noChangeArrowheads="1"/>
            </p:cNvSpPr>
            <p:nvPr/>
          </p:nvSpPr>
          <p:spPr bwMode="auto">
            <a:xfrm>
              <a:off x="1872" y="1824"/>
              <a:ext cx="242" cy="434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en-US" sz="1400"/>
                <a:t>A</a:t>
              </a:r>
              <a:r>
                <a:rPr lang="en-US" sz="1400" baseline="-25000"/>
                <a:t>2</a:t>
              </a:r>
              <a:endParaRPr lang="en-US" sz="1400"/>
            </a:p>
            <a:p>
              <a:pPr>
                <a:lnSpc>
                  <a:spcPct val="90000"/>
                </a:lnSpc>
              </a:pPr>
              <a:r>
                <a:rPr lang="en-US" sz="1400"/>
                <a:t>A</a:t>
              </a:r>
              <a:r>
                <a:rPr lang="en-US" sz="1400" baseline="-25000"/>
                <a:t>1</a:t>
              </a:r>
              <a:endParaRPr lang="en-US" sz="1400"/>
            </a:p>
            <a:p>
              <a:pPr>
                <a:lnSpc>
                  <a:spcPct val="90000"/>
                </a:lnSpc>
              </a:pPr>
              <a:r>
                <a:rPr lang="en-US" sz="1400"/>
                <a:t>A</a:t>
              </a:r>
              <a:r>
                <a:rPr lang="en-US" sz="1400" baseline="-25000"/>
                <a:t>0</a:t>
              </a:r>
              <a:endParaRPr lang="en-US" sz="1100"/>
            </a:p>
          </p:txBody>
        </p:sp>
      </p:grpSp>
      <p:sp>
        <p:nvSpPr>
          <p:cNvPr id="556069" name="Rectangle 37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/>
              <a:t>The same example again …</a:t>
            </a:r>
          </a:p>
        </p:txBody>
      </p:sp>
      <p:sp>
        <p:nvSpPr>
          <p:cNvPr id="103431" name="Rectangle 38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Here is an alternative presentation of the same 8 x 3 ROM, using </a:t>
            </a:r>
            <a:r>
              <a:rPr lang="en-US" i="1">
                <a:solidFill>
                  <a:srgbClr val="00009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“abbreviated”</a:t>
            </a:r>
            <a:r>
              <a:rPr lang="en-US"/>
              <a:t> OR gates to make the diagram neater.</a:t>
            </a:r>
          </a:p>
        </p:txBody>
      </p:sp>
      <p:grpSp>
        <p:nvGrpSpPr>
          <p:cNvPr id="119816" name="Group 44"/>
          <p:cNvGrpSpPr>
            <a:grpSpLocks/>
          </p:cNvGrpSpPr>
          <p:nvPr/>
        </p:nvGrpSpPr>
        <p:grpSpPr bwMode="auto">
          <a:xfrm>
            <a:off x="1676400" y="3227388"/>
            <a:ext cx="2209800" cy="1295400"/>
            <a:chOff x="2362200" y="4038600"/>
            <a:chExt cx="1981200" cy="1066800"/>
          </a:xfrm>
        </p:grpSpPr>
        <p:sp>
          <p:nvSpPr>
            <p:cNvPr id="103432" name="Text Box 39"/>
            <p:cNvSpPr txBox="1">
              <a:spLocks noChangeArrowheads="1"/>
            </p:cNvSpPr>
            <p:nvPr/>
          </p:nvSpPr>
          <p:spPr bwMode="auto">
            <a:xfrm>
              <a:off x="2439057" y="4114426"/>
              <a:ext cx="1801867" cy="828862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tabLst>
                  <a:tab pos="288925" algn="l"/>
                  <a:tab pos="2165350" algn="l"/>
                  <a:tab pos="4344988" algn="l"/>
                </a:tabLst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V</a:t>
              </a:r>
              <a:r>
                <a:rPr lang="en-US" sz="20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2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	= 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Symbol" pitchFamily="-109" charset="2"/>
                </a:rPr>
                <a:t>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m(1,2,3,4)</a:t>
              </a:r>
            </a:p>
            <a:p>
              <a:pPr>
                <a:tabLst>
                  <a:tab pos="288925" algn="l"/>
                  <a:tab pos="2165350" algn="l"/>
                  <a:tab pos="4344988" algn="l"/>
                </a:tabLst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V</a:t>
              </a:r>
              <a:r>
                <a:rPr lang="en-US" sz="20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1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</a:rPr>
                <a:t>	= 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Symbol" pitchFamily="-109" charset="2"/>
                </a:rPr>
                <a:t>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WP Greek Century" pitchFamily="2" charset="2"/>
                </a:rPr>
                <a:t>m(2,6,7)</a:t>
              </a:r>
            </a:p>
            <a:p>
              <a:pPr>
                <a:tabLst>
                  <a:tab pos="288925" algn="l"/>
                  <a:tab pos="2165350" algn="l"/>
                  <a:tab pos="4344988" algn="l"/>
                </a:tabLst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WP Greek Century" pitchFamily="2" charset="2"/>
                </a:rPr>
                <a:t>V</a:t>
              </a:r>
              <a:r>
                <a:rPr lang="en-US" sz="20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WP Greek Century" pitchFamily="2" charset="2"/>
                </a:rPr>
                <a:t>0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WP Greek Century" pitchFamily="2" charset="2"/>
                </a:rPr>
                <a:t>	= 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Symbol" pitchFamily="-109" charset="2"/>
                </a:rPr>
                <a:t>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Hebrew"/>
                  <a:ea typeface="ＭＳ Ｐゴシック" charset="-128"/>
                  <a:cs typeface="Arial Hebrew"/>
                  <a:sym typeface="WP Greek Century" pitchFamily="2" charset="2"/>
                </a:rPr>
                <a:t>m(4,6,7)</a:t>
              </a:r>
            </a:p>
          </p:txBody>
        </p:sp>
        <p:sp>
          <p:nvSpPr>
            <p:cNvPr id="103433" name="Rectangle 40"/>
            <p:cNvSpPr>
              <a:spLocks noChangeArrowheads="1"/>
            </p:cNvSpPr>
            <p:nvPr/>
          </p:nvSpPr>
          <p:spPr bwMode="auto">
            <a:xfrm>
              <a:off x="2362200" y="4038600"/>
              <a:ext cx="1981200" cy="1066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Hebrew"/>
                <a:ea typeface="ＭＳ Ｐゴシック" charset="-128"/>
                <a:cs typeface="Arial Hebrew"/>
              </a:endParaRPr>
            </a:p>
          </p:txBody>
        </p:sp>
      </p:grpSp>
      <p:sp>
        <p:nvSpPr>
          <p:cNvPr id="44" name="Date Placeholder 4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C03DC1A2-D6D2-4DDE-977F-EE8D2FA388D2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59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570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eaLnBrk="1" hangingPunct="1">
              <a:defRPr/>
            </a:pPr>
            <a:r>
              <a:rPr lang="en-US" sz="4400"/>
              <a:t>Why is this a “Memory”?</a:t>
            </a:r>
          </a:p>
        </p:txBody>
      </p:sp>
      <p:sp>
        <p:nvSpPr>
          <p:cNvPr id="1208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/>
              <a:t>This combinational circuit can be considered a read-only memory.</a:t>
            </a:r>
          </a:p>
          <a:p>
            <a:pPr lvl="1" eaLnBrk="1" hangingPunct="1"/>
            <a:r>
              <a:rPr lang="en-US" sz="1800" dirty="0"/>
              <a:t>It stores eight words of data, each consisting of three bits.</a:t>
            </a:r>
          </a:p>
          <a:p>
            <a:pPr lvl="1" eaLnBrk="1" hangingPunct="1"/>
            <a:r>
              <a:rPr lang="en-US" sz="1800" dirty="0"/>
              <a:t>The decoder inputs form an </a:t>
            </a:r>
            <a:r>
              <a:rPr lang="en-US" sz="1800" dirty="0">
                <a:solidFill>
                  <a:srgbClr val="FF0033"/>
                </a:solidFill>
              </a:rPr>
              <a:t>address</a:t>
            </a:r>
            <a:r>
              <a:rPr lang="en-US" sz="1800" dirty="0"/>
              <a:t>, which refers to one of the eight available words.</a:t>
            </a:r>
          </a:p>
          <a:p>
            <a:pPr lvl="1" eaLnBrk="1" hangingPunct="1"/>
            <a:r>
              <a:rPr lang="en-US" sz="1800" dirty="0"/>
              <a:t>So every input combination corresponds to an address, which is “read” to produce a 3-bit data output.</a:t>
            </a:r>
          </a:p>
        </p:txBody>
      </p:sp>
      <p:grpSp>
        <p:nvGrpSpPr>
          <p:cNvPr id="120840" name="Group 4"/>
          <p:cNvGrpSpPr>
            <a:grpSpLocks/>
          </p:cNvGrpSpPr>
          <p:nvPr/>
        </p:nvGrpSpPr>
        <p:grpSpPr bwMode="auto">
          <a:xfrm>
            <a:off x="1057275" y="3201988"/>
            <a:ext cx="3362325" cy="3046412"/>
            <a:chOff x="1872" y="1248"/>
            <a:chExt cx="2262" cy="2049"/>
          </a:xfrm>
        </p:grpSpPr>
        <p:grpSp>
          <p:nvGrpSpPr>
            <p:cNvPr id="120842" name="Group 5"/>
            <p:cNvGrpSpPr>
              <a:grpSpLocks/>
            </p:cNvGrpSpPr>
            <p:nvPr/>
          </p:nvGrpSpPr>
          <p:grpSpPr bwMode="auto">
            <a:xfrm>
              <a:off x="2016" y="1248"/>
              <a:ext cx="2118" cy="1872"/>
              <a:chOff x="1728" y="1056"/>
              <a:chExt cx="2118" cy="1872"/>
            </a:xfrm>
          </p:grpSpPr>
          <p:graphicFrame>
            <p:nvGraphicFramePr>
              <p:cNvPr id="120835" name="Object 3"/>
              <p:cNvGraphicFramePr>
                <a:graphicFrameLocks noChangeAspect="1"/>
              </p:cNvGraphicFramePr>
              <p:nvPr/>
            </p:nvGraphicFramePr>
            <p:xfrm>
              <a:off x="1728" y="1056"/>
              <a:ext cx="2118" cy="18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154" name="Bitmap Image" r:id="rId3" imgW="3362794" imgH="2971429" progId="PBrush">
                      <p:embed/>
                    </p:oleObj>
                  </mc:Choice>
                  <mc:Fallback>
                    <p:oleObj name="Bitmap Image" r:id="rId3" imgW="3362794" imgH="2971429" progId="PBrush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8" y="1056"/>
                            <a:ext cx="2118" cy="18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25400">
                                <a:solidFill>
                                  <a:schemeClr val="accent2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20845" name="Group 7"/>
              <p:cNvGrpSpPr>
                <a:grpSpLocks/>
              </p:cNvGrpSpPr>
              <p:nvPr/>
            </p:nvGrpSpPr>
            <p:grpSpPr bwMode="auto">
              <a:xfrm>
                <a:off x="2814" y="1794"/>
                <a:ext cx="96" cy="96"/>
                <a:chOff x="1344" y="3552"/>
                <a:chExt cx="96" cy="96"/>
              </a:xfrm>
            </p:grpSpPr>
            <p:sp>
              <p:nvSpPr>
                <p:cNvPr id="120873" name="Line 8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74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846" name="Group 10"/>
              <p:cNvGrpSpPr>
                <a:grpSpLocks/>
              </p:cNvGrpSpPr>
              <p:nvPr/>
            </p:nvGrpSpPr>
            <p:grpSpPr bwMode="auto">
              <a:xfrm>
                <a:off x="2820" y="1920"/>
                <a:ext cx="96" cy="96"/>
                <a:chOff x="1344" y="3552"/>
                <a:chExt cx="96" cy="96"/>
              </a:xfrm>
            </p:grpSpPr>
            <p:sp>
              <p:nvSpPr>
                <p:cNvPr id="120871" name="Line 11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7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847" name="Group 13"/>
              <p:cNvGrpSpPr>
                <a:grpSpLocks/>
              </p:cNvGrpSpPr>
              <p:nvPr/>
            </p:nvGrpSpPr>
            <p:grpSpPr bwMode="auto">
              <a:xfrm>
                <a:off x="2814" y="1674"/>
                <a:ext cx="96" cy="96"/>
                <a:chOff x="1344" y="3552"/>
                <a:chExt cx="96" cy="96"/>
              </a:xfrm>
            </p:grpSpPr>
            <p:sp>
              <p:nvSpPr>
                <p:cNvPr id="120869" name="Line 14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70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848" name="Group 16"/>
              <p:cNvGrpSpPr>
                <a:grpSpLocks/>
              </p:cNvGrpSpPr>
              <p:nvPr/>
            </p:nvGrpSpPr>
            <p:grpSpPr bwMode="auto">
              <a:xfrm>
                <a:off x="2820" y="1560"/>
                <a:ext cx="96" cy="96"/>
                <a:chOff x="1344" y="3552"/>
                <a:chExt cx="96" cy="96"/>
              </a:xfrm>
            </p:grpSpPr>
            <p:sp>
              <p:nvSpPr>
                <p:cNvPr id="120867" name="Line 17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68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849" name="Group 19"/>
              <p:cNvGrpSpPr>
                <a:grpSpLocks/>
              </p:cNvGrpSpPr>
              <p:nvPr/>
            </p:nvGrpSpPr>
            <p:grpSpPr bwMode="auto">
              <a:xfrm>
                <a:off x="3180" y="1794"/>
                <a:ext cx="96" cy="96"/>
                <a:chOff x="1344" y="3552"/>
                <a:chExt cx="96" cy="96"/>
              </a:xfrm>
            </p:grpSpPr>
            <p:sp>
              <p:nvSpPr>
                <p:cNvPr id="120865" name="Line 20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66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850" name="Group 22"/>
              <p:cNvGrpSpPr>
                <a:grpSpLocks/>
              </p:cNvGrpSpPr>
              <p:nvPr/>
            </p:nvGrpSpPr>
            <p:grpSpPr bwMode="auto">
              <a:xfrm>
                <a:off x="3180" y="1314"/>
                <a:ext cx="96" cy="96"/>
                <a:chOff x="1344" y="3552"/>
                <a:chExt cx="96" cy="96"/>
              </a:xfrm>
            </p:grpSpPr>
            <p:sp>
              <p:nvSpPr>
                <p:cNvPr id="120863" name="Line 23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64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851" name="Group 25"/>
              <p:cNvGrpSpPr>
                <a:grpSpLocks/>
              </p:cNvGrpSpPr>
              <p:nvPr/>
            </p:nvGrpSpPr>
            <p:grpSpPr bwMode="auto">
              <a:xfrm>
                <a:off x="3180" y="1194"/>
                <a:ext cx="96" cy="96"/>
                <a:chOff x="1344" y="3552"/>
                <a:chExt cx="96" cy="96"/>
              </a:xfrm>
            </p:grpSpPr>
            <p:sp>
              <p:nvSpPr>
                <p:cNvPr id="120861" name="Line 26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6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852" name="Group 28"/>
              <p:cNvGrpSpPr>
                <a:grpSpLocks/>
              </p:cNvGrpSpPr>
              <p:nvPr/>
            </p:nvGrpSpPr>
            <p:grpSpPr bwMode="auto">
              <a:xfrm>
                <a:off x="3540" y="1194"/>
                <a:ext cx="96" cy="96"/>
                <a:chOff x="1344" y="3552"/>
                <a:chExt cx="96" cy="96"/>
              </a:xfrm>
            </p:grpSpPr>
            <p:sp>
              <p:nvSpPr>
                <p:cNvPr id="120859" name="Line 29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60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853" name="Group 31"/>
              <p:cNvGrpSpPr>
                <a:grpSpLocks/>
              </p:cNvGrpSpPr>
              <p:nvPr/>
            </p:nvGrpSpPr>
            <p:grpSpPr bwMode="auto">
              <a:xfrm>
                <a:off x="3540" y="1314"/>
                <a:ext cx="96" cy="96"/>
                <a:chOff x="1344" y="3552"/>
                <a:chExt cx="96" cy="96"/>
              </a:xfrm>
            </p:grpSpPr>
            <p:sp>
              <p:nvSpPr>
                <p:cNvPr id="120857" name="Line 32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5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854" name="Group 34"/>
              <p:cNvGrpSpPr>
                <a:grpSpLocks/>
              </p:cNvGrpSpPr>
              <p:nvPr/>
            </p:nvGrpSpPr>
            <p:grpSpPr bwMode="auto">
              <a:xfrm>
                <a:off x="3546" y="1554"/>
                <a:ext cx="96" cy="96"/>
                <a:chOff x="1344" y="3552"/>
                <a:chExt cx="96" cy="96"/>
              </a:xfrm>
            </p:grpSpPr>
            <p:sp>
              <p:nvSpPr>
                <p:cNvPr id="120855" name="Line 35"/>
                <p:cNvSpPr>
                  <a:spLocks noChangeShapeType="1"/>
                </p:cNvSpPr>
                <p:nvPr/>
              </p:nvSpPr>
              <p:spPr bwMode="auto">
                <a:xfrm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856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344" y="3552"/>
                  <a:ext cx="96" cy="96"/>
                </a:xfrm>
                <a:prstGeom prst="line">
                  <a:avLst/>
                </a:prstGeom>
                <a:noFill/>
                <a:ln w="25400">
                  <a:solidFill>
                    <a:srgbClr val="3333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0843" name="Text Box 37"/>
            <p:cNvSpPr txBox="1">
              <a:spLocks noChangeArrowheads="1"/>
            </p:cNvSpPr>
            <p:nvPr/>
          </p:nvSpPr>
          <p:spPr bwMode="auto">
            <a:xfrm>
              <a:off x="3014" y="3050"/>
              <a:ext cx="1055" cy="247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tabLst>
                  <a:tab pos="571500" algn="l"/>
                  <a:tab pos="1143000" algn="l"/>
                </a:tabLst>
              </a:pPr>
              <a:r>
                <a:rPr lang="en-US" sz="1800"/>
                <a:t>V</a:t>
              </a:r>
              <a:r>
                <a:rPr lang="en-US" sz="1800" baseline="-25000"/>
                <a:t>2</a:t>
              </a:r>
              <a:r>
                <a:rPr lang="en-US" sz="1800"/>
                <a:t>	V</a:t>
              </a:r>
              <a:r>
                <a:rPr lang="en-US" sz="1800" baseline="-25000"/>
                <a:t>1</a:t>
              </a:r>
              <a:r>
                <a:rPr lang="en-US" sz="1800"/>
                <a:t>	V</a:t>
              </a:r>
              <a:r>
                <a:rPr lang="en-US" sz="1800" baseline="-25000"/>
                <a:t>0</a:t>
              </a:r>
              <a:endParaRPr lang="en-US" sz="1800"/>
            </a:p>
          </p:txBody>
        </p:sp>
        <p:sp>
          <p:nvSpPr>
            <p:cNvPr id="104459" name="Text Box 38"/>
            <p:cNvSpPr txBox="1">
              <a:spLocks noChangeArrowheads="1"/>
            </p:cNvSpPr>
            <p:nvPr/>
          </p:nvSpPr>
          <p:spPr bwMode="auto">
            <a:xfrm>
              <a:off x="1872" y="1824"/>
              <a:ext cx="242" cy="408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dirty="0">
                  <a:latin typeface="Times New Roman" charset="0"/>
                  <a:ea typeface="ＭＳ Ｐゴシック" charset="-128"/>
                  <a:cs typeface="ＭＳ Ｐゴシック" charset="-128"/>
                </a:rPr>
                <a:t>A</a:t>
              </a:r>
              <a:r>
                <a:rPr lang="en-US" sz="1200" baseline="-25000" dirty="0">
                  <a:latin typeface="Times New Roman" charset="0"/>
                  <a:ea typeface="ＭＳ Ｐゴシック" charset="-128"/>
                  <a:cs typeface="ＭＳ Ｐゴシック" charset="-128"/>
                </a:rPr>
                <a:t>2</a:t>
              </a:r>
              <a:endParaRPr lang="en-US" sz="1200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1200" dirty="0">
                  <a:latin typeface="Times New Roman" charset="0"/>
                  <a:ea typeface="ＭＳ Ｐゴシック" charset="-128"/>
                  <a:cs typeface="ＭＳ Ｐゴシック" charset="-128"/>
                </a:rPr>
                <a:t>A</a:t>
              </a:r>
              <a:r>
                <a:rPr lang="en-US" sz="1200" baseline="-25000" dirty="0">
                  <a:latin typeface="Times New Roman" charset="0"/>
                  <a:ea typeface="ＭＳ Ｐゴシック" charset="-128"/>
                  <a:cs typeface="ＭＳ Ｐゴシック" charset="-128"/>
                </a:rPr>
                <a:t>1</a:t>
              </a:r>
              <a:endParaRPr lang="en-US" sz="1200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1200" dirty="0">
                  <a:latin typeface="Times New Roman" charset="0"/>
                  <a:ea typeface="ＭＳ Ｐゴシック" charset="-128"/>
                  <a:cs typeface="ＭＳ Ｐゴシック" charset="-128"/>
                </a:rPr>
                <a:t>A</a:t>
              </a:r>
              <a:r>
                <a:rPr lang="en-US" sz="1200" baseline="-25000" dirty="0">
                  <a:latin typeface="Times New Roman" charset="0"/>
                  <a:ea typeface="ＭＳ Ｐゴシック" charset="-128"/>
                  <a:cs typeface="ＭＳ Ｐゴシック" charset="-128"/>
                </a:rPr>
                <a:t>0</a:t>
              </a:r>
              <a:endParaRPr lang="en-US" sz="1050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</p:txBody>
        </p:sp>
      </p:grpSp>
      <p:graphicFrame>
        <p:nvGraphicFramePr>
          <p:cNvPr id="120834" name="Object 2"/>
          <p:cNvGraphicFramePr>
            <a:graphicFrameLocks noChangeAspect="1"/>
          </p:cNvGraphicFramePr>
          <p:nvPr/>
        </p:nvGraphicFramePr>
        <p:xfrm>
          <a:off x="5953125" y="3124200"/>
          <a:ext cx="2276475" cy="320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55" name="Document" r:id="rId5" imgW="2257560" imgH="3208320" progId="Word.Document.8">
                  <p:embed/>
                </p:oleObj>
              </mc:Choice>
              <mc:Fallback>
                <p:oleObj name="Document" r:id="rId5" imgW="2257560" imgH="320832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3124200"/>
                        <a:ext cx="2276475" cy="320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Date Placeholder 42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3C9946AC-CE07-44CE-AFE3-4D913C9A132D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6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1700" i="1" dirty="0">
                <a:solidFill>
                  <a:srgbClr val="800000"/>
                </a:solidFill>
                <a:latin typeface="Verdana" pitchFamily="34" charset="0"/>
              </a:rPr>
              <a:t>Random-Access Memory</a:t>
            </a:r>
            <a:r>
              <a:rPr lang="en-US" sz="1700" dirty="0">
                <a:latin typeface="Verdana" pitchFamily="34" charset="0"/>
              </a:rPr>
              <a:t> (or </a:t>
            </a:r>
            <a:r>
              <a:rPr lang="en-US" sz="1700" i="1" dirty="0">
                <a:solidFill>
                  <a:srgbClr val="800000"/>
                </a:solidFill>
                <a:latin typeface="Verdana" pitchFamily="34" charset="0"/>
              </a:rPr>
              <a:t>RAM</a:t>
            </a:r>
            <a:r>
              <a:rPr lang="en-US" sz="1700" dirty="0">
                <a:latin typeface="Verdana" pitchFamily="34" charset="0"/>
              </a:rPr>
              <a:t>), provides large quantities of temporary storage in a computer system.</a:t>
            </a:r>
            <a:r>
              <a:rPr lang="en-US" sz="1700" dirty="0">
                <a:solidFill>
                  <a:srgbClr val="FF0033"/>
                </a:solidFill>
                <a:latin typeface="Verdana" pitchFamily="34" charset="0"/>
              </a:rPr>
              <a:t> </a:t>
            </a:r>
            <a:endParaRPr lang="en-US" sz="1700" dirty="0">
              <a:latin typeface="Verdana" pitchFamily="34" charset="0"/>
            </a:endParaRPr>
          </a:p>
          <a:p>
            <a:pPr eaLnBrk="1" hangingPunct="1">
              <a:defRPr/>
            </a:pPr>
            <a:r>
              <a:rPr lang="en-US" sz="1700" dirty="0">
                <a:latin typeface="Verdana" pitchFamily="34" charset="0"/>
              </a:rPr>
              <a:t>Remember the basic capabilities of a memory: </a:t>
            </a:r>
          </a:p>
          <a:p>
            <a:pPr lvl="1" eaLnBrk="1" hangingPunct="1">
              <a:defRPr/>
            </a:pPr>
            <a:r>
              <a:rPr lang="en-US" sz="1600" dirty="0">
                <a:latin typeface="Verdana" pitchFamily="34" charset="0"/>
              </a:rPr>
              <a:t>It should be able to </a:t>
            </a:r>
            <a:r>
              <a:rPr lang="en-US" sz="1600" i="1" dirty="0">
                <a:solidFill>
                  <a:srgbClr val="800000"/>
                </a:solidFill>
                <a:latin typeface="Verdana" pitchFamily="34" charset="0"/>
              </a:rPr>
              <a:t>store</a:t>
            </a:r>
            <a:r>
              <a:rPr lang="en-US" sz="1600" dirty="0">
                <a:latin typeface="Verdana" pitchFamily="34" charset="0"/>
              </a:rPr>
              <a:t> a value.</a:t>
            </a:r>
          </a:p>
          <a:p>
            <a:pPr lvl="1" eaLnBrk="1" hangingPunct="1">
              <a:defRPr/>
            </a:pPr>
            <a:r>
              <a:rPr lang="en-US" sz="1600" dirty="0">
                <a:latin typeface="Verdana" pitchFamily="34" charset="0"/>
              </a:rPr>
              <a:t>You should be able to </a:t>
            </a:r>
            <a:r>
              <a:rPr lang="en-US" sz="1600" i="1" dirty="0">
                <a:solidFill>
                  <a:srgbClr val="800000"/>
                </a:solidFill>
                <a:latin typeface="Verdana" pitchFamily="34" charset="0"/>
              </a:rPr>
              <a:t>read</a:t>
            </a:r>
            <a:r>
              <a:rPr lang="en-US" sz="1600" dirty="0">
                <a:latin typeface="Verdana" pitchFamily="34" charset="0"/>
              </a:rPr>
              <a:t> the value that was saved.</a:t>
            </a:r>
          </a:p>
          <a:p>
            <a:pPr lvl="1" eaLnBrk="1" hangingPunct="1">
              <a:defRPr/>
            </a:pPr>
            <a:r>
              <a:rPr lang="en-US" sz="1600" dirty="0">
                <a:latin typeface="Verdana" pitchFamily="34" charset="0"/>
              </a:rPr>
              <a:t>You should be able to </a:t>
            </a:r>
            <a:r>
              <a:rPr lang="en-US" sz="1600" i="1" dirty="0">
                <a:solidFill>
                  <a:srgbClr val="800000"/>
                </a:solidFill>
                <a:latin typeface="Verdana" pitchFamily="34" charset="0"/>
              </a:rPr>
              <a:t>change</a:t>
            </a:r>
            <a:r>
              <a:rPr lang="en-US" sz="1600" dirty="0">
                <a:latin typeface="Verdana" pitchFamily="34" charset="0"/>
              </a:rPr>
              <a:t> the stored value.</a:t>
            </a:r>
          </a:p>
          <a:p>
            <a:pPr eaLnBrk="1" hangingPunct="1">
              <a:defRPr/>
            </a:pPr>
            <a:r>
              <a:rPr lang="en-US" sz="1700" dirty="0">
                <a:latin typeface="Verdana" pitchFamily="34" charset="0"/>
              </a:rPr>
              <a:t>A RAM is similar, except that it can store </a:t>
            </a:r>
            <a:r>
              <a:rPr lang="en-US" sz="1700" i="1" dirty="0">
                <a:latin typeface="Verdana" pitchFamily="34" charset="0"/>
              </a:rPr>
              <a:t>many</a:t>
            </a:r>
            <a:r>
              <a:rPr lang="en-US" sz="1700" dirty="0">
                <a:latin typeface="Verdana" pitchFamily="34" charset="0"/>
              </a:rPr>
              <a:t> values, and access times for different locations are the same.</a:t>
            </a:r>
          </a:p>
          <a:p>
            <a:pPr lvl="1" eaLnBrk="1" hangingPunct="1">
              <a:defRPr/>
            </a:pPr>
            <a:r>
              <a:rPr lang="en-US" sz="1600" dirty="0">
                <a:latin typeface="Verdana" pitchFamily="34" charset="0"/>
              </a:rPr>
              <a:t>An </a:t>
            </a:r>
            <a:r>
              <a:rPr lang="en-US" sz="1600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address</a:t>
            </a:r>
            <a:r>
              <a:rPr lang="en-US" sz="1600" dirty="0">
                <a:latin typeface="Verdana" pitchFamily="34" charset="0"/>
              </a:rPr>
              <a:t> will specify which memory value we’re interested in.</a:t>
            </a:r>
          </a:p>
          <a:p>
            <a:pPr lvl="1" eaLnBrk="1" hangingPunct="1">
              <a:defRPr/>
            </a:pPr>
            <a:r>
              <a:rPr lang="en-US" sz="1600" dirty="0">
                <a:latin typeface="Verdana" pitchFamily="34" charset="0"/>
              </a:rPr>
              <a:t>Each value can be a multiple-bit </a:t>
            </a:r>
            <a:r>
              <a:rPr lang="en-US" sz="1600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word</a:t>
            </a:r>
            <a:r>
              <a:rPr lang="en-US" sz="1600" dirty="0">
                <a:solidFill>
                  <a:srgbClr val="FF0033"/>
                </a:solidFill>
                <a:latin typeface="Verdana" pitchFamily="34" charset="0"/>
              </a:rPr>
              <a:t> </a:t>
            </a:r>
            <a:r>
              <a:rPr lang="en-US" sz="1600" dirty="0">
                <a:latin typeface="Verdana" pitchFamily="34" charset="0"/>
              </a:rPr>
              <a:t>(e.g., 8 bits, 32 bits).</a:t>
            </a:r>
          </a:p>
          <a:p>
            <a:pPr eaLnBrk="1" hangingPunct="1">
              <a:defRPr/>
            </a:pPr>
            <a:r>
              <a:rPr lang="en-US" sz="1700" dirty="0">
                <a:latin typeface="Verdana" pitchFamily="34" charset="0"/>
              </a:rPr>
              <a:t>We’ll refine the memory properties as follows: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1700" dirty="0">
              <a:latin typeface="Verdana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24000" y="4724400"/>
            <a:ext cx="6477000" cy="1384300"/>
            <a:chOff x="912" y="2736"/>
            <a:chExt cx="3984" cy="960"/>
          </a:xfrm>
        </p:grpSpPr>
        <p:sp>
          <p:nvSpPr>
            <p:cNvPr id="517125" name="Rectangle 5"/>
            <p:cNvSpPr>
              <a:spLocks noChangeArrowheads="1"/>
            </p:cNvSpPr>
            <p:nvPr/>
          </p:nvSpPr>
          <p:spPr bwMode="auto">
            <a:xfrm>
              <a:off x="912" y="2736"/>
              <a:ext cx="3984" cy="960"/>
            </a:xfrm>
            <a:prstGeom prst="rect">
              <a:avLst/>
            </a:prstGeom>
            <a:solidFill>
              <a:srgbClr val="DDDDDD"/>
            </a:solidFill>
            <a:ln w="25400">
              <a:noFill/>
              <a:miter lim="800000"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000">
                <a:latin typeface="Verdana" pitchFamily="-109" charset="0"/>
                <a:ea typeface="Verdana" pitchFamily="-109" charset="0"/>
                <a:cs typeface="Verdana" pitchFamily="-109" charset="0"/>
              </a:endParaRPr>
            </a:p>
          </p:txBody>
        </p:sp>
        <p:sp>
          <p:nvSpPr>
            <p:cNvPr id="133128" name="Text Box 6"/>
            <p:cNvSpPr txBox="1">
              <a:spLocks noChangeArrowheads="1"/>
            </p:cNvSpPr>
            <p:nvPr/>
          </p:nvSpPr>
          <p:spPr bwMode="auto">
            <a:xfrm>
              <a:off x="960" y="2736"/>
              <a:ext cx="3770" cy="844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1600">
                  <a:latin typeface="Verdana" pitchFamily="34" charset="0"/>
                </a:rPr>
                <a:t>A RAM should be able to:</a:t>
              </a:r>
            </a:p>
            <a:p>
              <a:pPr marL="114300" lvl="1">
                <a:spcBef>
                  <a:spcPct val="20000"/>
                </a:spcBef>
              </a:pPr>
              <a:r>
                <a:rPr lang="en-US" sz="1600">
                  <a:latin typeface="Verdana" pitchFamily="34" charset="0"/>
                </a:rPr>
                <a:t>- Store many words, one per address</a:t>
              </a:r>
            </a:p>
            <a:p>
              <a:pPr marL="114300" lvl="1">
                <a:spcBef>
                  <a:spcPct val="20000"/>
                </a:spcBef>
              </a:pPr>
              <a:r>
                <a:rPr lang="en-US" sz="1600">
                  <a:latin typeface="Verdana" pitchFamily="34" charset="0"/>
                </a:rPr>
                <a:t>- Read the word that was saved at a particular address</a:t>
              </a:r>
            </a:p>
            <a:p>
              <a:pPr marL="114300" lvl="1">
                <a:spcBef>
                  <a:spcPct val="20000"/>
                </a:spcBef>
              </a:pPr>
              <a:r>
                <a:rPr lang="en-US" sz="1600">
                  <a:latin typeface="Verdana" pitchFamily="34" charset="0"/>
                </a:rPr>
                <a:t>- Change the word that’s saved at a particular address</a:t>
              </a:r>
            </a:p>
          </p:txBody>
        </p:sp>
      </p:grp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133131" name="Rectangle 11"/>
          <p:cNvSpPr>
            <a:spLocks/>
          </p:cNvSpPr>
          <p:nvPr/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en-US"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Introduction to 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7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ROM Programming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CA4294BA-65DF-4E22-A989-8CA03ECDF919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60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pic>
        <p:nvPicPr>
          <p:cNvPr id="30925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24000"/>
            <a:ext cx="7924800" cy="403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ROM Programming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CA4294BA-65DF-4E22-A989-8CA03ECDF919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61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pic>
        <p:nvPicPr>
          <p:cNvPr id="30925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86200"/>
            <a:ext cx="539154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3657600" y="1219200"/>
            <a:ext cx="5257800" cy="4097338"/>
            <a:chOff x="1371600" y="1676400"/>
            <a:chExt cx="6392863" cy="3944938"/>
          </a:xfrm>
        </p:grpSpPr>
        <p:sp>
          <p:nvSpPr>
            <p:cNvPr id="129" name="Freeform 3"/>
            <p:cNvSpPr/>
            <p:nvPr/>
          </p:nvSpPr>
          <p:spPr>
            <a:xfrm>
              <a:off x="3308350" y="1960563"/>
              <a:ext cx="4456113" cy="22225"/>
            </a:xfrm>
            <a:custGeom>
              <a:avLst/>
              <a:gdLst>
                <a:gd name="connsiteX0" fmla="*/ 6350 w 4456582"/>
                <a:gd name="connsiteY0" fmla="*/ 6350 h 22364"/>
                <a:gd name="connsiteX1" fmla="*/ 4450232 w 4456582"/>
                <a:gd name="connsiteY1" fmla="*/ 6350 h 223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456582" h="22364">
                  <a:moveTo>
                    <a:pt x="6350" y="6350"/>
                  </a:moveTo>
                  <a:lnTo>
                    <a:pt x="4450232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0" name="Freeform 3"/>
            <p:cNvSpPr/>
            <p:nvPr/>
          </p:nvSpPr>
          <p:spPr>
            <a:xfrm>
              <a:off x="3308350" y="2209800"/>
              <a:ext cx="4456113" cy="22225"/>
            </a:xfrm>
            <a:custGeom>
              <a:avLst/>
              <a:gdLst>
                <a:gd name="connsiteX0" fmla="*/ 6350 w 4456582"/>
                <a:gd name="connsiteY0" fmla="*/ 6350 h 22364"/>
                <a:gd name="connsiteX1" fmla="*/ 4450232 w 4456582"/>
                <a:gd name="connsiteY1" fmla="*/ 6350 h 223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456582" h="22364">
                  <a:moveTo>
                    <a:pt x="6350" y="6350"/>
                  </a:moveTo>
                  <a:lnTo>
                    <a:pt x="4450232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1" name="Freeform 3"/>
            <p:cNvSpPr/>
            <p:nvPr/>
          </p:nvSpPr>
          <p:spPr>
            <a:xfrm>
              <a:off x="3308350" y="2460625"/>
              <a:ext cx="4456113" cy="22225"/>
            </a:xfrm>
            <a:custGeom>
              <a:avLst/>
              <a:gdLst>
                <a:gd name="connsiteX0" fmla="*/ 6350 w 4456582"/>
                <a:gd name="connsiteY0" fmla="*/ 6350 h 22364"/>
                <a:gd name="connsiteX1" fmla="*/ 4450232 w 4456582"/>
                <a:gd name="connsiteY1" fmla="*/ 6350 h 223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456582" h="22364">
                  <a:moveTo>
                    <a:pt x="6350" y="6350"/>
                  </a:moveTo>
                  <a:lnTo>
                    <a:pt x="4450232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2" name="Freeform 3"/>
            <p:cNvSpPr/>
            <p:nvPr/>
          </p:nvSpPr>
          <p:spPr>
            <a:xfrm>
              <a:off x="3308350" y="2709863"/>
              <a:ext cx="4456113" cy="22225"/>
            </a:xfrm>
            <a:custGeom>
              <a:avLst/>
              <a:gdLst>
                <a:gd name="connsiteX0" fmla="*/ 6350 w 4456582"/>
                <a:gd name="connsiteY0" fmla="*/ 6350 h 22364"/>
                <a:gd name="connsiteX1" fmla="*/ 4450232 w 4456582"/>
                <a:gd name="connsiteY1" fmla="*/ 6350 h 223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456582" h="22364">
                  <a:moveTo>
                    <a:pt x="6350" y="6350"/>
                  </a:moveTo>
                  <a:lnTo>
                    <a:pt x="4450232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3" name="Freeform 3"/>
            <p:cNvSpPr/>
            <p:nvPr/>
          </p:nvSpPr>
          <p:spPr>
            <a:xfrm>
              <a:off x="3308350" y="3449638"/>
              <a:ext cx="4456113" cy="22225"/>
            </a:xfrm>
            <a:custGeom>
              <a:avLst/>
              <a:gdLst>
                <a:gd name="connsiteX0" fmla="*/ 6350 w 4456582"/>
                <a:gd name="connsiteY0" fmla="*/ 6350 h 22364"/>
                <a:gd name="connsiteX1" fmla="*/ 4450232 w 4456582"/>
                <a:gd name="connsiteY1" fmla="*/ 6350 h 223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456582" h="22364">
                  <a:moveTo>
                    <a:pt x="6350" y="6350"/>
                  </a:moveTo>
                  <a:lnTo>
                    <a:pt x="4450232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4" name="Freeform 3"/>
            <p:cNvSpPr/>
            <p:nvPr/>
          </p:nvSpPr>
          <p:spPr>
            <a:xfrm>
              <a:off x="3308350" y="3698875"/>
              <a:ext cx="4456113" cy="22225"/>
            </a:xfrm>
            <a:custGeom>
              <a:avLst/>
              <a:gdLst>
                <a:gd name="connsiteX0" fmla="*/ 6350 w 4456582"/>
                <a:gd name="connsiteY0" fmla="*/ 6350 h 22364"/>
                <a:gd name="connsiteX1" fmla="*/ 4450232 w 4456582"/>
                <a:gd name="connsiteY1" fmla="*/ 6350 h 223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456582" h="22364">
                  <a:moveTo>
                    <a:pt x="6350" y="6350"/>
                  </a:moveTo>
                  <a:lnTo>
                    <a:pt x="4450232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5" name="Freeform 3"/>
            <p:cNvSpPr/>
            <p:nvPr/>
          </p:nvSpPr>
          <p:spPr>
            <a:xfrm>
              <a:off x="3308350" y="3949700"/>
              <a:ext cx="4456113" cy="22225"/>
            </a:xfrm>
            <a:custGeom>
              <a:avLst/>
              <a:gdLst>
                <a:gd name="connsiteX0" fmla="*/ 6350 w 4456582"/>
                <a:gd name="connsiteY0" fmla="*/ 6350 h 22364"/>
                <a:gd name="connsiteX1" fmla="*/ 4450232 w 4456582"/>
                <a:gd name="connsiteY1" fmla="*/ 6350 h 223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456582" h="22364">
                  <a:moveTo>
                    <a:pt x="6350" y="6350"/>
                  </a:moveTo>
                  <a:lnTo>
                    <a:pt x="4450232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6" name="Freeform 3"/>
            <p:cNvSpPr/>
            <p:nvPr/>
          </p:nvSpPr>
          <p:spPr>
            <a:xfrm>
              <a:off x="3308350" y="4198938"/>
              <a:ext cx="4456113" cy="22225"/>
            </a:xfrm>
            <a:custGeom>
              <a:avLst/>
              <a:gdLst>
                <a:gd name="connsiteX0" fmla="*/ 6350 w 4456582"/>
                <a:gd name="connsiteY0" fmla="*/ 6350 h 22364"/>
                <a:gd name="connsiteX1" fmla="*/ 4450232 w 4456582"/>
                <a:gd name="connsiteY1" fmla="*/ 6350 h 223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456582" h="22364">
                  <a:moveTo>
                    <a:pt x="6350" y="6350"/>
                  </a:moveTo>
                  <a:lnTo>
                    <a:pt x="4450232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7" name="Freeform 3"/>
            <p:cNvSpPr/>
            <p:nvPr/>
          </p:nvSpPr>
          <p:spPr>
            <a:xfrm>
              <a:off x="3548063" y="4606925"/>
              <a:ext cx="423862" cy="520700"/>
            </a:xfrm>
            <a:custGeom>
              <a:avLst/>
              <a:gdLst>
                <a:gd name="connsiteX0" fmla="*/ 210797 w 423415"/>
                <a:gd name="connsiteY0" fmla="*/ 520306 h 520420"/>
                <a:gd name="connsiteX1" fmla="*/ 2085 w 423415"/>
                <a:gd name="connsiteY1" fmla="*/ 0 h 520420"/>
                <a:gd name="connsiteX2" fmla="*/ 210797 w 423415"/>
                <a:gd name="connsiteY2" fmla="*/ 38671 h 520420"/>
                <a:gd name="connsiteX3" fmla="*/ 421490 w 423415"/>
                <a:gd name="connsiteY3" fmla="*/ 0 h 520420"/>
                <a:gd name="connsiteX4" fmla="*/ 210797 w 423415"/>
                <a:gd name="connsiteY4" fmla="*/ 520420 h 520420"/>
                <a:gd name="connsiteX5" fmla="*/ 210797 w 423415"/>
                <a:gd name="connsiteY5" fmla="*/ 520306 h 5204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23415" h="520420">
                  <a:moveTo>
                    <a:pt x="210797" y="520306"/>
                  </a:moveTo>
                  <a:cubicBezTo>
                    <a:pt x="-35937" y="392315"/>
                    <a:pt x="2085" y="0"/>
                    <a:pt x="2085" y="0"/>
                  </a:cubicBezTo>
                  <a:cubicBezTo>
                    <a:pt x="2085" y="0"/>
                    <a:pt x="77854" y="38671"/>
                    <a:pt x="210797" y="38671"/>
                  </a:cubicBezTo>
                  <a:cubicBezTo>
                    <a:pt x="343754" y="38671"/>
                    <a:pt x="421490" y="0"/>
                    <a:pt x="421490" y="0"/>
                  </a:cubicBezTo>
                  <a:cubicBezTo>
                    <a:pt x="421490" y="0"/>
                    <a:pt x="458587" y="392950"/>
                    <a:pt x="210797" y="520420"/>
                  </a:cubicBezTo>
                  <a:lnTo>
                    <a:pt x="210797" y="520306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8" name="Freeform 3"/>
            <p:cNvSpPr/>
            <p:nvPr/>
          </p:nvSpPr>
          <p:spPr>
            <a:xfrm>
              <a:off x="3540125" y="4600575"/>
              <a:ext cx="438150" cy="534988"/>
            </a:xfrm>
            <a:custGeom>
              <a:avLst/>
              <a:gdLst>
                <a:gd name="connsiteX0" fmla="*/ 218049 w 437918"/>
                <a:gd name="connsiteY0" fmla="*/ 527558 h 534923"/>
                <a:gd name="connsiteX1" fmla="*/ 9337 w 437918"/>
                <a:gd name="connsiteY1" fmla="*/ 7251 h 534923"/>
                <a:gd name="connsiteX2" fmla="*/ 218049 w 437918"/>
                <a:gd name="connsiteY2" fmla="*/ 45923 h 534923"/>
                <a:gd name="connsiteX3" fmla="*/ 428742 w 437918"/>
                <a:gd name="connsiteY3" fmla="*/ 7251 h 534923"/>
                <a:gd name="connsiteX4" fmla="*/ 218049 w 437918"/>
                <a:gd name="connsiteY4" fmla="*/ 527672 h 534923"/>
                <a:gd name="connsiteX5" fmla="*/ 218049 w 437918"/>
                <a:gd name="connsiteY5" fmla="*/ 527558 h 5349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37918" h="534923">
                  <a:moveTo>
                    <a:pt x="218049" y="527558"/>
                  </a:moveTo>
                  <a:cubicBezTo>
                    <a:pt x="-28686" y="399567"/>
                    <a:pt x="9337" y="7251"/>
                    <a:pt x="9337" y="7251"/>
                  </a:cubicBezTo>
                  <a:cubicBezTo>
                    <a:pt x="9337" y="7251"/>
                    <a:pt x="85105" y="45923"/>
                    <a:pt x="218049" y="45923"/>
                  </a:cubicBezTo>
                  <a:cubicBezTo>
                    <a:pt x="351005" y="45923"/>
                    <a:pt x="428742" y="7251"/>
                    <a:pt x="428742" y="7251"/>
                  </a:cubicBezTo>
                  <a:cubicBezTo>
                    <a:pt x="428742" y="7251"/>
                    <a:pt x="465839" y="400202"/>
                    <a:pt x="218049" y="527672"/>
                  </a:cubicBezTo>
                  <a:lnTo>
                    <a:pt x="218049" y="52755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9" name="Freeform 3"/>
            <p:cNvSpPr/>
            <p:nvPr/>
          </p:nvSpPr>
          <p:spPr>
            <a:xfrm>
              <a:off x="3752850" y="1820863"/>
              <a:ext cx="12700" cy="2830512"/>
            </a:xfrm>
            <a:custGeom>
              <a:avLst/>
              <a:gdLst>
                <a:gd name="connsiteX0" fmla="*/ 6350 w 12700"/>
                <a:gd name="connsiteY0" fmla="*/ 6350 h 2830538"/>
                <a:gd name="connsiteX1" fmla="*/ 6350 w 12700"/>
                <a:gd name="connsiteY1" fmla="*/ 2824188 h 28305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2700" h="2830538">
                  <a:moveTo>
                    <a:pt x="6350" y="6350"/>
                  </a:moveTo>
                  <a:cubicBezTo>
                    <a:pt x="6350" y="6350"/>
                    <a:pt x="6350" y="2411958"/>
                    <a:pt x="6350" y="2824188"/>
                  </a:cubicBez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0" name="Freeform 3"/>
            <p:cNvSpPr/>
            <p:nvPr/>
          </p:nvSpPr>
          <p:spPr>
            <a:xfrm>
              <a:off x="3752850" y="5127625"/>
              <a:ext cx="22225" cy="223838"/>
            </a:xfrm>
            <a:custGeom>
              <a:avLst/>
              <a:gdLst>
                <a:gd name="connsiteX0" fmla="*/ 6350 w 22364"/>
                <a:gd name="connsiteY0" fmla="*/ 6350 h 223989"/>
                <a:gd name="connsiteX1" fmla="*/ 6350 w 22364"/>
                <a:gd name="connsiteY1" fmla="*/ 217639 h 22398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2364" h="223989">
                  <a:moveTo>
                    <a:pt x="6350" y="6350"/>
                  </a:moveTo>
                  <a:lnTo>
                    <a:pt x="6350" y="217639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1" name="Freeform 3"/>
            <p:cNvSpPr/>
            <p:nvPr/>
          </p:nvSpPr>
          <p:spPr>
            <a:xfrm>
              <a:off x="4046538" y="4606925"/>
              <a:ext cx="423862" cy="520700"/>
            </a:xfrm>
            <a:custGeom>
              <a:avLst/>
              <a:gdLst>
                <a:gd name="connsiteX0" fmla="*/ 210812 w 423379"/>
                <a:gd name="connsiteY0" fmla="*/ 520306 h 520420"/>
                <a:gd name="connsiteX1" fmla="*/ 2087 w 423379"/>
                <a:gd name="connsiteY1" fmla="*/ 0 h 520420"/>
                <a:gd name="connsiteX2" fmla="*/ 210812 w 423379"/>
                <a:gd name="connsiteY2" fmla="*/ 38671 h 520420"/>
                <a:gd name="connsiteX3" fmla="*/ 421454 w 423379"/>
                <a:gd name="connsiteY3" fmla="*/ 0 h 520420"/>
                <a:gd name="connsiteX4" fmla="*/ 210812 w 423379"/>
                <a:gd name="connsiteY4" fmla="*/ 520420 h 520420"/>
                <a:gd name="connsiteX5" fmla="*/ 210812 w 423379"/>
                <a:gd name="connsiteY5" fmla="*/ 520306 h 5204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23379" h="520420">
                  <a:moveTo>
                    <a:pt x="210812" y="520306"/>
                  </a:moveTo>
                  <a:cubicBezTo>
                    <a:pt x="-35948" y="392315"/>
                    <a:pt x="2087" y="0"/>
                    <a:pt x="2087" y="0"/>
                  </a:cubicBezTo>
                  <a:cubicBezTo>
                    <a:pt x="2087" y="0"/>
                    <a:pt x="77855" y="38671"/>
                    <a:pt x="210812" y="38671"/>
                  </a:cubicBezTo>
                  <a:cubicBezTo>
                    <a:pt x="343755" y="38671"/>
                    <a:pt x="421454" y="0"/>
                    <a:pt x="421454" y="0"/>
                  </a:cubicBezTo>
                  <a:cubicBezTo>
                    <a:pt x="421454" y="0"/>
                    <a:pt x="458550" y="392950"/>
                    <a:pt x="210812" y="520420"/>
                  </a:cubicBezTo>
                  <a:lnTo>
                    <a:pt x="210812" y="520306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2" name="Freeform 3"/>
            <p:cNvSpPr/>
            <p:nvPr/>
          </p:nvSpPr>
          <p:spPr>
            <a:xfrm>
              <a:off x="4040188" y="4600575"/>
              <a:ext cx="438150" cy="534988"/>
            </a:xfrm>
            <a:custGeom>
              <a:avLst/>
              <a:gdLst>
                <a:gd name="connsiteX0" fmla="*/ 218063 w 437883"/>
                <a:gd name="connsiteY0" fmla="*/ 527558 h 534923"/>
                <a:gd name="connsiteX1" fmla="*/ 9339 w 437883"/>
                <a:gd name="connsiteY1" fmla="*/ 7251 h 534923"/>
                <a:gd name="connsiteX2" fmla="*/ 218063 w 437883"/>
                <a:gd name="connsiteY2" fmla="*/ 45923 h 534923"/>
                <a:gd name="connsiteX3" fmla="*/ 428706 w 437883"/>
                <a:gd name="connsiteY3" fmla="*/ 7251 h 534923"/>
                <a:gd name="connsiteX4" fmla="*/ 218063 w 437883"/>
                <a:gd name="connsiteY4" fmla="*/ 527672 h 534923"/>
                <a:gd name="connsiteX5" fmla="*/ 218063 w 437883"/>
                <a:gd name="connsiteY5" fmla="*/ 527558 h 5349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37883" h="534923">
                  <a:moveTo>
                    <a:pt x="218063" y="527558"/>
                  </a:moveTo>
                  <a:cubicBezTo>
                    <a:pt x="-28697" y="399567"/>
                    <a:pt x="9339" y="7251"/>
                    <a:pt x="9339" y="7251"/>
                  </a:cubicBezTo>
                  <a:cubicBezTo>
                    <a:pt x="9339" y="7251"/>
                    <a:pt x="85107" y="45923"/>
                    <a:pt x="218063" y="45923"/>
                  </a:cubicBezTo>
                  <a:cubicBezTo>
                    <a:pt x="351007" y="45923"/>
                    <a:pt x="428706" y="7251"/>
                    <a:pt x="428706" y="7251"/>
                  </a:cubicBezTo>
                  <a:cubicBezTo>
                    <a:pt x="428706" y="7251"/>
                    <a:pt x="465802" y="400202"/>
                    <a:pt x="218063" y="527672"/>
                  </a:cubicBezTo>
                  <a:lnTo>
                    <a:pt x="218063" y="52755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3" name="Freeform 3"/>
            <p:cNvSpPr/>
            <p:nvPr/>
          </p:nvSpPr>
          <p:spPr>
            <a:xfrm>
              <a:off x="4252913" y="1820863"/>
              <a:ext cx="12700" cy="2830512"/>
            </a:xfrm>
            <a:custGeom>
              <a:avLst/>
              <a:gdLst>
                <a:gd name="connsiteX0" fmla="*/ 6350 w 12700"/>
                <a:gd name="connsiteY0" fmla="*/ 6350 h 2830538"/>
                <a:gd name="connsiteX1" fmla="*/ 6350 w 12700"/>
                <a:gd name="connsiteY1" fmla="*/ 2824188 h 28305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2700" h="2830538">
                  <a:moveTo>
                    <a:pt x="6350" y="6350"/>
                  </a:moveTo>
                  <a:cubicBezTo>
                    <a:pt x="6350" y="6350"/>
                    <a:pt x="6350" y="2411958"/>
                    <a:pt x="6350" y="2824188"/>
                  </a:cubicBez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4" name="Freeform 3"/>
            <p:cNvSpPr/>
            <p:nvPr/>
          </p:nvSpPr>
          <p:spPr>
            <a:xfrm>
              <a:off x="4252913" y="5127625"/>
              <a:ext cx="22225" cy="223838"/>
            </a:xfrm>
            <a:custGeom>
              <a:avLst/>
              <a:gdLst>
                <a:gd name="connsiteX0" fmla="*/ 6350 w 22364"/>
                <a:gd name="connsiteY0" fmla="*/ 6350 h 223989"/>
                <a:gd name="connsiteX1" fmla="*/ 6350 w 22364"/>
                <a:gd name="connsiteY1" fmla="*/ 217639 h 22398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2364" h="223989">
                  <a:moveTo>
                    <a:pt x="6350" y="6350"/>
                  </a:moveTo>
                  <a:lnTo>
                    <a:pt x="6350" y="217639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5" name="Freeform 3"/>
            <p:cNvSpPr/>
            <p:nvPr/>
          </p:nvSpPr>
          <p:spPr>
            <a:xfrm>
              <a:off x="4546600" y="4606925"/>
              <a:ext cx="422275" cy="520700"/>
            </a:xfrm>
            <a:custGeom>
              <a:avLst/>
              <a:gdLst>
                <a:gd name="connsiteX0" fmla="*/ 210799 w 423417"/>
                <a:gd name="connsiteY0" fmla="*/ 520306 h 520420"/>
                <a:gd name="connsiteX1" fmla="*/ 2087 w 423417"/>
                <a:gd name="connsiteY1" fmla="*/ 0 h 520420"/>
                <a:gd name="connsiteX2" fmla="*/ 210799 w 423417"/>
                <a:gd name="connsiteY2" fmla="*/ 38671 h 520420"/>
                <a:gd name="connsiteX3" fmla="*/ 421492 w 423417"/>
                <a:gd name="connsiteY3" fmla="*/ 0 h 520420"/>
                <a:gd name="connsiteX4" fmla="*/ 210799 w 423417"/>
                <a:gd name="connsiteY4" fmla="*/ 520420 h 520420"/>
                <a:gd name="connsiteX5" fmla="*/ 210799 w 423417"/>
                <a:gd name="connsiteY5" fmla="*/ 520306 h 5204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23417" h="520420">
                  <a:moveTo>
                    <a:pt x="210799" y="520306"/>
                  </a:moveTo>
                  <a:cubicBezTo>
                    <a:pt x="-35948" y="392315"/>
                    <a:pt x="2087" y="0"/>
                    <a:pt x="2087" y="0"/>
                  </a:cubicBezTo>
                  <a:cubicBezTo>
                    <a:pt x="2087" y="0"/>
                    <a:pt x="77856" y="38671"/>
                    <a:pt x="210799" y="38671"/>
                  </a:cubicBezTo>
                  <a:cubicBezTo>
                    <a:pt x="343755" y="38671"/>
                    <a:pt x="421492" y="0"/>
                    <a:pt x="421492" y="0"/>
                  </a:cubicBezTo>
                  <a:cubicBezTo>
                    <a:pt x="421492" y="0"/>
                    <a:pt x="458589" y="392950"/>
                    <a:pt x="210799" y="520420"/>
                  </a:cubicBezTo>
                  <a:lnTo>
                    <a:pt x="210799" y="520306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6" name="Freeform 3"/>
            <p:cNvSpPr/>
            <p:nvPr/>
          </p:nvSpPr>
          <p:spPr>
            <a:xfrm>
              <a:off x="4538663" y="4600575"/>
              <a:ext cx="438150" cy="534988"/>
            </a:xfrm>
            <a:custGeom>
              <a:avLst/>
              <a:gdLst>
                <a:gd name="connsiteX0" fmla="*/ 218051 w 437920"/>
                <a:gd name="connsiteY0" fmla="*/ 527558 h 534923"/>
                <a:gd name="connsiteX1" fmla="*/ 9339 w 437920"/>
                <a:gd name="connsiteY1" fmla="*/ 7251 h 534923"/>
                <a:gd name="connsiteX2" fmla="*/ 218051 w 437920"/>
                <a:gd name="connsiteY2" fmla="*/ 45923 h 534923"/>
                <a:gd name="connsiteX3" fmla="*/ 428744 w 437920"/>
                <a:gd name="connsiteY3" fmla="*/ 7251 h 534923"/>
                <a:gd name="connsiteX4" fmla="*/ 218051 w 437920"/>
                <a:gd name="connsiteY4" fmla="*/ 527672 h 534923"/>
                <a:gd name="connsiteX5" fmla="*/ 218051 w 437920"/>
                <a:gd name="connsiteY5" fmla="*/ 527558 h 5349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37920" h="534923">
                  <a:moveTo>
                    <a:pt x="218051" y="527558"/>
                  </a:moveTo>
                  <a:cubicBezTo>
                    <a:pt x="-28696" y="399567"/>
                    <a:pt x="9339" y="7251"/>
                    <a:pt x="9339" y="7251"/>
                  </a:cubicBezTo>
                  <a:cubicBezTo>
                    <a:pt x="9339" y="7251"/>
                    <a:pt x="85107" y="45923"/>
                    <a:pt x="218051" y="45923"/>
                  </a:cubicBezTo>
                  <a:cubicBezTo>
                    <a:pt x="351007" y="45923"/>
                    <a:pt x="428744" y="7251"/>
                    <a:pt x="428744" y="7251"/>
                  </a:cubicBezTo>
                  <a:cubicBezTo>
                    <a:pt x="428744" y="7251"/>
                    <a:pt x="465841" y="400202"/>
                    <a:pt x="218051" y="527672"/>
                  </a:cubicBezTo>
                  <a:lnTo>
                    <a:pt x="218051" y="52755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7" name="Freeform 3"/>
            <p:cNvSpPr/>
            <p:nvPr/>
          </p:nvSpPr>
          <p:spPr>
            <a:xfrm>
              <a:off x="4751388" y="1820863"/>
              <a:ext cx="12700" cy="2830512"/>
            </a:xfrm>
            <a:custGeom>
              <a:avLst/>
              <a:gdLst>
                <a:gd name="connsiteX0" fmla="*/ 6350 w 12700"/>
                <a:gd name="connsiteY0" fmla="*/ 6350 h 2830538"/>
                <a:gd name="connsiteX1" fmla="*/ 6350 w 12700"/>
                <a:gd name="connsiteY1" fmla="*/ 2824188 h 28305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2700" h="2830538">
                  <a:moveTo>
                    <a:pt x="6350" y="6350"/>
                  </a:moveTo>
                  <a:cubicBezTo>
                    <a:pt x="6350" y="6350"/>
                    <a:pt x="6350" y="2411958"/>
                    <a:pt x="6350" y="2824188"/>
                  </a:cubicBez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8" name="Freeform 3"/>
            <p:cNvSpPr/>
            <p:nvPr/>
          </p:nvSpPr>
          <p:spPr>
            <a:xfrm>
              <a:off x="4751388" y="5127625"/>
              <a:ext cx="22225" cy="223838"/>
            </a:xfrm>
            <a:custGeom>
              <a:avLst/>
              <a:gdLst>
                <a:gd name="connsiteX0" fmla="*/ 6350 w 22364"/>
                <a:gd name="connsiteY0" fmla="*/ 6350 h 223989"/>
                <a:gd name="connsiteX1" fmla="*/ 6350 w 22364"/>
                <a:gd name="connsiteY1" fmla="*/ 217639 h 22398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2364" h="223989">
                  <a:moveTo>
                    <a:pt x="6350" y="6350"/>
                  </a:moveTo>
                  <a:lnTo>
                    <a:pt x="6350" y="217639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9" name="Freeform 3"/>
            <p:cNvSpPr/>
            <p:nvPr/>
          </p:nvSpPr>
          <p:spPr>
            <a:xfrm>
              <a:off x="5045075" y="4606925"/>
              <a:ext cx="423863" cy="520700"/>
            </a:xfrm>
            <a:custGeom>
              <a:avLst/>
              <a:gdLst>
                <a:gd name="connsiteX0" fmla="*/ 210801 w 423415"/>
                <a:gd name="connsiteY0" fmla="*/ 520306 h 520420"/>
                <a:gd name="connsiteX1" fmla="*/ 2089 w 423415"/>
                <a:gd name="connsiteY1" fmla="*/ 0 h 520420"/>
                <a:gd name="connsiteX2" fmla="*/ 210801 w 423415"/>
                <a:gd name="connsiteY2" fmla="*/ 38671 h 520420"/>
                <a:gd name="connsiteX3" fmla="*/ 421494 w 423415"/>
                <a:gd name="connsiteY3" fmla="*/ 0 h 520420"/>
                <a:gd name="connsiteX4" fmla="*/ 210801 w 423415"/>
                <a:gd name="connsiteY4" fmla="*/ 520420 h 520420"/>
                <a:gd name="connsiteX5" fmla="*/ 210801 w 423415"/>
                <a:gd name="connsiteY5" fmla="*/ 520306 h 5204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23415" h="520420">
                  <a:moveTo>
                    <a:pt x="210801" y="520306"/>
                  </a:moveTo>
                  <a:cubicBezTo>
                    <a:pt x="-35959" y="392315"/>
                    <a:pt x="2089" y="0"/>
                    <a:pt x="2089" y="0"/>
                  </a:cubicBezTo>
                  <a:cubicBezTo>
                    <a:pt x="2089" y="0"/>
                    <a:pt x="77857" y="38671"/>
                    <a:pt x="210801" y="38671"/>
                  </a:cubicBezTo>
                  <a:cubicBezTo>
                    <a:pt x="343757" y="38671"/>
                    <a:pt x="421494" y="0"/>
                    <a:pt x="421494" y="0"/>
                  </a:cubicBezTo>
                  <a:cubicBezTo>
                    <a:pt x="421494" y="0"/>
                    <a:pt x="458565" y="392950"/>
                    <a:pt x="210801" y="520420"/>
                  </a:cubicBezTo>
                  <a:lnTo>
                    <a:pt x="210801" y="520306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0" name="Freeform 3"/>
            <p:cNvSpPr/>
            <p:nvPr/>
          </p:nvSpPr>
          <p:spPr>
            <a:xfrm>
              <a:off x="5037138" y="4600575"/>
              <a:ext cx="438150" cy="534988"/>
            </a:xfrm>
            <a:custGeom>
              <a:avLst/>
              <a:gdLst>
                <a:gd name="connsiteX0" fmla="*/ 218052 w 437918"/>
                <a:gd name="connsiteY0" fmla="*/ 527558 h 534923"/>
                <a:gd name="connsiteX1" fmla="*/ 9341 w 437918"/>
                <a:gd name="connsiteY1" fmla="*/ 7251 h 534923"/>
                <a:gd name="connsiteX2" fmla="*/ 218052 w 437918"/>
                <a:gd name="connsiteY2" fmla="*/ 45923 h 534923"/>
                <a:gd name="connsiteX3" fmla="*/ 428745 w 437918"/>
                <a:gd name="connsiteY3" fmla="*/ 7251 h 534923"/>
                <a:gd name="connsiteX4" fmla="*/ 218052 w 437918"/>
                <a:gd name="connsiteY4" fmla="*/ 527672 h 534923"/>
                <a:gd name="connsiteX5" fmla="*/ 218052 w 437918"/>
                <a:gd name="connsiteY5" fmla="*/ 527558 h 5349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37918" h="534923">
                  <a:moveTo>
                    <a:pt x="218052" y="527558"/>
                  </a:moveTo>
                  <a:cubicBezTo>
                    <a:pt x="-28707" y="399567"/>
                    <a:pt x="9341" y="7251"/>
                    <a:pt x="9341" y="7251"/>
                  </a:cubicBezTo>
                  <a:cubicBezTo>
                    <a:pt x="9341" y="7251"/>
                    <a:pt x="85109" y="45923"/>
                    <a:pt x="218052" y="45923"/>
                  </a:cubicBezTo>
                  <a:cubicBezTo>
                    <a:pt x="351009" y="45923"/>
                    <a:pt x="428745" y="7251"/>
                    <a:pt x="428745" y="7251"/>
                  </a:cubicBezTo>
                  <a:cubicBezTo>
                    <a:pt x="428745" y="7251"/>
                    <a:pt x="465817" y="400202"/>
                    <a:pt x="218052" y="527672"/>
                  </a:cubicBezTo>
                  <a:lnTo>
                    <a:pt x="218052" y="52755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1" name="Freeform 3"/>
            <p:cNvSpPr/>
            <p:nvPr/>
          </p:nvSpPr>
          <p:spPr>
            <a:xfrm>
              <a:off x="5249863" y="1820863"/>
              <a:ext cx="12700" cy="2830512"/>
            </a:xfrm>
            <a:custGeom>
              <a:avLst/>
              <a:gdLst>
                <a:gd name="connsiteX0" fmla="*/ 6350 w 12700"/>
                <a:gd name="connsiteY0" fmla="*/ 6350 h 2830538"/>
                <a:gd name="connsiteX1" fmla="*/ 6350 w 12700"/>
                <a:gd name="connsiteY1" fmla="*/ 2824188 h 28305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2700" h="2830538">
                  <a:moveTo>
                    <a:pt x="6350" y="6350"/>
                  </a:moveTo>
                  <a:cubicBezTo>
                    <a:pt x="6350" y="6350"/>
                    <a:pt x="6350" y="2411958"/>
                    <a:pt x="6350" y="2824188"/>
                  </a:cubicBez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2" name="Freeform 3"/>
            <p:cNvSpPr/>
            <p:nvPr/>
          </p:nvSpPr>
          <p:spPr>
            <a:xfrm>
              <a:off x="5249863" y="5126038"/>
              <a:ext cx="22225" cy="225425"/>
            </a:xfrm>
            <a:custGeom>
              <a:avLst/>
              <a:gdLst>
                <a:gd name="connsiteX0" fmla="*/ 6350 w 22364"/>
                <a:gd name="connsiteY0" fmla="*/ 6350 h 226402"/>
                <a:gd name="connsiteX1" fmla="*/ 6350 w 22364"/>
                <a:gd name="connsiteY1" fmla="*/ 220052 h 22640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2364" h="226402">
                  <a:moveTo>
                    <a:pt x="6350" y="6350"/>
                  </a:moveTo>
                  <a:lnTo>
                    <a:pt x="6350" y="220052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3" name="Freeform 3"/>
            <p:cNvSpPr/>
            <p:nvPr/>
          </p:nvSpPr>
          <p:spPr>
            <a:xfrm>
              <a:off x="5543550" y="4606925"/>
              <a:ext cx="423863" cy="520700"/>
            </a:xfrm>
            <a:custGeom>
              <a:avLst/>
              <a:gdLst>
                <a:gd name="connsiteX0" fmla="*/ 210811 w 423367"/>
                <a:gd name="connsiteY0" fmla="*/ 520306 h 520420"/>
                <a:gd name="connsiteX1" fmla="*/ 2087 w 423367"/>
                <a:gd name="connsiteY1" fmla="*/ 0 h 520420"/>
                <a:gd name="connsiteX2" fmla="*/ 210811 w 423367"/>
                <a:gd name="connsiteY2" fmla="*/ 38671 h 520420"/>
                <a:gd name="connsiteX3" fmla="*/ 421441 w 423367"/>
                <a:gd name="connsiteY3" fmla="*/ 0 h 520420"/>
                <a:gd name="connsiteX4" fmla="*/ 210811 w 423367"/>
                <a:gd name="connsiteY4" fmla="*/ 520420 h 520420"/>
                <a:gd name="connsiteX5" fmla="*/ 210811 w 423367"/>
                <a:gd name="connsiteY5" fmla="*/ 520306 h 5204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23367" h="520420">
                  <a:moveTo>
                    <a:pt x="210811" y="520306"/>
                  </a:moveTo>
                  <a:cubicBezTo>
                    <a:pt x="-35948" y="392315"/>
                    <a:pt x="2087" y="0"/>
                    <a:pt x="2087" y="0"/>
                  </a:cubicBezTo>
                  <a:cubicBezTo>
                    <a:pt x="2087" y="0"/>
                    <a:pt x="77855" y="38671"/>
                    <a:pt x="210811" y="38671"/>
                  </a:cubicBezTo>
                  <a:cubicBezTo>
                    <a:pt x="343717" y="38671"/>
                    <a:pt x="421441" y="0"/>
                    <a:pt x="421441" y="0"/>
                  </a:cubicBezTo>
                  <a:cubicBezTo>
                    <a:pt x="421441" y="0"/>
                    <a:pt x="458538" y="392950"/>
                    <a:pt x="210811" y="520420"/>
                  </a:cubicBezTo>
                  <a:lnTo>
                    <a:pt x="210811" y="520306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4" name="Freeform 3"/>
            <p:cNvSpPr/>
            <p:nvPr/>
          </p:nvSpPr>
          <p:spPr>
            <a:xfrm>
              <a:off x="5537200" y="4600575"/>
              <a:ext cx="438150" cy="534988"/>
            </a:xfrm>
            <a:custGeom>
              <a:avLst/>
              <a:gdLst>
                <a:gd name="connsiteX0" fmla="*/ 218063 w 437870"/>
                <a:gd name="connsiteY0" fmla="*/ 527558 h 534923"/>
                <a:gd name="connsiteX1" fmla="*/ 9339 w 437870"/>
                <a:gd name="connsiteY1" fmla="*/ 7251 h 534923"/>
                <a:gd name="connsiteX2" fmla="*/ 218063 w 437870"/>
                <a:gd name="connsiteY2" fmla="*/ 45923 h 534923"/>
                <a:gd name="connsiteX3" fmla="*/ 428693 w 437870"/>
                <a:gd name="connsiteY3" fmla="*/ 7251 h 534923"/>
                <a:gd name="connsiteX4" fmla="*/ 218063 w 437870"/>
                <a:gd name="connsiteY4" fmla="*/ 527672 h 534923"/>
                <a:gd name="connsiteX5" fmla="*/ 218063 w 437870"/>
                <a:gd name="connsiteY5" fmla="*/ 527558 h 5349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37870" h="534923">
                  <a:moveTo>
                    <a:pt x="218063" y="527558"/>
                  </a:moveTo>
                  <a:cubicBezTo>
                    <a:pt x="-28697" y="399567"/>
                    <a:pt x="9339" y="7251"/>
                    <a:pt x="9339" y="7251"/>
                  </a:cubicBezTo>
                  <a:cubicBezTo>
                    <a:pt x="9339" y="7251"/>
                    <a:pt x="85107" y="45923"/>
                    <a:pt x="218063" y="45923"/>
                  </a:cubicBezTo>
                  <a:cubicBezTo>
                    <a:pt x="350969" y="45923"/>
                    <a:pt x="428693" y="7251"/>
                    <a:pt x="428693" y="7251"/>
                  </a:cubicBezTo>
                  <a:cubicBezTo>
                    <a:pt x="428693" y="7251"/>
                    <a:pt x="465790" y="400202"/>
                    <a:pt x="218063" y="527672"/>
                  </a:cubicBezTo>
                  <a:lnTo>
                    <a:pt x="218063" y="52755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5" name="Freeform 3"/>
            <p:cNvSpPr/>
            <p:nvPr/>
          </p:nvSpPr>
          <p:spPr>
            <a:xfrm>
              <a:off x="5749925" y="1820863"/>
              <a:ext cx="12700" cy="2830512"/>
            </a:xfrm>
            <a:custGeom>
              <a:avLst/>
              <a:gdLst>
                <a:gd name="connsiteX0" fmla="*/ 6350 w 12700"/>
                <a:gd name="connsiteY0" fmla="*/ 6350 h 2830538"/>
                <a:gd name="connsiteX1" fmla="*/ 6350 w 12700"/>
                <a:gd name="connsiteY1" fmla="*/ 2824188 h 28305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2700" h="2830538">
                  <a:moveTo>
                    <a:pt x="6350" y="6350"/>
                  </a:moveTo>
                  <a:cubicBezTo>
                    <a:pt x="6350" y="6350"/>
                    <a:pt x="6350" y="2411958"/>
                    <a:pt x="6350" y="2824188"/>
                  </a:cubicBez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6" name="Freeform 3"/>
            <p:cNvSpPr/>
            <p:nvPr/>
          </p:nvSpPr>
          <p:spPr>
            <a:xfrm>
              <a:off x="5749925" y="5126038"/>
              <a:ext cx="22225" cy="225425"/>
            </a:xfrm>
            <a:custGeom>
              <a:avLst/>
              <a:gdLst>
                <a:gd name="connsiteX0" fmla="*/ 6350 w 22364"/>
                <a:gd name="connsiteY0" fmla="*/ 6350 h 226783"/>
                <a:gd name="connsiteX1" fmla="*/ 6350 w 22364"/>
                <a:gd name="connsiteY1" fmla="*/ 220433 h 22678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2364" h="226783">
                  <a:moveTo>
                    <a:pt x="6350" y="6350"/>
                  </a:moveTo>
                  <a:lnTo>
                    <a:pt x="6350" y="220433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7" name="Freeform 3"/>
            <p:cNvSpPr/>
            <p:nvPr/>
          </p:nvSpPr>
          <p:spPr>
            <a:xfrm>
              <a:off x="6043613" y="4606925"/>
              <a:ext cx="422275" cy="520700"/>
            </a:xfrm>
            <a:custGeom>
              <a:avLst/>
              <a:gdLst>
                <a:gd name="connsiteX0" fmla="*/ 210810 w 423415"/>
                <a:gd name="connsiteY0" fmla="*/ 520306 h 520420"/>
                <a:gd name="connsiteX1" fmla="*/ 2085 w 423415"/>
                <a:gd name="connsiteY1" fmla="*/ 0 h 520420"/>
                <a:gd name="connsiteX2" fmla="*/ 210810 w 423415"/>
                <a:gd name="connsiteY2" fmla="*/ 38671 h 520420"/>
                <a:gd name="connsiteX3" fmla="*/ 421490 w 423415"/>
                <a:gd name="connsiteY3" fmla="*/ 0 h 520420"/>
                <a:gd name="connsiteX4" fmla="*/ 210810 w 423415"/>
                <a:gd name="connsiteY4" fmla="*/ 520420 h 520420"/>
                <a:gd name="connsiteX5" fmla="*/ 210810 w 423415"/>
                <a:gd name="connsiteY5" fmla="*/ 520306 h 5204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23415" h="520420">
                  <a:moveTo>
                    <a:pt x="210810" y="520306"/>
                  </a:moveTo>
                  <a:cubicBezTo>
                    <a:pt x="-35938" y="392315"/>
                    <a:pt x="2085" y="0"/>
                    <a:pt x="2085" y="0"/>
                  </a:cubicBezTo>
                  <a:cubicBezTo>
                    <a:pt x="2085" y="0"/>
                    <a:pt x="77854" y="38671"/>
                    <a:pt x="210810" y="38671"/>
                  </a:cubicBezTo>
                  <a:cubicBezTo>
                    <a:pt x="343753" y="38671"/>
                    <a:pt x="421490" y="0"/>
                    <a:pt x="421490" y="0"/>
                  </a:cubicBezTo>
                  <a:cubicBezTo>
                    <a:pt x="421490" y="0"/>
                    <a:pt x="458587" y="392950"/>
                    <a:pt x="210810" y="520420"/>
                  </a:cubicBezTo>
                  <a:lnTo>
                    <a:pt x="210810" y="520306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8" name="Freeform 3"/>
            <p:cNvSpPr/>
            <p:nvPr/>
          </p:nvSpPr>
          <p:spPr>
            <a:xfrm>
              <a:off x="6035675" y="4600575"/>
              <a:ext cx="438150" cy="534988"/>
            </a:xfrm>
            <a:custGeom>
              <a:avLst/>
              <a:gdLst>
                <a:gd name="connsiteX0" fmla="*/ 218062 w 437919"/>
                <a:gd name="connsiteY0" fmla="*/ 527558 h 534923"/>
                <a:gd name="connsiteX1" fmla="*/ 9337 w 437919"/>
                <a:gd name="connsiteY1" fmla="*/ 7251 h 534923"/>
                <a:gd name="connsiteX2" fmla="*/ 218062 w 437919"/>
                <a:gd name="connsiteY2" fmla="*/ 45923 h 534923"/>
                <a:gd name="connsiteX3" fmla="*/ 428742 w 437919"/>
                <a:gd name="connsiteY3" fmla="*/ 7251 h 534923"/>
                <a:gd name="connsiteX4" fmla="*/ 218062 w 437919"/>
                <a:gd name="connsiteY4" fmla="*/ 527672 h 534923"/>
                <a:gd name="connsiteX5" fmla="*/ 218062 w 437919"/>
                <a:gd name="connsiteY5" fmla="*/ 527558 h 5349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37919" h="534923">
                  <a:moveTo>
                    <a:pt x="218062" y="527558"/>
                  </a:moveTo>
                  <a:cubicBezTo>
                    <a:pt x="-28686" y="399567"/>
                    <a:pt x="9337" y="7251"/>
                    <a:pt x="9337" y="7251"/>
                  </a:cubicBezTo>
                  <a:cubicBezTo>
                    <a:pt x="9337" y="7251"/>
                    <a:pt x="85106" y="45923"/>
                    <a:pt x="218062" y="45923"/>
                  </a:cubicBezTo>
                  <a:cubicBezTo>
                    <a:pt x="351005" y="45923"/>
                    <a:pt x="428742" y="7251"/>
                    <a:pt x="428742" y="7251"/>
                  </a:cubicBezTo>
                  <a:cubicBezTo>
                    <a:pt x="428742" y="7251"/>
                    <a:pt x="465839" y="400202"/>
                    <a:pt x="218062" y="527672"/>
                  </a:cubicBezTo>
                  <a:lnTo>
                    <a:pt x="218062" y="52755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9" name="Freeform 3"/>
            <p:cNvSpPr/>
            <p:nvPr/>
          </p:nvSpPr>
          <p:spPr>
            <a:xfrm>
              <a:off x="6248400" y="1820863"/>
              <a:ext cx="12700" cy="2830512"/>
            </a:xfrm>
            <a:custGeom>
              <a:avLst/>
              <a:gdLst>
                <a:gd name="connsiteX0" fmla="*/ 6350 w 12700"/>
                <a:gd name="connsiteY0" fmla="*/ 6350 h 2830538"/>
                <a:gd name="connsiteX1" fmla="*/ 6350 w 12700"/>
                <a:gd name="connsiteY1" fmla="*/ 2824188 h 28305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2700" h="2830538">
                  <a:moveTo>
                    <a:pt x="6350" y="6350"/>
                  </a:moveTo>
                  <a:cubicBezTo>
                    <a:pt x="6350" y="6350"/>
                    <a:pt x="6350" y="2411958"/>
                    <a:pt x="6350" y="2824188"/>
                  </a:cubicBez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0" name="Freeform 3"/>
            <p:cNvSpPr/>
            <p:nvPr/>
          </p:nvSpPr>
          <p:spPr>
            <a:xfrm>
              <a:off x="6248400" y="5127625"/>
              <a:ext cx="22225" cy="223838"/>
            </a:xfrm>
            <a:custGeom>
              <a:avLst/>
              <a:gdLst>
                <a:gd name="connsiteX0" fmla="*/ 6350 w 22364"/>
                <a:gd name="connsiteY0" fmla="*/ 6350 h 223989"/>
                <a:gd name="connsiteX1" fmla="*/ 6350 w 22364"/>
                <a:gd name="connsiteY1" fmla="*/ 217639 h 22398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2364" h="223989">
                  <a:moveTo>
                    <a:pt x="6350" y="6350"/>
                  </a:moveTo>
                  <a:lnTo>
                    <a:pt x="6350" y="217639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1" name="Freeform 3"/>
            <p:cNvSpPr/>
            <p:nvPr/>
          </p:nvSpPr>
          <p:spPr>
            <a:xfrm>
              <a:off x="6540500" y="4606925"/>
              <a:ext cx="423863" cy="520700"/>
            </a:xfrm>
            <a:custGeom>
              <a:avLst/>
              <a:gdLst>
                <a:gd name="connsiteX0" fmla="*/ 210812 w 423428"/>
                <a:gd name="connsiteY0" fmla="*/ 520306 h 520420"/>
                <a:gd name="connsiteX1" fmla="*/ 2087 w 423428"/>
                <a:gd name="connsiteY1" fmla="*/ 0 h 520420"/>
                <a:gd name="connsiteX2" fmla="*/ 210812 w 423428"/>
                <a:gd name="connsiteY2" fmla="*/ 38671 h 520420"/>
                <a:gd name="connsiteX3" fmla="*/ 421505 w 423428"/>
                <a:gd name="connsiteY3" fmla="*/ 0 h 520420"/>
                <a:gd name="connsiteX4" fmla="*/ 210812 w 423428"/>
                <a:gd name="connsiteY4" fmla="*/ 520420 h 520420"/>
                <a:gd name="connsiteX5" fmla="*/ 210812 w 423428"/>
                <a:gd name="connsiteY5" fmla="*/ 520306 h 5204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23428" h="520420">
                  <a:moveTo>
                    <a:pt x="210812" y="520306"/>
                  </a:moveTo>
                  <a:cubicBezTo>
                    <a:pt x="-35948" y="392315"/>
                    <a:pt x="2087" y="0"/>
                    <a:pt x="2087" y="0"/>
                  </a:cubicBezTo>
                  <a:cubicBezTo>
                    <a:pt x="2087" y="0"/>
                    <a:pt x="77856" y="38671"/>
                    <a:pt x="210812" y="38671"/>
                  </a:cubicBezTo>
                  <a:cubicBezTo>
                    <a:pt x="343755" y="38671"/>
                    <a:pt x="421505" y="0"/>
                    <a:pt x="421505" y="0"/>
                  </a:cubicBezTo>
                  <a:cubicBezTo>
                    <a:pt x="421505" y="0"/>
                    <a:pt x="458589" y="392950"/>
                    <a:pt x="210812" y="520420"/>
                  </a:cubicBezTo>
                  <a:lnTo>
                    <a:pt x="210812" y="520306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2" name="Freeform 3"/>
            <p:cNvSpPr/>
            <p:nvPr/>
          </p:nvSpPr>
          <p:spPr>
            <a:xfrm>
              <a:off x="6534150" y="4600575"/>
              <a:ext cx="438150" cy="534988"/>
            </a:xfrm>
            <a:custGeom>
              <a:avLst/>
              <a:gdLst>
                <a:gd name="connsiteX0" fmla="*/ 218064 w 437931"/>
                <a:gd name="connsiteY0" fmla="*/ 527558 h 534923"/>
                <a:gd name="connsiteX1" fmla="*/ 9339 w 437931"/>
                <a:gd name="connsiteY1" fmla="*/ 7251 h 534923"/>
                <a:gd name="connsiteX2" fmla="*/ 218064 w 437931"/>
                <a:gd name="connsiteY2" fmla="*/ 45923 h 534923"/>
                <a:gd name="connsiteX3" fmla="*/ 428757 w 437931"/>
                <a:gd name="connsiteY3" fmla="*/ 7251 h 534923"/>
                <a:gd name="connsiteX4" fmla="*/ 218064 w 437931"/>
                <a:gd name="connsiteY4" fmla="*/ 527672 h 534923"/>
                <a:gd name="connsiteX5" fmla="*/ 218064 w 437931"/>
                <a:gd name="connsiteY5" fmla="*/ 527558 h 5349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37931" h="534923">
                  <a:moveTo>
                    <a:pt x="218064" y="527558"/>
                  </a:moveTo>
                  <a:cubicBezTo>
                    <a:pt x="-28697" y="399567"/>
                    <a:pt x="9339" y="7251"/>
                    <a:pt x="9339" y="7251"/>
                  </a:cubicBezTo>
                  <a:cubicBezTo>
                    <a:pt x="9339" y="7251"/>
                    <a:pt x="85107" y="45923"/>
                    <a:pt x="218064" y="45923"/>
                  </a:cubicBezTo>
                  <a:cubicBezTo>
                    <a:pt x="351007" y="45923"/>
                    <a:pt x="428757" y="7251"/>
                    <a:pt x="428757" y="7251"/>
                  </a:cubicBezTo>
                  <a:cubicBezTo>
                    <a:pt x="428757" y="7251"/>
                    <a:pt x="465840" y="400202"/>
                    <a:pt x="218064" y="527672"/>
                  </a:cubicBezTo>
                  <a:lnTo>
                    <a:pt x="218064" y="52755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3" name="Freeform 3"/>
            <p:cNvSpPr/>
            <p:nvPr/>
          </p:nvSpPr>
          <p:spPr>
            <a:xfrm>
              <a:off x="6746875" y="1820863"/>
              <a:ext cx="12700" cy="2830512"/>
            </a:xfrm>
            <a:custGeom>
              <a:avLst/>
              <a:gdLst>
                <a:gd name="connsiteX0" fmla="*/ 6350 w 12700"/>
                <a:gd name="connsiteY0" fmla="*/ 6350 h 2830538"/>
                <a:gd name="connsiteX1" fmla="*/ 6350 w 12700"/>
                <a:gd name="connsiteY1" fmla="*/ 2824188 h 28305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2700" h="2830538">
                  <a:moveTo>
                    <a:pt x="6350" y="6350"/>
                  </a:moveTo>
                  <a:cubicBezTo>
                    <a:pt x="6350" y="6350"/>
                    <a:pt x="6350" y="2411958"/>
                    <a:pt x="6350" y="2824188"/>
                  </a:cubicBez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4" name="Freeform 3"/>
            <p:cNvSpPr/>
            <p:nvPr/>
          </p:nvSpPr>
          <p:spPr>
            <a:xfrm>
              <a:off x="6746875" y="5127625"/>
              <a:ext cx="22225" cy="223838"/>
            </a:xfrm>
            <a:custGeom>
              <a:avLst/>
              <a:gdLst>
                <a:gd name="connsiteX0" fmla="*/ 6350 w 22364"/>
                <a:gd name="connsiteY0" fmla="*/ 6350 h 223989"/>
                <a:gd name="connsiteX1" fmla="*/ 6350 w 22364"/>
                <a:gd name="connsiteY1" fmla="*/ 217639 h 22398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2364" h="223989">
                  <a:moveTo>
                    <a:pt x="6350" y="6350"/>
                  </a:moveTo>
                  <a:lnTo>
                    <a:pt x="6350" y="217639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5" name="Freeform 3"/>
            <p:cNvSpPr/>
            <p:nvPr/>
          </p:nvSpPr>
          <p:spPr>
            <a:xfrm>
              <a:off x="7040563" y="4606925"/>
              <a:ext cx="422275" cy="520700"/>
            </a:xfrm>
            <a:custGeom>
              <a:avLst/>
              <a:gdLst>
                <a:gd name="connsiteX0" fmla="*/ 210799 w 423402"/>
                <a:gd name="connsiteY0" fmla="*/ 520306 h 520420"/>
                <a:gd name="connsiteX1" fmla="*/ 2087 w 423402"/>
                <a:gd name="connsiteY1" fmla="*/ 0 h 520420"/>
                <a:gd name="connsiteX2" fmla="*/ 210799 w 423402"/>
                <a:gd name="connsiteY2" fmla="*/ 38671 h 520420"/>
                <a:gd name="connsiteX3" fmla="*/ 421479 w 423402"/>
                <a:gd name="connsiteY3" fmla="*/ 0 h 520420"/>
                <a:gd name="connsiteX4" fmla="*/ 210799 w 423402"/>
                <a:gd name="connsiteY4" fmla="*/ 520420 h 520420"/>
                <a:gd name="connsiteX5" fmla="*/ 210799 w 423402"/>
                <a:gd name="connsiteY5" fmla="*/ 520306 h 52042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23402" h="520420">
                  <a:moveTo>
                    <a:pt x="210799" y="520306"/>
                  </a:moveTo>
                  <a:cubicBezTo>
                    <a:pt x="-35948" y="392315"/>
                    <a:pt x="2087" y="0"/>
                    <a:pt x="2087" y="0"/>
                  </a:cubicBezTo>
                  <a:cubicBezTo>
                    <a:pt x="2087" y="0"/>
                    <a:pt x="77855" y="38671"/>
                    <a:pt x="210799" y="38671"/>
                  </a:cubicBezTo>
                  <a:cubicBezTo>
                    <a:pt x="343755" y="38671"/>
                    <a:pt x="421479" y="0"/>
                    <a:pt x="421479" y="0"/>
                  </a:cubicBezTo>
                  <a:cubicBezTo>
                    <a:pt x="421479" y="0"/>
                    <a:pt x="458563" y="392950"/>
                    <a:pt x="210799" y="520420"/>
                  </a:cubicBezTo>
                  <a:lnTo>
                    <a:pt x="210799" y="520306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6" name="Freeform 3"/>
            <p:cNvSpPr/>
            <p:nvPr/>
          </p:nvSpPr>
          <p:spPr>
            <a:xfrm>
              <a:off x="7032625" y="4600575"/>
              <a:ext cx="438150" cy="534988"/>
            </a:xfrm>
            <a:custGeom>
              <a:avLst/>
              <a:gdLst>
                <a:gd name="connsiteX0" fmla="*/ 218051 w 437906"/>
                <a:gd name="connsiteY0" fmla="*/ 527558 h 534923"/>
                <a:gd name="connsiteX1" fmla="*/ 9339 w 437906"/>
                <a:gd name="connsiteY1" fmla="*/ 7251 h 534923"/>
                <a:gd name="connsiteX2" fmla="*/ 218051 w 437906"/>
                <a:gd name="connsiteY2" fmla="*/ 45923 h 534923"/>
                <a:gd name="connsiteX3" fmla="*/ 428731 w 437906"/>
                <a:gd name="connsiteY3" fmla="*/ 7251 h 534923"/>
                <a:gd name="connsiteX4" fmla="*/ 218051 w 437906"/>
                <a:gd name="connsiteY4" fmla="*/ 527672 h 534923"/>
                <a:gd name="connsiteX5" fmla="*/ 218051 w 437906"/>
                <a:gd name="connsiteY5" fmla="*/ 527558 h 5349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437906" h="534923">
                  <a:moveTo>
                    <a:pt x="218051" y="527558"/>
                  </a:moveTo>
                  <a:cubicBezTo>
                    <a:pt x="-28697" y="399567"/>
                    <a:pt x="9339" y="7251"/>
                    <a:pt x="9339" y="7251"/>
                  </a:cubicBezTo>
                  <a:cubicBezTo>
                    <a:pt x="9339" y="7251"/>
                    <a:pt x="85107" y="45923"/>
                    <a:pt x="218051" y="45923"/>
                  </a:cubicBezTo>
                  <a:cubicBezTo>
                    <a:pt x="351007" y="45923"/>
                    <a:pt x="428731" y="7251"/>
                    <a:pt x="428731" y="7251"/>
                  </a:cubicBezTo>
                  <a:cubicBezTo>
                    <a:pt x="428731" y="7251"/>
                    <a:pt x="465815" y="400202"/>
                    <a:pt x="218051" y="527672"/>
                  </a:cubicBezTo>
                  <a:lnTo>
                    <a:pt x="218051" y="52755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7" name="Freeform 3"/>
            <p:cNvSpPr/>
            <p:nvPr/>
          </p:nvSpPr>
          <p:spPr>
            <a:xfrm>
              <a:off x="7245350" y="1820863"/>
              <a:ext cx="12700" cy="2830512"/>
            </a:xfrm>
            <a:custGeom>
              <a:avLst/>
              <a:gdLst>
                <a:gd name="connsiteX0" fmla="*/ 6350 w 12700"/>
                <a:gd name="connsiteY0" fmla="*/ 6350 h 2830538"/>
                <a:gd name="connsiteX1" fmla="*/ 6350 w 12700"/>
                <a:gd name="connsiteY1" fmla="*/ 2824188 h 28305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2700" h="2830538">
                  <a:moveTo>
                    <a:pt x="6350" y="6350"/>
                  </a:moveTo>
                  <a:cubicBezTo>
                    <a:pt x="6350" y="6350"/>
                    <a:pt x="6350" y="2411958"/>
                    <a:pt x="6350" y="2824188"/>
                  </a:cubicBez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8" name="Freeform 3"/>
            <p:cNvSpPr/>
            <p:nvPr/>
          </p:nvSpPr>
          <p:spPr>
            <a:xfrm>
              <a:off x="7245350" y="5127625"/>
              <a:ext cx="22225" cy="223838"/>
            </a:xfrm>
            <a:custGeom>
              <a:avLst/>
              <a:gdLst>
                <a:gd name="connsiteX0" fmla="*/ 6350 w 22364"/>
                <a:gd name="connsiteY0" fmla="*/ 6350 h 223989"/>
                <a:gd name="connsiteX1" fmla="*/ 6350 w 22364"/>
                <a:gd name="connsiteY1" fmla="*/ 217639 h 22398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22364" h="223989">
                  <a:moveTo>
                    <a:pt x="6350" y="6350"/>
                  </a:moveTo>
                  <a:lnTo>
                    <a:pt x="6350" y="217639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9" name="Freeform 3"/>
            <p:cNvSpPr/>
            <p:nvPr/>
          </p:nvSpPr>
          <p:spPr>
            <a:xfrm>
              <a:off x="3708400" y="1916113"/>
              <a:ext cx="103188" cy="103187"/>
            </a:xfrm>
            <a:custGeom>
              <a:avLst/>
              <a:gdLst>
                <a:gd name="connsiteX0" fmla="*/ 6350 w 103555"/>
                <a:gd name="connsiteY0" fmla="*/ 97218 h 103568"/>
                <a:gd name="connsiteX1" fmla="*/ 97205 w 103555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68">
                  <a:moveTo>
                    <a:pt x="6350" y="97218"/>
                  </a:moveTo>
                  <a:lnTo>
                    <a:pt x="97205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0" name="Freeform 3"/>
            <p:cNvSpPr/>
            <p:nvPr/>
          </p:nvSpPr>
          <p:spPr>
            <a:xfrm>
              <a:off x="3708400" y="1916113"/>
              <a:ext cx="103188" cy="103187"/>
            </a:xfrm>
            <a:custGeom>
              <a:avLst/>
              <a:gdLst>
                <a:gd name="connsiteX0" fmla="*/ 97218 w 103568"/>
                <a:gd name="connsiteY0" fmla="*/ 97218 h 103568"/>
                <a:gd name="connsiteX1" fmla="*/ 6350 w 103568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68">
                  <a:moveTo>
                    <a:pt x="97218" y="97218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1" name="Freeform 3"/>
            <p:cNvSpPr/>
            <p:nvPr/>
          </p:nvSpPr>
          <p:spPr>
            <a:xfrm>
              <a:off x="4705350" y="1914525"/>
              <a:ext cx="104775" cy="103188"/>
            </a:xfrm>
            <a:custGeom>
              <a:avLst/>
              <a:gdLst>
                <a:gd name="connsiteX0" fmla="*/ 6350 w 103530"/>
                <a:gd name="connsiteY0" fmla="*/ 97218 h 103568"/>
                <a:gd name="connsiteX1" fmla="*/ 97180 w 103530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30" h="103568">
                  <a:moveTo>
                    <a:pt x="6350" y="97218"/>
                  </a:moveTo>
                  <a:lnTo>
                    <a:pt x="9718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2" name="Freeform 3"/>
            <p:cNvSpPr/>
            <p:nvPr/>
          </p:nvSpPr>
          <p:spPr>
            <a:xfrm>
              <a:off x="4705350" y="1914525"/>
              <a:ext cx="104775" cy="103188"/>
            </a:xfrm>
            <a:custGeom>
              <a:avLst/>
              <a:gdLst>
                <a:gd name="connsiteX0" fmla="*/ 97218 w 103568"/>
                <a:gd name="connsiteY0" fmla="*/ 97218 h 103568"/>
                <a:gd name="connsiteX1" fmla="*/ 6350 w 103568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68">
                  <a:moveTo>
                    <a:pt x="97218" y="97218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3" name="Freeform 3"/>
            <p:cNvSpPr/>
            <p:nvPr/>
          </p:nvSpPr>
          <p:spPr>
            <a:xfrm>
              <a:off x="5203825" y="1916113"/>
              <a:ext cx="103188" cy="103187"/>
            </a:xfrm>
            <a:custGeom>
              <a:avLst/>
              <a:gdLst>
                <a:gd name="connsiteX0" fmla="*/ 6350 w 103568"/>
                <a:gd name="connsiteY0" fmla="*/ 97218 h 103568"/>
                <a:gd name="connsiteX1" fmla="*/ 97218 w 103568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68">
                  <a:moveTo>
                    <a:pt x="6350" y="97218"/>
                  </a:moveTo>
                  <a:lnTo>
                    <a:pt x="97218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4" name="Freeform 3"/>
            <p:cNvSpPr/>
            <p:nvPr/>
          </p:nvSpPr>
          <p:spPr>
            <a:xfrm>
              <a:off x="5203825" y="1916113"/>
              <a:ext cx="103188" cy="103187"/>
            </a:xfrm>
            <a:custGeom>
              <a:avLst/>
              <a:gdLst>
                <a:gd name="connsiteX0" fmla="*/ 97218 w 103568"/>
                <a:gd name="connsiteY0" fmla="*/ 97218 h 103568"/>
                <a:gd name="connsiteX1" fmla="*/ 6350 w 103568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68">
                  <a:moveTo>
                    <a:pt x="97218" y="97218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5" name="Freeform 3"/>
            <p:cNvSpPr/>
            <p:nvPr/>
          </p:nvSpPr>
          <p:spPr>
            <a:xfrm>
              <a:off x="5205413" y="2170113"/>
              <a:ext cx="103187" cy="104775"/>
            </a:xfrm>
            <a:custGeom>
              <a:avLst/>
              <a:gdLst>
                <a:gd name="connsiteX0" fmla="*/ 6350 w 103555"/>
                <a:gd name="connsiteY0" fmla="*/ 97231 h 103581"/>
                <a:gd name="connsiteX1" fmla="*/ 97205 w 103555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81">
                  <a:moveTo>
                    <a:pt x="6350" y="97231"/>
                  </a:moveTo>
                  <a:lnTo>
                    <a:pt x="97205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6" name="Freeform 3"/>
            <p:cNvSpPr/>
            <p:nvPr/>
          </p:nvSpPr>
          <p:spPr>
            <a:xfrm>
              <a:off x="5205413" y="2170113"/>
              <a:ext cx="103187" cy="104775"/>
            </a:xfrm>
            <a:custGeom>
              <a:avLst/>
              <a:gdLst>
                <a:gd name="connsiteX0" fmla="*/ 97231 w 103581"/>
                <a:gd name="connsiteY0" fmla="*/ 97231 h 103581"/>
                <a:gd name="connsiteX1" fmla="*/ 6350 w 103581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81" h="103581">
                  <a:moveTo>
                    <a:pt x="97231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7" name="Freeform 3"/>
            <p:cNvSpPr/>
            <p:nvPr/>
          </p:nvSpPr>
          <p:spPr>
            <a:xfrm>
              <a:off x="5703888" y="2170113"/>
              <a:ext cx="103187" cy="104775"/>
            </a:xfrm>
            <a:custGeom>
              <a:avLst/>
              <a:gdLst>
                <a:gd name="connsiteX0" fmla="*/ 6350 w 103555"/>
                <a:gd name="connsiteY0" fmla="*/ 97231 h 103581"/>
                <a:gd name="connsiteX1" fmla="*/ 97205 w 103555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81">
                  <a:moveTo>
                    <a:pt x="6350" y="97231"/>
                  </a:moveTo>
                  <a:lnTo>
                    <a:pt x="97205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8" name="Freeform 3"/>
            <p:cNvSpPr/>
            <p:nvPr/>
          </p:nvSpPr>
          <p:spPr>
            <a:xfrm>
              <a:off x="5703888" y="2170113"/>
              <a:ext cx="103187" cy="104775"/>
            </a:xfrm>
            <a:custGeom>
              <a:avLst/>
              <a:gdLst>
                <a:gd name="connsiteX0" fmla="*/ 97218 w 103568"/>
                <a:gd name="connsiteY0" fmla="*/ 97231 h 103581"/>
                <a:gd name="connsiteX1" fmla="*/ 6350 w 103568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81">
                  <a:moveTo>
                    <a:pt x="97218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9" name="Freeform 3"/>
            <p:cNvSpPr/>
            <p:nvPr/>
          </p:nvSpPr>
          <p:spPr>
            <a:xfrm>
              <a:off x="7200900" y="2170113"/>
              <a:ext cx="103188" cy="104775"/>
            </a:xfrm>
            <a:custGeom>
              <a:avLst/>
              <a:gdLst>
                <a:gd name="connsiteX0" fmla="*/ 6350 w 103543"/>
                <a:gd name="connsiteY0" fmla="*/ 97231 h 103581"/>
                <a:gd name="connsiteX1" fmla="*/ 97192 w 10354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43" h="103581">
                  <a:moveTo>
                    <a:pt x="6350" y="97231"/>
                  </a:moveTo>
                  <a:lnTo>
                    <a:pt x="97192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0" name="Freeform 3"/>
            <p:cNvSpPr/>
            <p:nvPr/>
          </p:nvSpPr>
          <p:spPr>
            <a:xfrm>
              <a:off x="7200900" y="2170113"/>
              <a:ext cx="103188" cy="104775"/>
            </a:xfrm>
            <a:custGeom>
              <a:avLst/>
              <a:gdLst>
                <a:gd name="connsiteX0" fmla="*/ 97230 w 103581"/>
                <a:gd name="connsiteY0" fmla="*/ 97231 h 103581"/>
                <a:gd name="connsiteX1" fmla="*/ 6350 w 103581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81" h="103581">
                  <a:moveTo>
                    <a:pt x="97230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1" name="Freeform 3"/>
            <p:cNvSpPr/>
            <p:nvPr/>
          </p:nvSpPr>
          <p:spPr>
            <a:xfrm>
              <a:off x="6202363" y="1916113"/>
              <a:ext cx="104775" cy="103187"/>
            </a:xfrm>
            <a:custGeom>
              <a:avLst/>
              <a:gdLst>
                <a:gd name="connsiteX0" fmla="*/ 6350 w 103581"/>
                <a:gd name="connsiteY0" fmla="*/ 97218 h 103568"/>
                <a:gd name="connsiteX1" fmla="*/ 97231 w 103581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81" h="103568">
                  <a:moveTo>
                    <a:pt x="6350" y="97218"/>
                  </a:moveTo>
                  <a:lnTo>
                    <a:pt x="97231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2" name="Freeform 3"/>
            <p:cNvSpPr/>
            <p:nvPr/>
          </p:nvSpPr>
          <p:spPr>
            <a:xfrm>
              <a:off x="6202363" y="1916113"/>
              <a:ext cx="104775" cy="103187"/>
            </a:xfrm>
            <a:custGeom>
              <a:avLst/>
              <a:gdLst>
                <a:gd name="connsiteX0" fmla="*/ 97231 w 103581"/>
                <a:gd name="connsiteY0" fmla="*/ 97218 h 103568"/>
                <a:gd name="connsiteX1" fmla="*/ 6350 w 103581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81" h="103568">
                  <a:moveTo>
                    <a:pt x="97231" y="97218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3" name="Freeform 3"/>
            <p:cNvSpPr/>
            <p:nvPr/>
          </p:nvSpPr>
          <p:spPr>
            <a:xfrm>
              <a:off x="6702425" y="1916113"/>
              <a:ext cx="103188" cy="103187"/>
            </a:xfrm>
            <a:custGeom>
              <a:avLst/>
              <a:gdLst>
                <a:gd name="connsiteX0" fmla="*/ 6350 w 103555"/>
                <a:gd name="connsiteY0" fmla="*/ 97218 h 103568"/>
                <a:gd name="connsiteX1" fmla="*/ 97205 w 103555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68">
                  <a:moveTo>
                    <a:pt x="6350" y="97218"/>
                  </a:moveTo>
                  <a:lnTo>
                    <a:pt x="97205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4" name="Freeform 3"/>
            <p:cNvSpPr/>
            <p:nvPr/>
          </p:nvSpPr>
          <p:spPr>
            <a:xfrm>
              <a:off x="6702425" y="1916113"/>
              <a:ext cx="103188" cy="103187"/>
            </a:xfrm>
            <a:custGeom>
              <a:avLst/>
              <a:gdLst>
                <a:gd name="connsiteX0" fmla="*/ 97243 w 103593"/>
                <a:gd name="connsiteY0" fmla="*/ 97218 h 103568"/>
                <a:gd name="connsiteX1" fmla="*/ 6350 w 103593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93" h="103568">
                  <a:moveTo>
                    <a:pt x="97243" y="97218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5" name="Freeform 3"/>
            <p:cNvSpPr/>
            <p:nvPr/>
          </p:nvSpPr>
          <p:spPr>
            <a:xfrm>
              <a:off x="3708400" y="2416175"/>
              <a:ext cx="103188" cy="103188"/>
            </a:xfrm>
            <a:custGeom>
              <a:avLst/>
              <a:gdLst>
                <a:gd name="connsiteX0" fmla="*/ 6350 w 103555"/>
                <a:gd name="connsiteY0" fmla="*/ 97231 h 103581"/>
                <a:gd name="connsiteX1" fmla="*/ 97205 w 103555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81">
                  <a:moveTo>
                    <a:pt x="6350" y="97231"/>
                  </a:moveTo>
                  <a:lnTo>
                    <a:pt x="97205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6" name="Freeform 3"/>
            <p:cNvSpPr/>
            <p:nvPr/>
          </p:nvSpPr>
          <p:spPr>
            <a:xfrm>
              <a:off x="3708400" y="2416175"/>
              <a:ext cx="103188" cy="103188"/>
            </a:xfrm>
            <a:custGeom>
              <a:avLst/>
              <a:gdLst>
                <a:gd name="connsiteX0" fmla="*/ 97218 w 103568"/>
                <a:gd name="connsiteY0" fmla="*/ 97231 h 103581"/>
                <a:gd name="connsiteX1" fmla="*/ 6350 w 103568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81">
                  <a:moveTo>
                    <a:pt x="97218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7" name="Freeform 3"/>
            <p:cNvSpPr/>
            <p:nvPr/>
          </p:nvSpPr>
          <p:spPr>
            <a:xfrm>
              <a:off x="4206875" y="2414588"/>
              <a:ext cx="103188" cy="103187"/>
            </a:xfrm>
            <a:custGeom>
              <a:avLst/>
              <a:gdLst>
                <a:gd name="connsiteX0" fmla="*/ 6350 w 103543"/>
                <a:gd name="connsiteY0" fmla="*/ 97231 h 103581"/>
                <a:gd name="connsiteX1" fmla="*/ 97193 w 10354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43" h="103581">
                  <a:moveTo>
                    <a:pt x="6350" y="97231"/>
                  </a:moveTo>
                  <a:lnTo>
                    <a:pt x="97193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8" name="Freeform 3"/>
            <p:cNvSpPr/>
            <p:nvPr/>
          </p:nvSpPr>
          <p:spPr>
            <a:xfrm>
              <a:off x="4206875" y="2414588"/>
              <a:ext cx="103188" cy="103187"/>
            </a:xfrm>
            <a:custGeom>
              <a:avLst/>
              <a:gdLst>
                <a:gd name="connsiteX0" fmla="*/ 97218 w 103568"/>
                <a:gd name="connsiteY0" fmla="*/ 97231 h 103581"/>
                <a:gd name="connsiteX1" fmla="*/ 6350 w 103568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81">
                  <a:moveTo>
                    <a:pt x="97218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9" name="Freeform 3"/>
            <p:cNvSpPr/>
            <p:nvPr/>
          </p:nvSpPr>
          <p:spPr>
            <a:xfrm>
              <a:off x="6202363" y="2416175"/>
              <a:ext cx="104775" cy="103188"/>
            </a:xfrm>
            <a:custGeom>
              <a:avLst/>
              <a:gdLst>
                <a:gd name="connsiteX0" fmla="*/ 6350 w 103543"/>
                <a:gd name="connsiteY0" fmla="*/ 97231 h 103581"/>
                <a:gd name="connsiteX1" fmla="*/ 97192 w 10354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43" h="103581">
                  <a:moveTo>
                    <a:pt x="6350" y="97231"/>
                  </a:moveTo>
                  <a:lnTo>
                    <a:pt x="97192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0" name="Freeform 3"/>
            <p:cNvSpPr/>
            <p:nvPr/>
          </p:nvSpPr>
          <p:spPr>
            <a:xfrm>
              <a:off x="6202363" y="2416175"/>
              <a:ext cx="104775" cy="103188"/>
            </a:xfrm>
            <a:custGeom>
              <a:avLst/>
              <a:gdLst>
                <a:gd name="connsiteX0" fmla="*/ 97231 w 103581"/>
                <a:gd name="connsiteY0" fmla="*/ 97231 h 103581"/>
                <a:gd name="connsiteX1" fmla="*/ 6350 w 103581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81" h="103581">
                  <a:moveTo>
                    <a:pt x="97231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1" name="Freeform 3"/>
            <p:cNvSpPr/>
            <p:nvPr/>
          </p:nvSpPr>
          <p:spPr>
            <a:xfrm>
              <a:off x="6202363" y="2173288"/>
              <a:ext cx="104775" cy="103187"/>
            </a:xfrm>
            <a:custGeom>
              <a:avLst/>
              <a:gdLst>
                <a:gd name="connsiteX0" fmla="*/ 6350 w 103543"/>
                <a:gd name="connsiteY0" fmla="*/ 97218 h 103568"/>
                <a:gd name="connsiteX1" fmla="*/ 97192 w 103543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43" h="103568">
                  <a:moveTo>
                    <a:pt x="6350" y="97218"/>
                  </a:moveTo>
                  <a:lnTo>
                    <a:pt x="97192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2" name="Freeform 3"/>
            <p:cNvSpPr/>
            <p:nvPr/>
          </p:nvSpPr>
          <p:spPr>
            <a:xfrm>
              <a:off x="6202363" y="2173288"/>
              <a:ext cx="104775" cy="103187"/>
            </a:xfrm>
            <a:custGeom>
              <a:avLst/>
              <a:gdLst>
                <a:gd name="connsiteX0" fmla="*/ 97231 w 103581"/>
                <a:gd name="connsiteY0" fmla="*/ 97218 h 103568"/>
                <a:gd name="connsiteX1" fmla="*/ 6350 w 103581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81" h="103568">
                  <a:moveTo>
                    <a:pt x="97231" y="97218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3" name="Freeform 3"/>
            <p:cNvSpPr/>
            <p:nvPr/>
          </p:nvSpPr>
          <p:spPr>
            <a:xfrm>
              <a:off x="7200900" y="2416175"/>
              <a:ext cx="103188" cy="103188"/>
            </a:xfrm>
            <a:custGeom>
              <a:avLst/>
              <a:gdLst>
                <a:gd name="connsiteX0" fmla="*/ 6350 w 103543"/>
                <a:gd name="connsiteY0" fmla="*/ 97231 h 103581"/>
                <a:gd name="connsiteX1" fmla="*/ 97192 w 10354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43" h="103581">
                  <a:moveTo>
                    <a:pt x="6350" y="97231"/>
                  </a:moveTo>
                  <a:lnTo>
                    <a:pt x="97192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4" name="Freeform 3"/>
            <p:cNvSpPr/>
            <p:nvPr/>
          </p:nvSpPr>
          <p:spPr>
            <a:xfrm>
              <a:off x="7200900" y="2416175"/>
              <a:ext cx="103188" cy="103188"/>
            </a:xfrm>
            <a:custGeom>
              <a:avLst/>
              <a:gdLst>
                <a:gd name="connsiteX0" fmla="*/ 97230 w 103581"/>
                <a:gd name="connsiteY0" fmla="*/ 97231 h 103581"/>
                <a:gd name="connsiteX1" fmla="*/ 6350 w 103581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81" h="103581">
                  <a:moveTo>
                    <a:pt x="97230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5" name="Freeform 3"/>
            <p:cNvSpPr/>
            <p:nvPr/>
          </p:nvSpPr>
          <p:spPr>
            <a:xfrm>
              <a:off x="3706813" y="2665413"/>
              <a:ext cx="103187" cy="103187"/>
            </a:xfrm>
            <a:custGeom>
              <a:avLst/>
              <a:gdLst>
                <a:gd name="connsiteX0" fmla="*/ 6350 w 103555"/>
                <a:gd name="connsiteY0" fmla="*/ 97231 h 103581"/>
                <a:gd name="connsiteX1" fmla="*/ 97205 w 103555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81">
                  <a:moveTo>
                    <a:pt x="6350" y="97231"/>
                  </a:moveTo>
                  <a:lnTo>
                    <a:pt x="97205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6" name="Freeform 3"/>
            <p:cNvSpPr/>
            <p:nvPr/>
          </p:nvSpPr>
          <p:spPr>
            <a:xfrm>
              <a:off x="3706813" y="2665413"/>
              <a:ext cx="103187" cy="103187"/>
            </a:xfrm>
            <a:custGeom>
              <a:avLst/>
              <a:gdLst>
                <a:gd name="connsiteX0" fmla="*/ 97218 w 103568"/>
                <a:gd name="connsiteY0" fmla="*/ 97231 h 103581"/>
                <a:gd name="connsiteX1" fmla="*/ 6350 w 103568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81">
                  <a:moveTo>
                    <a:pt x="97218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7" name="Freeform 3"/>
            <p:cNvSpPr/>
            <p:nvPr/>
          </p:nvSpPr>
          <p:spPr>
            <a:xfrm>
              <a:off x="4705350" y="2665413"/>
              <a:ext cx="104775" cy="103187"/>
            </a:xfrm>
            <a:custGeom>
              <a:avLst/>
              <a:gdLst>
                <a:gd name="connsiteX0" fmla="*/ 6350 w 103555"/>
                <a:gd name="connsiteY0" fmla="*/ 97231 h 103581"/>
                <a:gd name="connsiteX1" fmla="*/ 97206 w 103555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81">
                  <a:moveTo>
                    <a:pt x="6350" y="97231"/>
                  </a:moveTo>
                  <a:lnTo>
                    <a:pt x="97206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8" name="Freeform 3"/>
            <p:cNvSpPr/>
            <p:nvPr/>
          </p:nvSpPr>
          <p:spPr>
            <a:xfrm>
              <a:off x="4705350" y="2665413"/>
              <a:ext cx="104775" cy="103187"/>
            </a:xfrm>
            <a:custGeom>
              <a:avLst/>
              <a:gdLst>
                <a:gd name="connsiteX0" fmla="*/ 97218 w 103568"/>
                <a:gd name="connsiteY0" fmla="*/ 97231 h 103581"/>
                <a:gd name="connsiteX1" fmla="*/ 6350 w 103568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81">
                  <a:moveTo>
                    <a:pt x="97218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9" name="Freeform 3"/>
            <p:cNvSpPr/>
            <p:nvPr/>
          </p:nvSpPr>
          <p:spPr>
            <a:xfrm>
              <a:off x="5205413" y="2665413"/>
              <a:ext cx="103187" cy="103187"/>
            </a:xfrm>
            <a:custGeom>
              <a:avLst/>
              <a:gdLst>
                <a:gd name="connsiteX0" fmla="*/ 6350 w 103555"/>
                <a:gd name="connsiteY0" fmla="*/ 97231 h 103581"/>
                <a:gd name="connsiteX1" fmla="*/ 97205 w 103555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81">
                  <a:moveTo>
                    <a:pt x="6350" y="97231"/>
                  </a:moveTo>
                  <a:lnTo>
                    <a:pt x="97205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0" name="Freeform 3"/>
            <p:cNvSpPr/>
            <p:nvPr/>
          </p:nvSpPr>
          <p:spPr>
            <a:xfrm>
              <a:off x="5205413" y="2665413"/>
              <a:ext cx="103187" cy="103187"/>
            </a:xfrm>
            <a:custGeom>
              <a:avLst/>
              <a:gdLst>
                <a:gd name="connsiteX0" fmla="*/ 97231 w 103581"/>
                <a:gd name="connsiteY0" fmla="*/ 97231 h 103581"/>
                <a:gd name="connsiteX1" fmla="*/ 6350 w 103581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81" h="103581">
                  <a:moveTo>
                    <a:pt x="97231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1" name="Freeform 3"/>
            <p:cNvSpPr/>
            <p:nvPr/>
          </p:nvSpPr>
          <p:spPr>
            <a:xfrm>
              <a:off x="6702425" y="2665413"/>
              <a:ext cx="103188" cy="103187"/>
            </a:xfrm>
            <a:custGeom>
              <a:avLst/>
              <a:gdLst>
                <a:gd name="connsiteX0" fmla="*/ 6350 w 103593"/>
                <a:gd name="connsiteY0" fmla="*/ 97231 h 103581"/>
                <a:gd name="connsiteX1" fmla="*/ 97243 w 10359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93" h="103581">
                  <a:moveTo>
                    <a:pt x="6350" y="97231"/>
                  </a:moveTo>
                  <a:lnTo>
                    <a:pt x="97243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2" name="Freeform 3"/>
            <p:cNvSpPr/>
            <p:nvPr/>
          </p:nvSpPr>
          <p:spPr>
            <a:xfrm>
              <a:off x="6702425" y="2665413"/>
              <a:ext cx="103188" cy="103187"/>
            </a:xfrm>
            <a:custGeom>
              <a:avLst/>
              <a:gdLst>
                <a:gd name="connsiteX0" fmla="*/ 97243 w 103593"/>
                <a:gd name="connsiteY0" fmla="*/ 97231 h 103581"/>
                <a:gd name="connsiteX1" fmla="*/ 6350 w 10359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93" h="103581">
                  <a:moveTo>
                    <a:pt x="97243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3" name="Freeform 3"/>
            <p:cNvSpPr/>
            <p:nvPr/>
          </p:nvSpPr>
          <p:spPr>
            <a:xfrm>
              <a:off x="3708400" y="3656013"/>
              <a:ext cx="103188" cy="103187"/>
            </a:xfrm>
            <a:custGeom>
              <a:avLst/>
              <a:gdLst>
                <a:gd name="connsiteX0" fmla="*/ 6350 w 103555"/>
                <a:gd name="connsiteY0" fmla="*/ 97218 h 103568"/>
                <a:gd name="connsiteX1" fmla="*/ 97205 w 103555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68">
                  <a:moveTo>
                    <a:pt x="6350" y="97218"/>
                  </a:moveTo>
                  <a:lnTo>
                    <a:pt x="97205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4" name="Freeform 3"/>
            <p:cNvSpPr/>
            <p:nvPr/>
          </p:nvSpPr>
          <p:spPr>
            <a:xfrm>
              <a:off x="3708400" y="3656013"/>
              <a:ext cx="103188" cy="103187"/>
            </a:xfrm>
            <a:custGeom>
              <a:avLst/>
              <a:gdLst>
                <a:gd name="connsiteX0" fmla="*/ 97218 w 103568"/>
                <a:gd name="connsiteY0" fmla="*/ 97218 h 103568"/>
                <a:gd name="connsiteX1" fmla="*/ 6350 w 103568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68">
                  <a:moveTo>
                    <a:pt x="97218" y="97218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5" name="Freeform 3"/>
            <p:cNvSpPr/>
            <p:nvPr/>
          </p:nvSpPr>
          <p:spPr>
            <a:xfrm>
              <a:off x="4206875" y="3654425"/>
              <a:ext cx="103188" cy="103188"/>
            </a:xfrm>
            <a:custGeom>
              <a:avLst/>
              <a:gdLst>
                <a:gd name="connsiteX0" fmla="*/ 6350 w 103543"/>
                <a:gd name="connsiteY0" fmla="*/ 97231 h 103581"/>
                <a:gd name="connsiteX1" fmla="*/ 97193 w 10354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43" h="103581">
                  <a:moveTo>
                    <a:pt x="6350" y="97231"/>
                  </a:moveTo>
                  <a:lnTo>
                    <a:pt x="97193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6" name="Freeform 3"/>
            <p:cNvSpPr/>
            <p:nvPr/>
          </p:nvSpPr>
          <p:spPr>
            <a:xfrm>
              <a:off x="4206875" y="3654425"/>
              <a:ext cx="103188" cy="103188"/>
            </a:xfrm>
            <a:custGeom>
              <a:avLst/>
              <a:gdLst>
                <a:gd name="connsiteX0" fmla="*/ 97218 w 103568"/>
                <a:gd name="connsiteY0" fmla="*/ 97231 h 103581"/>
                <a:gd name="connsiteX1" fmla="*/ 6350 w 103568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81">
                  <a:moveTo>
                    <a:pt x="97218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7" name="Freeform 3"/>
            <p:cNvSpPr/>
            <p:nvPr/>
          </p:nvSpPr>
          <p:spPr>
            <a:xfrm>
              <a:off x="4705350" y="3654425"/>
              <a:ext cx="104775" cy="103188"/>
            </a:xfrm>
            <a:custGeom>
              <a:avLst/>
              <a:gdLst>
                <a:gd name="connsiteX0" fmla="*/ 6350 w 103555"/>
                <a:gd name="connsiteY0" fmla="*/ 97231 h 103581"/>
                <a:gd name="connsiteX1" fmla="*/ 97206 w 103555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81">
                  <a:moveTo>
                    <a:pt x="6350" y="97231"/>
                  </a:moveTo>
                  <a:lnTo>
                    <a:pt x="97206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8" name="Freeform 3"/>
            <p:cNvSpPr/>
            <p:nvPr/>
          </p:nvSpPr>
          <p:spPr>
            <a:xfrm>
              <a:off x="4705350" y="3654425"/>
              <a:ext cx="104775" cy="103188"/>
            </a:xfrm>
            <a:custGeom>
              <a:avLst/>
              <a:gdLst>
                <a:gd name="connsiteX0" fmla="*/ 97218 w 103568"/>
                <a:gd name="connsiteY0" fmla="*/ 97231 h 103581"/>
                <a:gd name="connsiteX1" fmla="*/ 6350 w 103568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81">
                  <a:moveTo>
                    <a:pt x="97218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9" name="Freeform 3"/>
            <p:cNvSpPr/>
            <p:nvPr/>
          </p:nvSpPr>
          <p:spPr>
            <a:xfrm>
              <a:off x="4705350" y="4154488"/>
              <a:ext cx="104775" cy="103187"/>
            </a:xfrm>
            <a:custGeom>
              <a:avLst/>
              <a:gdLst>
                <a:gd name="connsiteX0" fmla="*/ 6350 w 103530"/>
                <a:gd name="connsiteY0" fmla="*/ 97231 h 103581"/>
                <a:gd name="connsiteX1" fmla="*/ 97180 w 103530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30" h="103581">
                  <a:moveTo>
                    <a:pt x="6350" y="97231"/>
                  </a:moveTo>
                  <a:lnTo>
                    <a:pt x="9718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0" name="Freeform 3"/>
            <p:cNvSpPr/>
            <p:nvPr/>
          </p:nvSpPr>
          <p:spPr>
            <a:xfrm>
              <a:off x="4705350" y="4154488"/>
              <a:ext cx="104775" cy="103187"/>
            </a:xfrm>
            <a:custGeom>
              <a:avLst/>
              <a:gdLst>
                <a:gd name="connsiteX0" fmla="*/ 97218 w 103568"/>
                <a:gd name="connsiteY0" fmla="*/ 97231 h 103581"/>
                <a:gd name="connsiteX1" fmla="*/ 6350 w 103568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81">
                  <a:moveTo>
                    <a:pt x="97218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1" name="Freeform 3"/>
            <p:cNvSpPr/>
            <p:nvPr/>
          </p:nvSpPr>
          <p:spPr>
            <a:xfrm>
              <a:off x="5205413" y="4162425"/>
              <a:ext cx="103187" cy="103188"/>
            </a:xfrm>
            <a:custGeom>
              <a:avLst/>
              <a:gdLst>
                <a:gd name="connsiteX0" fmla="*/ 6350 w 103555"/>
                <a:gd name="connsiteY0" fmla="*/ 97231 h 103581"/>
                <a:gd name="connsiteX1" fmla="*/ 97205 w 103555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81">
                  <a:moveTo>
                    <a:pt x="6350" y="97231"/>
                  </a:moveTo>
                  <a:lnTo>
                    <a:pt x="97205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2" name="Freeform 3"/>
            <p:cNvSpPr/>
            <p:nvPr/>
          </p:nvSpPr>
          <p:spPr>
            <a:xfrm>
              <a:off x="5205413" y="4162425"/>
              <a:ext cx="103187" cy="103188"/>
            </a:xfrm>
            <a:custGeom>
              <a:avLst/>
              <a:gdLst>
                <a:gd name="connsiteX0" fmla="*/ 97231 w 103581"/>
                <a:gd name="connsiteY0" fmla="*/ 97231 h 103581"/>
                <a:gd name="connsiteX1" fmla="*/ 6350 w 103581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81" h="103581">
                  <a:moveTo>
                    <a:pt x="97231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3" name="Freeform 3"/>
            <p:cNvSpPr/>
            <p:nvPr/>
          </p:nvSpPr>
          <p:spPr>
            <a:xfrm>
              <a:off x="6702425" y="4162425"/>
              <a:ext cx="103188" cy="103188"/>
            </a:xfrm>
            <a:custGeom>
              <a:avLst/>
              <a:gdLst>
                <a:gd name="connsiteX0" fmla="*/ 6350 w 103593"/>
                <a:gd name="connsiteY0" fmla="*/ 97231 h 103581"/>
                <a:gd name="connsiteX1" fmla="*/ 97243 w 10359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93" h="103581">
                  <a:moveTo>
                    <a:pt x="6350" y="97231"/>
                  </a:moveTo>
                  <a:lnTo>
                    <a:pt x="97243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4" name="Freeform 3"/>
            <p:cNvSpPr/>
            <p:nvPr/>
          </p:nvSpPr>
          <p:spPr>
            <a:xfrm>
              <a:off x="6702425" y="4162425"/>
              <a:ext cx="103188" cy="103188"/>
            </a:xfrm>
            <a:custGeom>
              <a:avLst/>
              <a:gdLst>
                <a:gd name="connsiteX0" fmla="*/ 97243 w 103593"/>
                <a:gd name="connsiteY0" fmla="*/ 97231 h 103581"/>
                <a:gd name="connsiteX1" fmla="*/ 6350 w 10359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93" h="103581">
                  <a:moveTo>
                    <a:pt x="97243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5" name="Freeform 3"/>
            <p:cNvSpPr/>
            <p:nvPr/>
          </p:nvSpPr>
          <p:spPr>
            <a:xfrm>
              <a:off x="6702425" y="3910013"/>
              <a:ext cx="103188" cy="103187"/>
            </a:xfrm>
            <a:custGeom>
              <a:avLst/>
              <a:gdLst>
                <a:gd name="connsiteX0" fmla="*/ 6350 w 103593"/>
                <a:gd name="connsiteY0" fmla="*/ 97230 h 103581"/>
                <a:gd name="connsiteX1" fmla="*/ 97243 w 10359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93" h="103581">
                  <a:moveTo>
                    <a:pt x="6350" y="97230"/>
                  </a:moveTo>
                  <a:lnTo>
                    <a:pt x="97243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6" name="Freeform 3"/>
            <p:cNvSpPr/>
            <p:nvPr/>
          </p:nvSpPr>
          <p:spPr>
            <a:xfrm>
              <a:off x="6702425" y="3910013"/>
              <a:ext cx="103188" cy="103187"/>
            </a:xfrm>
            <a:custGeom>
              <a:avLst/>
              <a:gdLst>
                <a:gd name="connsiteX0" fmla="*/ 97243 w 103593"/>
                <a:gd name="connsiteY0" fmla="*/ 97230 h 103581"/>
                <a:gd name="connsiteX1" fmla="*/ 6350 w 10359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93" h="103581">
                  <a:moveTo>
                    <a:pt x="97243" y="9723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7" name="Freeform 3"/>
            <p:cNvSpPr/>
            <p:nvPr/>
          </p:nvSpPr>
          <p:spPr>
            <a:xfrm>
              <a:off x="6702425" y="3657600"/>
              <a:ext cx="103188" cy="103188"/>
            </a:xfrm>
            <a:custGeom>
              <a:avLst/>
              <a:gdLst>
                <a:gd name="connsiteX0" fmla="*/ 6350 w 103593"/>
                <a:gd name="connsiteY0" fmla="*/ 97218 h 103568"/>
                <a:gd name="connsiteX1" fmla="*/ 97243 w 103593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93" h="103568">
                  <a:moveTo>
                    <a:pt x="6350" y="97218"/>
                  </a:moveTo>
                  <a:lnTo>
                    <a:pt x="97243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8" name="Freeform 3"/>
            <p:cNvSpPr/>
            <p:nvPr/>
          </p:nvSpPr>
          <p:spPr>
            <a:xfrm>
              <a:off x="6702425" y="3657600"/>
              <a:ext cx="103188" cy="103188"/>
            </a:xfrm>
            <a:custGeom>
              <a:avLst/>
              <a:gdLst>
                <a:gd name="connsiteX0" fmla="*/ 97243 w 103593"/>
                <a:gd name="connsiteY0" fmla="*/ 97218 h 103568"/>
                <a:gd name="connsiteX1" fmla="*/ 6350 w 103593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93" h="103568">
                  <a:moveTo>
                    <a:pt x="97243" y="97218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9" name="Freeform 3"/>
            <p:cNvSpPr/>
            <p:nvPr/>
          </p:nvSpPr>
          <p:spPr>
            <a:xfrm>
              <a:off x="7200900" y="4162425"/>
              <a:ext cx="103188" cy="103188"/>
            </a:xfrm>
            <a:custGeom>
              <a:avLst/>
              <a:gdLst>
                <a:gd name="connsiteX0" fmla="*/ 6350 w 103543"/>
                <a:gd name="connsiteY0" fmla="*/ 97231 h 103581"/>
                <a:gd name="connsiteX1" fmla="*/ 97192 w 10354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43" h="103581">
                  <a:moveTo>
                    <a:pt x="6350" y="97231"/>
                  </a:moveTo>
                  <a:lnTo>
                    <a:pt x="97192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0" name="Freeform 3"/>
            <p:cNvSpPr/>
            <p:nvPr/>
          </p:nvSpPr>
          <p:spPr>
            <a:xfrm>
              <a:off x="7200900" y="4162425"/>
              <a:ext cx="103188" cy="103188"/>
            </a:xfrm>
            <a:custGeom>
              <a:avLst/>
              <a:gdLst>
                <a:gd name="connsiteX0" fmla="*/ 97230 w 103581"/>
                <a:gd name="connsiteY0" fmla="*/ 97231 h 103581"/>
                <a:gd name="connsiteX1" fmla="*/ 6350 w 103581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81" h="103581">
                  <a:moveTo>
                    <a:pt x="97230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1" name="Freeform 3"/>
            <p:cNvSpPr/>
            <p:nvPr/>
          </p:nvSpPr>
          <p:spPr>
            <a:xfrm>
              <a:off x="7200900" y="3414713"/>
              <a:ext cx="103188" cy="103187"/>
            </a:xfrm>
            <a:custGeom>
              <a:avLst/>
              <a:gdLst>
                <a:gd name="connsiteX0" fmla="*/ 6350 w 103543"/>
                <a:gd name="connsiteY0" fmla="*/ 97231 h 103581"/>
                <a:gd name="connsiteX1" fmla="*/ 97192 w 103543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43" h="103581">
                  <a:moveTo>
                    <a:pt x="6350" y="97231"/>
                  </a:moveTo>
                  <a:lnTo>
                    <a:pt x="97192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2" name="Freeform 3"/>
            <p:cNvSpPr/>
            <p:nvPr/>
          </p:nvSpPr>
          <p:spPr>
            <a:xfrm>
              <a:off x="7200900" y="3414713"/>
              <a:ext cx="103188" cy="103187"/>
            </a:xfrm>
            <a:custGeom>
              <a:avLst/>
              <a:gdLst>
                <a:gd name="connsiteX0" fmla="*/ 97230 w 103581"/>
                <a:gd name="connsiteY0" fmla="*/ 97231 h 103581"/>
                <a:gd name="connsiteX1" fmla="*/ 6350 w 103581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81" h="103581">
                  <a:moveTo>
                    <a:pt x="97230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3" name="Freeform 3"/>
            <p:cNvSpPr/>
            <p:nvPr/>
          </p:nvSpPr>
          <p:spPr>
            <a:xfrm>
              <a:off x="5703888" y="3414713"/>
              <a:ext cx="103187" cy="103187"/>
            </a:xfrm>
            <a:custGeom>
              <a:avLst/>
              <a:gdLst>
                <a:gd name="connsiteX0" fmla="*/ 6350 w 103555"/>
                <a:gd name="connsiteY0" fmla="*/ 97231 h 103581"/>
                <a:gd name="connsiteX1" fmla="*/ 97205 w 103555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81">
                  <a:moveTo>
                    <a:pt x="6350" y="97231"/>
                  </a:moveTo>
                  <a:lnTo>
                    <a:pt x="97205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4" name="Freeform 3"/>
            <p:cNvSpPr/>
            <p:nvPr/>
          </p:nvSpPr>
          <p:spPr>
            <a:xfrm>
              <a:off x="5703888" y="3414713"/>
              <a:ext cx="103187" cy="103187"/>
            </a:xfrm>
            <a:custGeom>
              <a:avLst/>
              <a:gdLst>
                <a:gd name="connsiteX0" fmla="*/ 97218 w 103568"/>
                <a:gd name="connsiteY0" fmla="*/ 97231 h 103581"/>
                <a:gd name="connsiteX1" fmla="*/ 6350 w 103568"/>
                <a:gd name="connsiteY1" fmla="*/ 6350 h 1035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81">
                  <a:moveTo>
                    <a:pt x="97218" y="97231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5" name="Freeform 3"/>
            <p:cNvSpPr/>
            <p:nvPr/>
          </p:nvSpPr>
          <p:spPr>
            <a:xfrm>
              <a:off x="5703888" y="3914775"/>
              <a:ext cx="103187" cy="103188"/>
            </a:xfrm>
            <a:custGeom>
              <a:avLst/>
              <a:gdLst>
                <a:gd name="connsiteX0" fmla="*/ 6350 w 103555"/>
                <a:gd name="connsiteY0" fmla="*/ 97218 h 103568"/>
                <a:gd name="connsiteX1" fmla="*/ 97205 w 103555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55" h="103568">
                  <a:moveTo>
                    <a:pt x="6350" y="97218"/>
                  </a:moveTo>
                  <a:lnTo>
                    <a:pt x="97205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6" name="Freeform 3"/>
            <p:cNvSpPr/>
            <p:nvPr/>
          </p:nvSpPr>
          <p:spPr>
            <a:xfrm>
              <a:off x="5703888" y="3914775"/>
              <a:ext cx="103187" cy="103188"/>
            </a:xfrm>
            <a:custGeom>
              <a:avLst/>
              <a:gdLst>
                <a:gd name="connsiteX0" fmla="*/ 97218 w 103568"/>
                <a:gd name="connsiteY0" fmla="*/ 97218 h 103568"/>
                <a:gd name="connsiteX1" fmla="*/ 6350 w 103568"/>
                <a:gd name="connsiteY1" fmla="*/ 6350 h 1035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68">
                  <a:moveTo>
                    <a:pt x="97218" y="97218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7" name="Freeform 3"/>
            <p:cNvSpPr/>
            <p:nvPr/>
          </p:nvSpPr>
          <p:spPr>
            <a:xfrm>
              <a:off x="4206875" y="3903663"/>
              <a:ext cx="103188" cy="103187"/>
            </a:xfrm>
            <a:custGeom>
              <a:avLst/>
              <a:gdLst>
                <a:gd name="connsiteX0" fmla="*/ 6350 w 103543"/>
                <a:gd name="connsiteY0" fmla="*/ 97244 h 103593"/>
                <a:gd name="connsiteX1" fmla="*/ 97193 w 103543"/>
                <a:gd name="connsiteY1" fmla="*/ 6350 h 10359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43" h="103593">
                  <a:moveTo>
                    <a:pt x="6350" y="97244"/>
                  </a:moveTo>
                  <a:lnTo>
                    <a:pt x="97193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8" name="Freeform 3"/>
            <p:cNvSpPr/>
            <p:nvPr/>
          </p:nvSpPr>
          <p:spPr>
            <a:xfrm>
              <a:off x="4206875" y="3903663"/>
              <a:ext cx="103188" cy="103187"/>
            </a:xfrm>
            <a:custGeom>
              <a:avLst/>
              <a:gdLst>
                <a:gd name="connsiteX0" fmla="*/ 97218 w 103568"/>
                <a:gd name="connsiteY0" fmla="*/ 97244 h 103593"/>
                <a:gd name="connsiteX1" fmla="*/ 6350 w 103568"/>
                <a:gd name="connsiteY1" fmla="*/ 6350 h 10359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03568" h="103593">
                  <a:moveTo>
                    <a:pt x="97218" y="97244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00AEE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9" name="Freeform 228"/>
            <p:cNvSpPr/>
            <p:nvPr/>
          </p:nvSpPr>
          <p:spPr>
            <a:xfrm>
              <a:off x="1963738" y="1684338"/>
              <a:ext cx="1347787" cy="2751137"/>
            </a:xfrm>
            <a:custGeom>
              <a:avLst/>
              <a:gdLst>
                <a:gd name="connsiteX0" fmla="*/ 0 w 1346835"/>
                <a:gd name="connsiteY0" fmla="*/ 2751290 h 2751290"/>
                <a:gd name="connsiteX1" fmla="*/ 1346835 w 1346835"/>
                <a:gd name="connsiteY1" fmla="*/ 2751290 h 2751290"/>
                <a:gd name="connsiteX2" fmla="*/ 1346835 w 1346835"/>
                <a:gd name="connsiteY2" fmla="*/ 0 h 2751290"/>
                <a:gd name="connsiteX3" fmla="*/ 0 w 1346835"/>
                <a:gd name="connsiteY3" fmla="*/ 0 h 2751290"/>
                <a:gd name="connsiteX4" fmla="*/ 0 w 1346835"/>
                <a:gd name="connsiteY4" fmla="*/ 2751290 h 27512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346835" h="2751290">
                  <a:moveTo>
                    <a:pt x="0" y="2751290"/>
                  </a:moveTo>
                  <a:lnTo>
                    <a:pt x="1346835" y="2751290"/>
                  </a:lnTo>
                  <a:lnTo>
                    <a:pt x="1346835" y="0"/>
                  </a:lnTo>
                  <a:lnTo>
                    <a:pt x="0" y="0"/>
                  </a:lnTo>
                  <a:lnTo>
                    <a:pt x="0" y="2751290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0" name="Freeform 3"/>
            <p:cNvSpPr/>
            <p:nvPr/>
          </p:nvSpPr>
          <p:spPr>
            <a:xfrm>
              <a:off x="1957388" y="1676400"/>
              <a:ext cx="1360487" cy="2765425"/>
            </a:xfrm>
            <a:custGeom>
              <a:avLst/>
              <a:gdLst>
                <a:gd name="connsiteX0" fmla="*/ 1354105 w 1361376"/>
                <a:gd name="connsiteY0" fmla="*/ 2758560 h 2765831"/>
                <a:gd name="connsiteX1" fmla="*/ 7270 w 1361376"/>
                <a:gd name="connsiteY1" fmla="*/ 2758560 h 2765831"/>
                <a:gd name="connsiteX2" fmla="*/ 7270 w 1361376"/>
                <a:gd name="connsiteY2" fmla="*/ 7270 h 2765831"/>
                <a:gd name="connsiteX3" fmla="*/ 1354105 w 1361376"/>
                <a:gd name="connsiteY3" fmla="*/ 7270 h 2765831"/>
                <a:gd name="connsiteX4" fmla="*/ 1354105 w 1361376"/>
                <a:gd name="connsiteY4" fmla="*/ 2758560 h 276583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361376" h="2765831">
                  <a:moveTo>
                    <a:pt x="1354105" y="2758560"/>
                  </a:moveTo>
                  <a:lnTo>
                    <a:pt x="7270" y="2758560"/>
                  </a:lnTo>
                  <a:lnTo>
                    <a:pt x="7270" y="7270"/>
                  </a:lnTo>
                  <a:lnTo>
                    <a:pt x="1354105" y="7270"/>
                  </a:lnTo>
                  <a:lnTo>
                    <a:pt x="1354105" y="275856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1" name="Freeform 3"/>
            <p:cNvSpPr/>
            <p:nvPr/>
          </p:nvSpPr>
          <p:spPr>
            <a:xfrm>
              <a:off x="1531938" y="2373313"/>
              <a:ext cx="434975" cy="22225"/>
            </a:xfrm>
            <a:custGeom>
              <a:avLst/>
              <a:gdLst>
                <a:gd name="connsiteX0" fmla="*/ 428053 w 434403"/>
                <a:gd name="connsiteY0" fmla="*/ 6350 h 22402"/>
                <a:gd name="connsiteX1" fmla="*/ 6350 w 434403"/>
                <a:gd name="connsiteY1" fmla="*/ 6350 h 2240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34403" h="22402">
                  <a:moveTo>
                    <a:pt x="428053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2" name="Freeform 3"/>
            <p:cNvSpPr/>
            <p:nvPr/>
          </p:nvSpPr>
          <p:spPr>
            <a:xfrm>
              <a:off x="1531938" y="2713038"/>
              <a:ext cx="434975" cy="22225"/>
            </a:xfrm>
            <a:custGeom>
              <a:avLst/>
              <a:gdLst>
                <a:gd name="connsiteX0" fmla="*/ 428053 w 434403"/>
                <a:gd name="connsiteY0" fmla="*/ 6350 h 22402"/>
                <a:gd name="connsiteX1" fmla="*/ 6350 w 434403"/>
                <a:gd name="connsiteY1" fmla="*/ 6350 h 2240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34403" h="22402">
                  <a:moveTo>
                    <a:pt x="428053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3" name="Freeform 3"/>
            <p:cNvSpPr/>
            <p:nvPr/>
          </p:nvSpPr>
          <p:spPr>
            <a:xfrm>
              <a:off x="1531938" y="3051175"/>
              <a:ext cx="434975" cy="22225"/>
            </a:xfrm>
            <a:custGeom>
              <a:avLst/>
              <a:gdLst>
                <a:gd name="connsiteX0" fmla="*/ 428053 w 434403"/>
                <a:gd name="connsiteY0" fmla="*/ 6350 h 22402"/>
                <a:gd name="connsiteX1" fmla="*/ 6350 w 434403"/>
                <a:gd name="connsiteY1" fmla="*/ 6350 h 2240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34403" h="22402">
                  <a:moveTo>
                    <a:pt x="428053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4" name="Freeform 3"/>
            <p:cNvSpPr/>
            <p:nvPr/>
          </p:nvSpPr>
          <p:spPr>
            <a:xfrm>
              <a:off x="1531938" y="3390900"/>
              <a:ext cx="434975" cy="22225"/>
            </a:xfrm>
            <a:custGeom>
              <a:avLst/>
              <a:gdLst>
                <a:gd name="connsiteX0" fmla="*/ 428053 w 434403"/>
                <a:gd name="connsiteY0" fmla="*/ 6350 h 22402"/>
                <a:gd name="connsiteX1" fmla="*/ 6350 w 434403"/>
                <a:gd name="connsiteY1" fmla="*/ 6350 h 2240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34403" h="22402">
                  <a:moveTo>
                    <a:pt x="428053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5" name="Freeform 3"/>
            <p:cNvSpPr/>
            <p:nvPr/>
          </p:nvSpPr>
          <p:spPr>
            <a:xfrm>
              <a:off x="1531938" y="3730625"/>
              <a:ext cx="434975" cy="22225"/>
            </a:xfrm>
            <a:custGeom>
              <a:avLst/>
              <a:gdLst>
                <a:gd name="connsiteX0" fmla="*/ 428053 w 434403"/>
                <a:gd name="connsiteY0" fmla="*/ 6350 h 22402"/>
                <a:gd name="connsiteX1" fmla="*/ 6350 w 434403"/>
                <a:gd name="connsiteY1" fmla="*/ 6350 h 2240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434403" h="22402">
                  <a:moveTo>
                    <a:pt x="428053" y="6350"/>
                  </a:moveTo>
                  <a:lnTo>
                    <a:pt x="6350" y="635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6" name="TextBox 137"/>
            <p:cNvSpPr txBox="1">
              <a:spLocks noChangeArrowheads="1"/>
            </p:cNvSpPr>
            <p:nvPr/>
          </p:nvSpPr>
          <p:spPr bwMode="auto">
            <a:xfrm>
              <a:off x="2062163" y="2900363"/>
              <a:ext cx="903287" cy="515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>
              <a:spAutoFit/>
            </a:bodyPr>
            <a:lstStyle/>
            <a:p>
              <a:pPr algn="ctr">
                <a:lnSpc>
                  <a:spcPts val="1100"/>
                </a:lnSpc>
                <a:tabLst>
                  <a:tab pos="50800" algn="l"/>
                </a:tabLst>
              </a:pPr>
              <a:r>
                <a:rPr lang="en-US" altLang="zh-CN" sz="1600" b="1">
                  <a:solidFill>
                    <a:srgbClr val="231F20"/>
                  </a:solidFill>
                  <a:cs typeface="Times New Roman" pitchFamily="18" charset="0"/>
                </a:rPr>
                <a:t>5 x 32</a:t>
              </a:r>
            </a:p>
            <a:p>
              <a:pPr algn="ctr">
                <a:lnSpc>
                  <a:spcPts val="1300"/>
                </a:lnSpc>
                <a:tabLst>
                  <a:tab pos="50800" algn="l"/>
                </a:tabLst>
              </a:pPr>
              <a:endParaRPr lang="en-US" altLang="zh-CN" sz="1600" b="1">
                <a:solidFill>
                  <a:srgbClr val="231F20"/>
                </a:solidFill>
                <a:cs typeface="Times New Roman" pitchFamily="18" charset="0"/>
              </a:endParaRPr>
            </a:p>
            <a:p>
              <a:pPr algn="ctr">
                <a:lnSpc>
                  <a:spcPts val="1300"/>
                </a:lnSpc>
                <a:tabLst>
                  <a:tab pos="50800" algn="l"/>
                </a:tabLst>
              </a:pPr>
              <a:r>
                <a:rPr lang="en-US" altLang="zh-CN" sz="2000" b="1">
                  <a:solidFill>
                    <a:srgbClr val="231F20"/>
                  </a:solidFill>
                  <a:cs typeface="Times New Roman" pitchFamily="18" charset="0"/>
                </a:rPr>
                <a:t>Decoder</a:t>
              </a:r>
            </a:p>
          </p:txBody>
        </p:sp>
        <p:sp>
          <p:nvSpPr>
            <p:cNvPr id="237" name="TextBox 1"/>
            <p:cNvSpPr txBox="1"/>
            <p:nvPr/>
          </p:nvSpPr>
          <p:spPr>
            <a:xfrm>
              <a:off x="1371600" y="2278063"/>
              <a:ext cx="131763" cy="211137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3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I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0</a:t>
              </a:r>
            </a:p>
          </p:txBody>
        </p:sp>
        <p:sp>
          <p:nvSpPr>
            <p:cNvPr id="238" name="TextBox 1"/>
            <p:cNvSpPr txBox="1"/>
            <p:nvPr/>
          </p:nvSpPr>
          <p:spPr>
            <a:xfrm>
              <a:off x="1371600" y="2633663"/>
              <a:ext cx="131763" cy="1239837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3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I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1</a:t>
              </a:r>
            </a:p>
            <a:p>
              <a:pPr>
                <a:lnSpc>
                  <a:spcPts val="1000"/>
                </a:lnSpc>
                <a:defRPr/>
              </a:pPr>
              <a:endPara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7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I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2</a:t>
              </a:r>
            </a:p>
            <a:p>
              <a:pPr>
                <a:lnSpc>
                  <a:spcPts val="1000"/>
                </a:lnSpc>
                <a:defRPr/>
              </a:pPr>
              <a:endPara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7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I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3</a:t>
              </a:r>
            </a:p>
            <a:p>
              <a:pPr>
                <a:lnSpc>
                  <a:spcPts val="1000"/>
                </a:lnSpc>
                <a:defRPr/>
              </a:pPr>
              <a:endPara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7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I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4</a:t>
              </a:r>
            </a:p>
          </p:txBody>
        </p:sp>
        <p:sp>
          <p:nvSpPr>
            <p:cNvPr id="239" name="TextBox 1"/>
            <p:cNvSpPr txBox="1"/>
            <p:nvPr/>
          </p:nvSpPr>
          <p:spPr>
            <a:xfrm>
              <a:off x="3162300" y="1909763"/>
              <a:ext cx="76200" cy="185737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2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0</a:t>
              </a:r>
            </a:p>
          </p:txBody>
        </p:sp>
        <p:sp>
          <p:nvSpPr>
            <p:cNvPr id="240" name="TextBox 1"/>
            <p:cNvSpPr txBox="1"/>
            <p:nvPr/>
          </p:nvSpPr>
          <p:spPr>
            <a:xfrm>
              <a:off x="3162300" y="2151063"/>
              <a:ext cx="76200" cy="427037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100"/>
                </a:lnSpc>
                <a:defRPr/>
              </a:pPr>
              <a:r>
                <a:rPr lang="en-US" altLang="zh-CN" sz="122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1</a:t>
              </a:r>
            </a:p>
            <a:p>
              <a:pPr>
                <a:lnSpc>
                  <a:spcPts val="1900"/>
                </a:lnSpc>
                <a:defRPr/>
              </a:pPr>
              <a:r>
                <a:rPr lang="en-US" altLang="zh-CN" sz="122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2</a:t>
              </a:r>
            </a:p>
          </p:txBody>
        </p:sp>
        <p:sp>
          <p:nvSpPr>
            <p:cNvPr id="241" name="TextBox 1"/>
            <p:cNvSpPr txBox="1"/>
            <p:nvPr/>
          </p:nvSpPr>
          <p:spPr>
            <a:xfrm>
              <a:off x="3086100" y="2646363"/>
              <a:ext cx="346075" cy="1697037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>
                <a:lnSpc>
                  <a:spcPts val="1100"/>
                </a:lnSpc>
                <a:tabLst>
                  <a:tab pos="76200" algn="l"/>
                  <a:tab pos="88900" algn="l"/>
                </a:tabLst>
                <a:defRPr/>
              </a:pPr>
              <a:r>
                <a:rPr lang="en-US" altLang="zh-CN" dirty="0">
                  <a:latin typeface="Times New Roman" charset="0"/>
                  <a:ea typeface="ＭＳ Ｐゴシック" charset="-128"/>
                  <a:cs typeface="ＭＳ Ｐゴシック" charset="-128"/>
                </a:rPr>
                <a:t>	</a:t>
              </a:r>
              <a:r>
                <a:rPr lang="en-US" altLang="zh-CN" sz="122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3</a:t>
              </a:r>
              <a:endParaRPr lang="en-US" altLang="zh-CN" dirty="0">
                <a:latin typeface="Times New Roman" charset="0"/>
                <a:ea typeface="ＭＳ Ｐゴシック" charset="-128"/>
                <a:cs typeface="ＭＳ Ｐゴシック" charset="-128"/>
              </a:endParaRPr>
            </a:p>
            <a:p>
              <a:pPr>
                <a:lnSpc>
                  <a:spcPts val="1000"/>
                </a:lnSpc>
                <a:spcAft>
                  <a:spcPts val="300"/>
                </a:spcAft>
                <a:tabLst>
                  <a:tab pos="76200" algn="l"/>
                  <a:tab pos="88900" algn="l"/>
                </a:tabLst>
                <a:defRPr/>
              </a:pPr>
              <a:r>
                <a:rPr lang="en-US" altLang="zh-CN" dirty="0">
                  <a:latin typeface="Times New Roman" charset="0"/>
                  <a:ea typeface="ＭＳ Ｐゴシック" charset="-128"/>
                  <a:cs typeface="ＭＳ Ｐゴシック" charset="-128"/>
                </a:rPr>
                <a:t>		</a:t>
              </a:r>
              <a:r>
                <a:rPr lang="en-US" altLang="zh-CN" sz="1200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.</a:t>
              </a:r>
            </a:p>
            <a:p>
              <a:pPr>
                <a:lnSpc>
                  <a:spcPts val="1400"/>
                </a:lnSpc>
                <a:spcAft>
                  <a:spcPts val="300"/>
                </a:spcAft>
                <a:tabLst>
                  <a:tab pos="76200" algn="l"/>
                  <a:tab pos="88900" algn="l"/>
                </a:tabLst>
                <a:defRPr/>
              </a:pPr>
              <a:r>
                <a:rPr lang="en-US" altLang="zh-CN" dirty="0">
                  <a:latin typeface="Times New Roman" charset="0"/>
                  <a:ea typeface="ＭＳ Ｐゴシック" charset="-128"/>
                  <a:cs typeface="ＭＳ Ｐゴシック" charset="-128"/>
                </a:rPr>
                <a:t>		</a:t>
              </a:r>
              <a:r>
                <a:rPr lang="en-US" altLang="zh-CN" sz="1200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.</a:t>
              </a:r>
            </a:p>
            <a:p>
              <a:pPr>
                <a:lnSpc>
                  <a:spcPts val="1400"/>
                </a:lnSpc>
                <a:tabLst>
                  <a:tab pos="76200" algn="l"/>
                  <a:tab pos="88900" algn="l"/>
                </a:tabLst>
                <a:defRPr/>
              </a:pPr>
              <a:r>
                <a:rPr lang="en-US" altLang="zh-CN" dirty="0">
                  <a:latin typeface="Times New Roman" charset="0"/>
                  <a:ea typeface="ＭＳ Ｐゴシック" charset="-128"/>
                  <a:cs typeface="ＭＳ Ｐゴシック" charset="-128"/>
                </a:rPr>
                <a:t>		</a:t>
              </a:r>
              <a:r>
                <a:rPr lang="en-US" altLang="zh-CN" sz="122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.</a:t>
              </a:r>
            </a:p>
            <a:p>
              <a:pPr>
                <a:lnSpc>
                  <a:spcPts val="1800"/>
                </a:lnSpc>
                <a:tabLst>
                  <a:tab pos="76200" algn="l"/>
                  <a:tab pos="88900" algn="l"/>
                </a:tabLst>
                <a:defRPr/>
              </a:pPr>
              <a:r>
                <a:rPr lang="en-US" altLang="zh-CN" sz="122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28</a:t>
              </a:r>
            </a:p>
            <a:p>
              <a:pPr>
                <a:lnSpc>
                  <a:spcPts val="1900"/>
                </a:lnSpc>
                <a:tabLst>
                  <a:tab pos="76200" algn="l"/>
                  <a:tab pos="88900" algn="l"/>
                </a:tabLst>
                <a:defRPr/>
              </a:pPr>
              <a:r>
                <a:rPr lang="en-US" altLang="zh-CN" sz="122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29</a:t>
              </a:r>
            </a:p>
            <a:p>
              <a:pPr>
                <a:lnSpc>
                  <a:spcPts val="1900"/>
                </a:lnSpc>
                <a:tabLst>
                  <a:tab pos="76200" algn="l"/>
                  <a:tab pos="88900" algn="l"/>
                </a:tabLst>
                <a:defRPr/>
              </a:pPr>
              <a:r>
                <a:rPr lang="en-US" altLang="zh-CN" sz="122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30</a:t>
              </a:r>
            </a:p>
            <a:p>
              <a:pPr>
                <a:lnSpc>
                  <a:spcPts val="1900"/>
                </a:lnSpc>
                <a:tabLst>
                  <a:tab pos="76200" algn="l"/>
                  <a:tab pos="88900" algn="l"/>
                </a:tabLst>
                <a:defRPr/>
              </a:pPr>
              <a:r>
                <a:rPr lang="en-US" altLang="zh-CN" sz="122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31</a:t>
              </a:r>
            </a:p>
          </p:txBody>
        </p:sp>
        <p:sp>
          <p:nvSpPr>
            <p:cNvPr id="242" name="TextBox 1"/>
            <p:cNvSpPr txBox="1"/>
            <p:nvPr/>
          </p:nvSpPr>
          <p:spPr>
            <a:xfrm>
              <a:off x="3660775" y="5410200"/>
              <a:ext cx="187325" cy="211138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3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A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7</a:t>
              </a:r>
            </a:p>
          </p:txBody>
        </p:sp>
        <p:sp>
          <p:nvSpPr>
            <p:cNvPr id="243" name="TextBox 1"/>
            <p:cNvSpPr txBox="1"/>
            <p:nvPr/>
          </p:nvSpPr>
          <p:spPr>
            <a:xfrm>
              <a:off x="4156075" y="5410200"/>
              <a:ext cx="187325" cy="211138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3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A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6</a:t>
              </a:r>
            </a:p>
          </p:txBody>
        </p:sp>
        <p:sp>
          <p:nvSpPr>
            <p:cNvPr id="244" name="TextBox 1"/>
            <p:cNvSpPr txBox="1"/>
            <p:nvPr/>
          </p:nvSpPr>
          <p:spPr>
            <a:xfrm>
              <a:off x="4651375" y="5410200"/>
              <a:ext cx="187325" cy="211138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3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A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5</a:t>
              </a:r>
            </a:p>
          </p:txBody>
        </p:sp>
        <p:sp>
          <p:nvSpPr>
            <p:cNvPr id="245" name="TextBox 1"/>
            <p:cNvSpPr txBox="1"/>
            <p:nvPr/>
          </p:nvSpPr>
          <p:spPr>
            <a:xfrm>
              <a:off x="5159375" y="5410200"/>
              <a:ext cx="187325" cy="211138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3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A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4</a:t>
              </a:r>
            </a:p>
          </p:txBody>
        </p:sp>
        <p:sp>
          <p:nvSpPr>
            <p:cNvPr id="246" name="TextBox 1"/>
            <p:cNvSpPr txBox="1"/>
            <p:nvPr/>
          </p:nvSpPr>
          <p:spPr>
            <a:xfrm>
              <a:off x="5654675" y="5410200"/>
              <a:ext cx="187325" cy="211138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3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A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3</a:t>
              </a:r>
            </a:p>
          </p:txBody>
        </p:sp>
        <p:sp>
          <p:nvSpPr>
            <p:cNvPr id="247" name="TextBox 1"/>
            <p:cNvSpPr txBox="1"/>
            <p:nvPr/>
          </p:nvSpPr>
          <p:spPr>
            <a:xfrm>
              <a:off x="6149975" y="5410200"/>
              <a:ext cx="187325" cy="211138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3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A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2</a:t>
              </a:r>
            </a:p>
          </p:txBody>
        </p:sp>
        <p:sp>
          <p:nvSpPr>
            <p:cNvPr id="248" name="TextBox 1"/>
            <p:cNvSpPr txBox="1"/>
            <p:nvPr/>
          </p:nvSpPr>
          <p:spPr>
            <a:xfrm>
              <a:off x="6657975" y="5410200"/>
              <a:ext cx="187325" cy="211138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3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A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1</a:t>
              </a:r>
            </a:p>
          </p:txBody>
        </p:sp>
        <p:sp>
          <p:nvSpPr>
            <p:cNvPr id="249" name="TextBox 1"/>
            <p:cNvSpPr txBox="1"/>
            <p:nvPr/>
          </p:nvSpPr>
          <p:spPr>
            <a:xfrm>
              <a:off x="7153275" y="5410200"/>
              <a:ext cx="187325" cy="211138"/>
            </a:xfrm>
            <a:prstGeom prst="rect">
              <a:avLst/>
            </a:prstGeom>
            <a:noFill/>
          </p:spPr>
          <p:txBody>
            <a:bodyPr wrap="none" lIns="0" tIns="0" rIns="0">
              <a:spAutoFit/>
            </a:bodyPr>
            <a:lstStyle/>
            <a:p>
              <a:pPr>
                <a:lnSpc>
                  <a:spcPts val="1300"/>
                </a:lnSpc>
                <a:defRPr/>
              </a:pPr>
              <a:r>
                <a:rPr lang="en-US" altLang="zh-CN" sz="1600" i="1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A</a:t>
              </a:r>
              <a:r>
                <a:rPr lang="en-US" altLang="zh-CN" sz="1000" dirty="0">
                  <a:solidFill>
                    <a:srgbClr val="231F2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ＭＳ Ｐゴシック" charset="-128"/>
                  <a:cs typeface="Times New Roman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084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ROM Programming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2EDC9179-B98D-4A96-93D9-0A5363A19E58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62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308350" y="1960563"/>
            <a:ext cx="4456113" cy="22225"/>
          </a:xfrm>
          <a:custGeom>
            <a:avLst/>
            <a:gdLst>
              <a:gd name="connsiteX0" fmla="*/ 6350 w 4456582"/>
              <a:gd name="connsiteY0" fmla="*/ 6350 h 22364"/>
              <a:gd name="connsiteX1" fmla="*/ 4450232 w 4456582"/>
              <a:gd name="connsiteY1" fmla="*/ 6350 h 2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56582" h="22364">
                <a:moveTo>
                  <a:pt x="6350" y="6350"/>
                </a:moveTo>
                <a:lnTo>
                  <a:pt x="445023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08350" y="2209800"/>
            <a:ext cx="4456113" cy="22225"/>
          </a:xfrm>
          <a:custGeom>
            <a:avLst/>
            <a:gdLst>
              <a:gd name="connsiteX0" fmla="*/ 6350 w 4456582"/>
              <a:gd name="connsiteY0" fmla="*/ 6350 h 22364"/>
              <a:gd name="connsiteX1" fmla="*/ 4450232 w 4456582"/>
              <a:gd name="connsiteY1" fmla="*/ 6350 h 2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56582" h="22364">
                <a:moveTo>
                  <a:pt x="6350" y="6350"/>
                </a:moveTo>
                <a:lnTo>
                  <a:pt x="445023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308350" y="2460625"/>
            <a:ext cx="4456113" cy="22225"/>
          </a:xfrm>
          <a:custGeom>
            <a:avLst/>
            <a:gdLst>
              <a:gd name="connsiteX0" fmla="*/ 6350 w 4456582"/>
              <a:gd name="connsiteY0" fmla="*/ 6350 h 22364"/>
              <a:gd name="connsiteX1" fmla="*/ 4450232 w 4456582"/>
              <a:gd name="connsiteY1" fmla="*/ 6350 h 2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56582" h="22364">
                <a:moveTo>
                  <a:pt x="6350" y="6350"/>
                </a:moveTo>
                <a:lnTo>
                  <a:pt x="445023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308350" y="2709863"/>
            <a:ext cx="4456113" cy="22225"/>
          </a:xfrm>
          <a:custGeom>
            <a:avLst/>
            <a:gdLst>
              <a:gd name="connsiteX0" fmla="*/ 6350 w 4456582"/>
              <a:gd name="connsiteY0" fmla="*/ 6350 h 22364"/>
              <a:gd name="connsiteX1" fmla="*/ 4450232 w 4456582"/>
              <a:gd name="connsiteY1" fmla="*/ 6350 h 2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56582" h="22364">
                <a:moveTo>
                  <a:pt x="6350" y="6350"/>
                </a:moveTo>
                <a:lnTo>
                  <a:pt x="445023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308350" y="3449638"/>
            <a:ext cx="4456113" cy="22225"/>
          </a:xfrm>
          <a:custGeom>
            <a:avLst/>
            <a:gdLst>
              <a:gd name="connsiteX0" fmla="*/ 6350 w 4456582"/>
              <a:gd name="connsiteY0" fmla="*/ 6350 h 22364"/>
              <a:gd name="connsiteX1" fmla="*/ 4450232 w 4456582"/>
              <a:gd name="connsiteY1" fmla="*/ 6350 h 2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56582" h="22364">
                <a:moveTo>
                  <a:pt x="6350" y="6350"/>
                </a:moveTo>
                <a:lnTo>
                  <a:pt x="445023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308350" y="3698875"/>
            <a:ext cx="4456113" cy="22225"/>
          </a:xfrm>
          <a:custGeom>
            <a:avLst/>
            <a:gdLst>
              <a:gd name="connsiteX0" fmla="*/ 6350 w 4456582"/>
              <a:gd name="connsiteY0" fmla="*/ 6350 h 22364"/>
              <a:gd name="connsiteX1" fmla="*/ 4450232 w 4456582"/>
              <a:gd name="connsiteY1" fmla="*/ 6350 h 2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56582" h="22364">
                <a:moveTo>
                  <a:pt x="6350" y="6350"/>
                </a:moveTo>
                <a:lnTo>
                  <a:pt x="445023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308350" y="3949700"/>
            <a:ext cx="4456113" cy="22225"/>
          </a:xfrm>
          <a:custGeom>
            <a:avLst/>
            <a:gdLst>
              <a:gd name="connsiteX0" fmla="*/ 6350 w 4456582"/>
              <a:gd name="connsiteY0" fmla="*/ 6350 h 22364"/>
              <a:gd name="connsiteX1" fmla="*/ 4450232 w 4456582"/>
              <a:gd name="connsiteY1" fmla="*/ 6350 h 2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56582" h="22364">
                <a:moveTo>
                  <a:pt x="6350" y="6350"/>
                </a:moveTo>
                <a:lnTo>
                  <a:pt x="445023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308350" y="4198938"/>
            <a:ext cx="4456113" cy="22225"/>
          </a:xfrm>
          <a:custGeom>
            <a:avLst/>
            <a:gdLst>
              <a:gd name="connsiteX0" fmla="*/ 6350 w 4456582"/>
              <a:gd name="connsiteY0" fmla="*/ 6350 h 22364"/>
              <a:gd name="connsiteX1" fmla="*/ 4450232 w 4456582"/>
              <a:gd name="connsiteY1" fmla="*/ 6350 h 22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56582" h="22364">
                <a:moveTo>
                  <a:pt x="6350" y="6350"/>
                </a:moveTo>
                <a:lnTo>
                  <a:pt x="445023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48063" y="4606925"/>
            <a:ext cx="423862" cy="520700"/>
          </a:xfrm>
          <a:custGeom>
            <a:avLst/>
            <a:gdLst>
              <a:gd name="connsiteX0" fmla="*/ 210797 w 423415"/>
              <a:gd name="connsiteY0" fmla="*/ 520306 h 520420"/>
              <a:gd name="connsiteX1" fmla="*/ 2085 w 423415"/>
              <a:gd name="connsiteY1" fmla="*/ 0 h 520420"/>
              <a:gd name="connsiteX2" fmla="*/ 210797 w 423415"/>
              <a:gd name="connsiteY2" fmla="*/ 38671 h 520420"/>
              <a:gd name="connsiteX3" fmla="*/ 421490 w 423415"/>
              <a:gd name="connsiteY3" fmla="*/ 0 h 520420"/>
              <a:gd name="connsiteX4" fmla="*/ 210797 w 423415"/>
              <a:gd name="connsiteY4" fmla="*/ 520420 h 520420"/>
              <a:gd name="connsiteX5" fmla="*/ 210797 w 423415"/>
              <a:gd name="connsiteY5" fmla="*/ 520306 h 520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23415" h="520420">
                <a:moveTo>
                  <a:pt x="210797" y="520306"/>
                </a:moveTo>
                <a:cubicBezTo>
                  <a:pt x="-35937" y="392315"/>
                  <a:pt x="2085" y="0"/>
                  <a:pt x="2085" y="0"/>
                </a:cubicBezTo>
                <a:cubicBezTo>
                  <a:pt x="2085" y="0"/>
                  <a:pt x="77854" y="38671"/>
                  <a:pt x="210797" y="38671"/>
                </a:cubicBezTo>
                <a:cubicBezTo>
                  <a:pt x="343754" y="38671"/>
                  <a:pt x="421490" y="0"/>
                  <a:pt x="421490" y="0"/>
                </a:cubicBezTo>
                <a:cubicBezTo>
                  <a:pt x="421490" y="0"/>
                  <a:pt x="458587" y="392950"/>
                  <a:pt x="210797" y="520420"/>
                </a:cubicBezTo>
                <a:lnTo>
                  <a:pt x="210797" y="52030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540125" y="4600575"/>
            <a:ext cx="438150" cy="534988"/>
          </a:xfrm>
          <a:custGeom>
            <a:avLst/>
            <a:gdLst>
              <a:gd name="connsiteX0" fmla="*/ 218049 w 437918"/>
              <a:gd name="connsiteY0" fmla="*/ 527558 h 534923"/>
              <a:gd name="connsiteX1" fmla="*/ 9337 w 437918"/>
              <a:gd name="connsiteY1" fmla="*/ 7251 h 534923"/>
              <a:gd name="connsiteX2" fmla="*/ 218049 w 437918"/>
              <a:gd name="connsiteY2" fmla="*/ 45923 h 534923"/>
              <a:gd name="connsiteX3" fmla="*/ 428742 w 437918"/>
              <a:gd name="connsiteY3" fmla="*/ 7251 h 534923"/>
              <a:gd name="connsiteX4" fmla="*/ 218049 w 437918"/>
              <a:gd name="connsiteY4" fmla="*/ 527672 h 534923"/>
              <a:gd name="connsiteX5" fmla="*/ 218049 w 437918"/>
              <a:gd name="connsiteY5" fmla="*/ 527558 h 534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37918" h="534923">
                <a:moveTo>
                  <a:pt x="218049" y="527558"/>
                </a:moveTo>
                <a:cubicBezTo>
                  <a:pt x="-28686" y="399567"/>
                  <a:pt x="9337" y="7251"/>
                  <a:pt x="9337" y="7251"/>
                </a:cubicBezTo>
                <a:cubicBezTo>
                  <a:pt x="9337" y="7251"/>
                  <a:pt x="85105" y="45923"/>
                  <a:pt x="218049" y="45923"/>
                </a:cubicBezTo>
                <a:cubicBezTo>
                  <a:pt x="351005" y="45923"/>
                  <a:pt x="428742" y="7251"/>
                  <a:pt x="428742" y="7251"/>
                </a:cubicBezTo>
                <a:cubicBezTo>
                  <a:pt x="428742" y="7251"/>
                  <a:pt x="465839" y="400202"/>
                  <a:pt x="218049" y="527672"/>
                </a:cubicBezTo>
                <a:lnTo>
                  <a:pt x="218049" y="5275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752850" y="1820863"/>
            <a:ext cx="12700" cy="2830512"/>
          </a:xfrm>
          <a:custGeom>
            <a:avLst/>
            <a:gdLst>
              <a:gd name="connsiteX0" fmla="*/ 6350 w 12700"/>
              <a:gd name="connsiteY0" fmla="*/ 6350 h 2830538"/>
              <a:gd name="connsiteX1" fmla="*/ 6350 w 12700"/>
              <a:gd name="connsiteY1" fmla="*/ 2824188 h 2830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830538">
                <a:moveTo>
                  <a:pt x="6350" y="6350"/>
                </a:moveTo>
                <a:cubicBezTo>
                  <a:pt x="6350" y="6350"/>
                  <a:pt x="6350" y="2411958"/>
                  <a:pt x="6350" y="2824188"/>
                </a:cubicBez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752850" y="5127625"/>
            <a:ext cx="22225" cy="223838"/>
          </a:xfrm>
          <a:custGeom>
            <a:avLst/>
            <a:gdLst>
              <a:gd name="connsiteX0" fmla="*/ 6350 w 22364"/>
              <a:gd name="connsiteY0" fmla="*/ 6350 h 223989"/>
              <a:gd name="connsiteX1" fmla="*/ 6350 w 22364"/>
              <a:gd name="connsiteY1" fmla="*/ 217639 h 223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64" h="223989">
                <a:moveTo>
                  <a:pt x="6350" y="6350"/>
                </a:moveTo>
                <a:lnTo>
                  <a:pt x="6350" y="217639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6538" y="4606925"/>
            <a:ext cx="423862" cy="520700"/>
          </a:xfrm>
          <a:custGeom>
            <a:avLst/>
            <a:gdLst>
              <a:gd name="connsiteX0" fmla="*/ 210812 w 423379"/>
              <a:gd name="connsiteY0" fmla="*/ 520306 h 520420"/>
              <a:gd name="connsiteX1" fmla="*/ 2087 w 423379"/>
              <a:gd name="connsiteY1" fmla="*/ 0 h 520420"/>
              <a:gd name="connsiteX2" fmla="*/ 210812 w 423379"/>
              <a:gd name="connsiteY2" fmla="*/ 38671 h 520420"/>
              <a:gd name="connsiteX3" fmla="*/ 421454 w 423379"/>
              <a:gd name="connsiteY3" fmla="*/ 0 h 520420"/>
              <a:gd name="connsiteX4" fmla="*/ 210812 w 423379"/>
              <a:gd name="connsiteY4" fmla="*/ 520420 h 520420"/>
              <a:gd name="connsiteX5" fmla="*/ 210812 w 423379"/>
              <a:gd name="connsiteY5" fmla="*/ 520306 h 520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23379" h="520420">
                <a:moveTo>
                  <a:pt x="210812" y="520306"/>
                </a:moveTo>
                <a:cubicBezTo>
                  <a:pt x="-35948" y="392315"/>
                  <a:pt x="2087" y="0"/>
                  <a:pt x="2087" y="0"/>
                </a:cubicBezTo>
                <a:cubicBezTo>
                  <a:pt x="2087" y="0"/>
                  <a:pt x="77855" y="38671"/>
                  <a:pt x="210812" y="38671"/>
                </a:cubicBezTo>
                <a:cubicBezTo>
                  <a:pt x="343755" y="38671"/>
                  <a:pt x="421454" y="0"/>
                  <a:pt x="421454" y="0"/>
                </a:cubicBezTo>
                <a:cubicBezTo>
                  <a:pt x="421454" y="0"/>
                  <a:pt x="458550" y="392950"/>
                  <a:pt x="210812" y="520420"/>
                </a:cubicBezTo>
                <a:lnTo>
                  <a:pt x="210812" y="52030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040188" y="4600575"/>
            <a:ext cx="438150" cy="534988"/>
          </a:xfrm>
          <a:custGeom>
            <a:avLst/>
            <a:gdLst>
              <a:gd name="connsiteX0" fmla="*/ 218063 w 437883"/>
              <a:gd name="connsiteY0" fmla="*/ 527558 h 534923"/>
              <a:gd name="connsiteX1" fmla="*/ 9339 w 437883"/>
              <a:gd name="connsiteY1" fmla="*/ 7251 h 534923"/>
              <a:gd name="connsiteX2" fmla="*/ 218063 w 437883"/>
              <a:gd name="connsiteY2" fmla="*/ 45923 h 534923"/>
              <a:gd name="connsiteX3" fmla="*/ 428706 w 437883"/>
              <a:gd name="connsiteY3" fmla="*/ 7251 h 534923"/>
              <a:gd name="connsiteX4" fmla="*/ 218063 w 437883"/>
              <a:gd name="connsiteY4" fmla="*/ 527672 h 534923"/>
              <a:gd name="connsiteX5" fmla="*/ 218063 w 437883"/>
              <a:gd name="connsiteY5" fmla="*/ 527558 h 534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37883" h="534923">
                <a:moveTo>
                  <a:pt x="218063" y="527558"/>
                </a:moveTo>
                <a:cubicBezTo>
                  <a:pt x="-28697" y="399567"/>
                  <a:pt x="9339" y="7251"/>
                  <a:pt x="9339" y="7251"/>
                </a:cubicBezTo>
                <a:cubicBezTo>
                  <a:pt x="9339" y="7251"/>
                  <a:pt x="85107" y="45923"/>
                  <a:pt x="218063" y="45923"/>
                </a:cubicBezTo>
                <a:cubicBezTo>
                  <a:pt x="351007" y="45923"/>
                  <a:pt x="428706" y="7251"/>
                  <a:pt x="428706" y="7251"/>
                </a:cubicBezTo>
                <a:cubicBezTo>
                  <a:pt x="428706" y="7251"/>
                  <a:pt x="465802" y="400202"/>
                  <a:pt x="218063" y="527672"/>
                </a:cubicBezTo>
                <a:lnTo>
                  <a:pt x="218063" y="5275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252913" y="1820863"/>
            <a:ext cx="12700" cy="2830512"/>
          </a:xfrm>
          <a:custGeom>
            <a:avLst/>
            <a:gdLst>
              <a:gd name="connsiteX0" fmla="*/ 6350 w 12700"/>
              <a:gd name="connsiteY0" fmla="*/ 6350 h 2830538"/>
              <a:gd name="connsiteX1" fmla="*/ 6350 w 12700"/>
              <a:gd name="connsiteY1" fmla="*/ 2824188 h 2830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830538">
                <a:moveTo>
                  <a:pt x="6350" y="6350"/>
                </a:moveTo>
                <a:cubicBezTo>
                  <a:pt x="6350" y="6350"/>
                  <a:pt x="6350" y="2411958"/>
                  <a:pt x="6350" y="2824188"/>
                </a:cubicBez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252913" y="5127625"/>
            <a:ext cx="22225" cy="223838"/>
          </a:xfrm>
          <a:custGeom>
            <a:avLst/>
            <a:gdLst>
              <a:gd name="connsiteX0" fmla="*/ 6350 w 22364"/>
              <a:gd name="connsiteY0" fmla="*/ 6350 h 223989"/>
              <a:gd name="connsiteX1" fmla="*/ 6350 w 22364"/>
              <a:gd name="connsiteY1" fmla="*/ 217639 h 223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64" h="223989">
                <a:moveTo>
                  <a:pt x="6350" y="6350"/>
                </a:moveTo>
                <a:lnTo>
                  <a:pt x="6350" y="217639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546600" y="4606925"/>
            <a:ext cx="422275" cy="520700"/>
          </a:xfrm>
          <a:custGeom>
            <a:avLst/>
            <a:gdLst>
              <a:gd name="connsiteX0" fmla="*/ 210799 w 423417"/>
              <a:gd name="connsiteY0" fmla="*/ 520306 h 520420"/>
              <a:gd name="connsiteX1" fmla="*/ 2087 w 423417"/>
              <a:gd name="connsiteY1" fmla="*/ 0 h 520420"/>
              <a:gd name="connsiteX2" fmla="*/ 210799 w 423417"/>
              <a:gd name="connsiteY2" fmla="*/ 38671 h 520420"/>
              <a:gd name="connsiteX3" fmla="*/ 421492 w 423417"/>
              <a:gd name="connsiteY3" fmla="*/ 0 h 520420"/>
              <a:gd name="connsiteX4" fmla="*/ 210799 w 423417"/>
              <a:gd name="connsiteY4" fmla="*/ 520420 h 520420"/>
              <a:gd name="connsiteX5" fmla="*/ 210799 w 423417"/>
              <a:gd name="connsiteY5" fmla="*/ 520306 h 520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23417" h="520420">
                <a:moveTo>
                  <a:pt x="210799" y="520306"/>
                </a:moveTo>
                <a:cubicBezTo>
                  <a:pt x="-35948" y="392315"/>
                  <a:pt x="2087" y="0"/>
                  <a:pt x="2087" y="0"/>
                </a:cubicBezTo>
                <a:cubicBezTo>
                  <a:pt x="2087" y="0"/>
                  <a:pt x="77856" y="38671"/>
                  <a:pt x="210799" y="38671"/>
                </a:cubicBezTo>
                <a:cubicBezTo>
                  <a:pt x="343755" y="38671"/>
                  <a:pt x="421492" y="0"/>
                  <a:pt x="421492" y="0"/>
                </a:cubicBezTo>
                <a:cubicBezTo>
                  <a:pt x="421492" y="0"/>
                  <a:pt x="458589" y="392950"/>
                  <a:pt x="210799" y="520420"/>
                </a:cubicBezTo>
                <a:lnTo>
                  <a:pt x="210799" y="52030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538663" y="4600575"/>
            <a:ext cx="438150" cy="534988"/>
          </a:xfrm>
          <a:custGeom>
            <a:avLst/>
            <a:gdLst>
              <a:gd name="connsiteX0" fmla="*/ 218051 w 437920"/>
              <a:gd name="connsiteY0" fmla="*/ 527558 h 534923"/>
              <a:gd name="connsiteX1" fmla="*/ 9339 w 437920"/>
              <a:gd name="connsiteY1" fmla="*/ 7251 h 534923"/>
              <a:gd name="connsiteX2" fmla="*/ 218051 w 437920"/>
              <a:gd name="connsiteY2" fmla="*/ 45923 h 534923"/>
              <a:gd name="connsiteX3" fmla="*/ 428744 w 437920"/>
              <a:gd name="connsiteY3" fmla="*/ 7251 h 534923"/>
              <a:gd name="connsiteX4" fmla="*/ 218051 w 437920"/>
              <a:gd name="connsiteY4" fmla="*/ 527672 h 534923"/>
              <a:gd name="connsiteX5" fmla="*/ 218051 w 437920"/>
              <a:gd name="connsiteY5" fmla="*/ 527558 h 534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37920" h="534923">
                <a:moveTo>
                  <a:pt x="218051" y="527558"/>
                </a:moveTo>
                <a:cubicBezTo>
                  <a:pt x="-28696" y="399567"/>
                  <a:pt x="9339" y="7251"/>
                  <a:pt x="9339" y="7251"/>
                </a:cubicBezTo>
                <a:cubicBezTo>
                  <a:pt x="9339" y="7251"/>
                  <a:pt x="85107" y="45923"/>
                  <a:pt x="218051" y="45923"/>
                </a:cubicBezTo>
                <a:cubicBezTo>
                  <a:pt x="351007" y="45923"/>
                  <a:pt x="428744" y="7251"/>
                  <a:pt x="428744" y="7251"/>
                </a:cubicBezTo>
                <a:cubicBezTo>
                  <a:pt x="428744" y="7251"/>
                  <a:pt x="465841" y="400202"/>
                  <a:pt x="218051" y="527672"/>
                </a:cubicBezTo>
                <a:lnTo>
                  <a:pt x="218051" y="5275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751388" y="1820863"/>
            <a:ext cx="12700" cy="2830512"/>
          </a:xfrm>
          <a:custGeom>
            <a:avLst/>
            <a:gdLst>
              <a:gd name="connsiteX0" fmla="*/ 6350 w 12700"/>
              <a:gd name="connsiteY0" fmla="*/ 6350 h 2830538"/>
              <a:gd name="connsiteX1" fmla="*/ 6350 w 12700"/>
              <a:gd name="connsiteY1" fmla="*/ 2824188 h 2830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830538">
                <a:moveTo>
                  <a:pt x="6350" y="6350"/>
                </a:moveTo>
                <a:cubicBezTo>
                  <a:pt x="6350" y="6350"/>
                  <a:pt x="6350" y="2411958"/>
                  <a:pt x="6350" y="2824188"/>
                </a:cubicBez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751388" y="5127625"/>
            <a:ext cx="22225" cy="223838"/>
          </a:xfrm>
          <a:custGeom>
            <a:avLst/>
            <a:gdLst>
              <a:gd name="connsiteX0" fmla="*/ 6350 w 22364"/>
              <a:gd name="connsiteY0" fmla="*/ 6350 h 223989"/>
              <a:gd name="connsiteX1" fmla="*/ 6350 w 22364"/>
              <a:gd name="connsiteY1" fmla="*/ 217639 h 223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64" h="223989">
                <a:moveTo>
                  <a:pt x="6350" y="6350"/>
                </a:moveTo>
                <a:lnTo>
                  <a:pt x="6350" y="217639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045075" y="4606925"/>
            <a:ext cx="423863" cy="520700"/>
          </a:xfrm>
          <a:custGeom>
            <a:avLst/>
            <a:gdLst>
              <a:gd name="connsiteX0" fmla="*/ 210801 w 423415"/>
              <a:gd name="connsiteY0" fmla="*/ 520306 h 520420"/>
              <a:gd name="connsiteX1" fmla="*/ 2089 w 423415"/>
              <a:gd name="connsiteY1" fmla="*/ 0 h 520420"/>
              <a:gd name="connsiteX2" fmla="*/ 210801 w 423415"/>
              <a:gd name="connsiteY2" fmla="*/ 38671 h 520420"/>
              <a:gd name="connsiteX3" fmla="*/ 421494 w 423415"/>
              <a:gd name="connsiteY3" fmla="*/ 0 h 520420"/>
              <a:gd name="connsiteX4" fmla="*/ 210801 w 423415"/>
              <a:gd name="connsiteY4" fmla="*/ 520420 h 520420"/>
              <a:gd name="connsiteX5" fmla="*/ 210801 w 423415"/>
              <a:gd name="connsiteY5" fmla="*/ 520306 h 520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23415" h="520420">
                <a:moveTo>
                  <a:pt x="210801" y="520306"/>
                </a:moveTo>
                <a:cubicBezTo>
                  <a:pt x="-35959" y="392315"/>
                  <a:pt x="2089" y="0"/>
                  <a:pt x="2089" y="0"/>
                </a:cubicBezTo>
                <a:cubicBezTo>
                  <a:pt x="2089" y="0"/>
                  <a:pt x="77857" y="38671"/>
                  <a:pt x="210801" y="38671"/>
                </a:cubicBezTo>
                <a:cubicBezTo>
                  <a:pt x="343757" y="38671"/>
                  <a:pt x="421494" y="0"/>
                  <a:pt x="421494" y="0"/>
                </a:cubicBezTo>
                <a:cubicBezTo>
                  <a:pt x="421494" y="0"/>
                  <a:pt x="458565" y="392950"/>
                  <a:pt x="210801" y="520420"/>
                </a:cubicBezTo>
                <a:lnTo>
                  <a:pt x="210801" y="52030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5037138" y="4600575"/>
            <a:ext cx="438150" cy="534988"/>
          </a:xfrm>
          <a:custGeom>
            <a:avLst/>
            <a:gdLst>
              <a:gd name="connsiteX0" fmla="*/ 218052 w 437918"/>
              <a:gd name="connsiteY0" fmla="*/ 527558 h 534923"/>
              <a:gd name="connsiteX1" fmla="*/ 9341 w 437918"/>
              <a:gd name="connsiteY1" fmla="*/ 7251 h 534923"/>
              <a:gd name="connsiteX2" fmla="*/ 218052 w 437918"/>
              <a:gd name="connsiteY2" fmla="*/ 45923 h 534923"/>
              <a:gd name="connsiteX3" fmla="*/ 428745 w 437918"/>
              <a:gd name="connsiteY3" fmla="*/ 7251 h 534923"/>
              <a:gd name="connsiteX4" fmla="*/ 218052 w 437918"/>
              <a:gd name="connsiteY4" fmla="*/ 527672 h 534923"/>
              <a:gd name="connsiteX5" fmla="*/ 218052 w 437918"/>
              <a:gd name="connsiteY5" fmla="*/ 527558 h 534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37918" h="534923">
                <a:moveTo>
                  <a:pt x="218052" y="527558"/>
                </a:moveTo>
                <a:cubicBezTo>
                  <a:pt x="-28707" y="399567"/>
                  <a:pt x="9341" y="7251"/>
                  <a:pt x="9341" y="7251"/>
                </a:cubicBezTo>
                <a:cubicBezTo>
                  <a:pt x="9341" y="7251"/>
                  <a:pt x="85109" y="45923"/>
                  <a:pt x="218052" y="45923"/>
                </a:cubicBezTo>
                <a:cubicBezTo>
                  <a:pt x="351009" y="45923"/>
                  <a:pt x="428745" y="7251"/>
                  <a:pt x="428745" y="7251"/>
                </a:cubicBezTo>
                <a:cubicBezTo>
                  <a:pt x="428745" y="7251"/>
                  <a:pt x="465817" y="400202"/>
                  <a:pt x="218052" y="527672"/>
                </a:cubicBezTo>
                <a:lnTo>
                  <a:pt x="218052" y="5275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5249863" y="1820863"/>
            <a:ext cx="12700" cy="2830512"/>
          </a:xfrm>
          <a:custGeom>
            <a:avLst/>
            <a:gdLst>
              <a:gd name="connsiteX0" fmla="*/ 6350 w 12700"/>
              <a:gd name="connsiteY0" fmla="*/ 6350 h 2830538"/>
              <a:gd name="connsiteX1" fmla="*/ 6350 w 12700"/>
              <a:gd name="connsiteY1" fmla="*/ 2824188 h 2830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830538">
                <a:moveTo>
                  <a:pt x="6350" y="6350"/>
                </a:moveTo>
                <a:cubicBezTo>
                  <a:pt x="6350" y="6350"/>
                  <a:pt x="6350" y="2411958"/>
                  <a:pt x="6350" y="2824188"/>
                </a:cubicBez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249863" y="5126038"/>
            <a:ext cx="22225" cy="225425"/>
          </a:xfrm>
          <a:custGeom>
            <a:avLst/>
            <a:gdLst>
              <a:gd name="connsiteX0" fmla="*/ 6350 w 22364"/>
              <a:gd name="connsiteY0" fmla="*/ 6350 h 226402"/>
              <a:gd name="connsiteX1" fmla="*/ 6350 w 22364"/>
              <a:gd name="connsiteY1" fmla="*/ 220052 h 2264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64" h="226402">
                <a:moveTo>
                  <a:pt x="6350" y="6350"/>
                </a:moveTo>
                <a:lnTo>
                  <a:pt x="6350" y="220052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5543550" y="4606925"/>
            <a:ext cx="423863" cy="520700"/>
          </a:xfrm>
          <a:custGeom>
            <a:avLst/>
            <a:gdLst>
              <a:gd name="connsiteX0" fmla="*/ 210811 w 423367"/>
              <a:gd name="connsiteY0" fmla="*/ 520306 h 520420"/>
              <a:gd name="connsiteX1" fmla="*/ 2087 w 423367"/>
              <a:gd name="connsiteY1" fmla="*/ 0 h 520420"/>
              <a:gd name="connsiteX2" fmla="*/ 210811 w 423367"/>
              <a:gd name="connsiteY2" fmla="*/ 38671 h 520420"/>
              <a:gd name="connsiteX3" fmla="*/ 421441 w 423367"/>
              <a:gd name="connsiteY3" fmla="*/ 0 h 520420"/>
              <a:gd name="connsiteX4" fmla="*/ 210811 w 423367"/>
              <a:gd name="connsiteY4" fmla="*/ 520420 h 520420"/>
              <a:gd name="connsiteX5" fmla="*/ 210811 w 423367"/>
              <a:gd name="connsiteY5" fmla="*/ 520306 h 520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23367" h="520420">
                <a:moveTo>
                  <a:pt x="210811" y="520306"/>
                </a:moveTo>
                <a:cubicBezTo>
                  <a:pt x="-35948" y="392315"/>
                  <a:pt x="2087" y="0"/>
                  <a:pt x="2087" y="0"/>
                </a:cubicBezTo>
                <a:cubicBezTo>
                  <a:pt x="2087" y="0"/>
                  <a:pt x="77855" y="38671"/>
                  <a:pt x="210811" y="38671"/>
                </a:cubicBezTo>
                <a:cubicBezTo>
                  <a:pt x="343717" y="38671"/>
                  <a:pt x="421441" y="0"/>
                  <a:pt x="421441" y="0"/>
                </a:cubicBezTo>
                <a:cubicBezTo>
                  <a:pt x="421441" y="0"/>
                  <a:pt x="458538" y="392950"/>
                  <a:pt x="210811" y="520420"/>
                </a:cubicBezTo>
                <a:lnTo>
                  <a:pt x="210811" y="52030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5537200" y="4600575"/>
            <a:ext cx="438150" cy="534988"/>
          </a:xfrm>
          <a:custGeom>
            <a:avLst/>
            <a:gdLst>
              <a:gd name="connsiteX0" fmla="*/ 218063 w 437870"/>
              <a:gd name="connsiteY0" fmla="*/ 527558 h 534923"/>
              <a:gd name="connsiteX1" fmla="*/ 9339 w 437870"/>
              <a:gd name="connsiteY1" fmla="*/ 7251 h 534923"/>
              <a:gd name="connsiteX2" fmla="*/ 218063 w 437870"/>
              <a:gd name="connsiteY2" fmla="*/ 45923 h 534923"/>
              <a:gd name="connsiteX3" fmla="*/ 428693 w 437870"/>
              <a:gd name="connsiteY3" fmla="*/ 7251 h 534923"/>
              <a:gd name="connsiteX4" fmla="*/ 218063 w 437870"/>
              <a:gd name="connsiteY4" fmla="*/ 527672 h 534923"/>
              <a:gd name="connsiteX5" fmla="*/ 218063 w 437870"/>
              <a:gd name="connsiteY5" fmla="*/ 527558 h 534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37870" h="534923">
                <a:moveTo>
                  <a:pt x="218063" y="527558"/>
                </a:moveTo>
                <a:cubicBezTo>
                  <a:pt x="-28697" y="399567"/>
                  <a:pt x="9339" y="7251"/>
                  <a:pt x="9339" y="7251"/>
                </a:cubicBezTo>
                <a:cubicBezTo>
                  <a:pt x="9339" y="7251"/>
                  <a:pt x="85107" y="45923"/>
                  <a:pt x="218063" y="45923"/>
                </a:cubicBezTo>
                <a:cubicBezTo>
                  <a:pt x="350969" y="45923"/>
                  <a:pt x="428693" y="7251"/>
                  <a:pt x="428693" y="7251"/>
                </a:cubicBezTo>
                <a:cubicBezTo>
                  <a:pt x="428693" y="7251"/>
                  <a:pt x="465790" y="400202"/>
                  <a:pt x="218063" y="527672"/>
                </a:cubicBezTo>
                <a:lnTo>
                  <a:pt x="218063" y="5275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5749925" y="1820863"/>
            <a:ext cx="12700" cy="2830512"/>
          </a:xfrm>
          <a:custGeom>
            <a:avLst/>
            <a:gdLst>
              <a:gd name="connsiteX0" fmla="*/ 6350 w 12700"/>
              <a:gd name="connsiteY0" fmla="*/ 6350 h 2830538"/>
              <a:gd name="connsiteX1" fmla="*/ 6350 w 12700"/>
              <a:gd name="connsiteY1" fmla="*/ 2824188 h 2830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830538">
                <a:moveTo>
                  <a:pt x="6350" y="6350"/>
                </a:moveTo>
                <a:cubicBezTo>
                  <a:pt x="6350" y="6350"/>
                  <a:pt x="6350" y="2411958"/>
                  <a:pt x="6350" y="2824188"/>
                </a:cubicBez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749925" y="5126038"/>
            <a:ext cx="22225" cy="225425"/>
          </a:xfrm>
          <a:custGeom>
            <a:avLst/>
            <a:gdLst>
              <a:gd name="connsiteX0" fmla="*/ 6350 w 22364"/>
              <a:gd name="connsiteY0" fmla="*/ 6350 h 226783"/>
              <a:gd name="connsiteX1" fmla="*/ 6350 w 22364"/>
              <a:gd name="connsiteY1" fmla="*/ 220433 h 226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64" h="226783">
                <a:moveTo>
                  <a:pt x="6350" y="6350"/>
                </a:moveTo>
                <a:lnTo>
                  <a:pt x="6350" y="220433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043613" y="4606925"/>
            <a:ext cx="422275" cy="520700"/>
          </a:xfrm>
          <a:custGeom>
            <a:avLst/>
            <a:gdLst>
              <a:gd name="connsiteX0" fmla="*/ 210810 w 423415"/>
              <a:gd name="connsiteY0" fmla="*/ 520306 h 520420"/>
              <a:gd name="connsiteX1" fmla="*/ 2085 w 423415"/>
              <a:gd name="connsiteY1" fmla="*/ 0 h 520420"/>
              <a:gd name="connsiteX2" fmla="*/ 210810 w 423415"/>
              <a:gd name="connsiteY2" fmla="*/ 38671 h 520420"/>
              <a:gd name="connsiteX3" fmla="*/ 421490 w 423415"/>
              <a:gd name="connsiteY3" fmla="*/ 0 h 520420"/>
              <a:gd name="connsiteX4" fmla="*/ 210810 w 423415"/>
              <a:gd name="connsiteY4" fmla="*/ 520420 h 520420"/>
              <a:gd name="connsiteX5" fmla="*/ 210810 w 423415"/>
              <a:gd name="connsiteY5" fmla="*/ 520306 h 520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23415" h="520420">
                <a:moveTo>
                  <a:pt x="210810" y="520306"/>
                </a:moveTo>
                <a:cubicBezTo>
                  <a:pt x="-35938" y="392315"/>
                  <a:pt x="2085" y="0"/>
                  <a:pt x="2085" y="0"/>
                </a:cubicBezTo>
                <a:cubicBezTo>
                  <a:pt x="2085" y="0"/>
                  <a:pt x="77854" y="38671"/>
                  <a:pt x="210810" y="38671"/>
                </a:cubicBezTo>
                <a:cubicBezTo>
                  <a:pt x="343753" y="38671"/>
                  <a:pt x="421490" y="0"/>
                  <a:pt x="421490" y="0"/>
                </a:cubicBezTo>
                <a:cubicBezTo>
                  <a:pt x="421490" y="0"/>
                  <a:pt x="458587" y="392950"/>
                  <a:pt x="210810" y="520420"/>
                </a:cubicBezTo>
                <a:lnTo>
                  <a:pt x="210810" y="52030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035675" y="4600575"/>
            <a:ext cx="438150" cy="534988"/>
          </a:xfrm>
          <a:custGeom>
            <a:avLst/>
            <a:gdLst>
              <a:gd name="connsiteX0" fmla="*/ 218062 w 437919"/>
              <a:gd name="connsiteY0" fmla="*/ 527558 h 534923"/>
              <a:gd name="connsiteX1" fmla="*/ 9337 w 437919"/>
              <a:gd name="connsiteY1" fmla="*/ 7251 h 534923"/>
              <a:gd name="connsiteX2" fmla="*/ 218062 w 437919"/>
              <a:gd name="connsiteY2" fmla="*/ 45923 h 534923"/>
              <a:gd name="connsiteX3" fmla="*/ 428742 w 437919"/>
              <a:gd name="connsiteY3" fmla="*/ 7251 h 534923"/>
              <a:gd name="connsiteX4" fmla="*/ 218062 w 437919"/>
              <a:gd name="connsiteY4" fmla="*/ 527672 h 534923"/>
              <a:gd name="connsiteX5" fmla="*/ 218062 w 437919"/>
              <a:gd name="connsiteY5" fmla="*/ 527558 h 534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37919" h="534923">
                <a:moveTo>
                  <a:pt x="218062" y="527558"/>
                </a:moveTo>
                <a:cubicBezTo>
                  <a:pt x="-28686" y="399567"/>
                  <a:pt x="9337" y="7251"/>
                  <a:pt x="9337" y="7251"/>
                </a:cubicBezTo>
                <a:cubicBezTo>
                  <a:pt x="9337" y="7251"/>
                  <a:pt x="85106" y="45923"/>
                  <a:pt x="218062" y="45923"/>
                </a:cubicBezTo>
                <a:cubicBezTo>
                  <a:pt x="351005" y="45923"/>
                  <a:pt x="428742" y="7251"/>
                  <a:pt x="428742" y="7251"/>
                </a:cubicBezTo>
                <a:cubicBezTo>
                  <a:pt x="428742" y="7251"/>
                  <a:pt x="465839" y="400202"/>
                  <a:pt x="218062" y="527672"/>
                </a:cubicBezTo>
                <a:lnTo>
                  <a:pt x="218062" y="5275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6248400" y="1820863"/>
            <a:ext cx="12700" cy="2830512"/>
          </a:xfrm>
          <a:custGeom>
            <a:avLst/>
            <a:gdLst>
              <a:gd name="connsiteX0" fmla="*/ 6350 w 12700"/>
              <a:gd name="connsiteY0" fmla="*/ 6350 h 2830538"/>
              <a:gd name="connsiteX1" fmla="*/ 6350 w 12700"/>
              <a:gd name="connsiteY1" fmla="*/ 2824188 h 2830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830538">
                <a:moveTo>
                  <a:pt x="6350" y="6350"/>
                </a:moveTo>
                <a:cubicBezTo>
                  <a:pt x="6350" y="6350"/>
                  <a:pt x="6350" y="2411958"/>
                  <a:pt x="6350" y="2824188"/>
                </a:cubicBez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6248400" y="5127625"/>
            <a:ext cx="22225" cy="223838"/>
          </a:xfrm>
          <a:custGeom>
            <a:avLst/>
            <a:gdLst>
              <a:gd name="connsiteX0" fmla="*/ 6350 w 22364"/>
              <a:gd name="connsiteY0" fmla="*/ 6350 h 223989"/>
              <a:gd name="connsiteX1" fmla="*/ 6350 w 22364"/>
              <a:gd name="connsiteY1" fmla="*/ 217639 h 223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64" h="223989">
                <a:moveTo>
                  <a:pt x="6350" y="6350"/>
                </a:moveTo>
                <a:lnTo>
                  <a:pt x="6350" y="217639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6540500" y="4606925"/>
            <a:ext cx="423863" cy="520700"/>
          </a:xfrm>
          <a:custGeom>
            <a:avLst/>
            <a:gdLst>
              <a:gd name="connsiteX0" fmla="*/ 210812 w 423428"/>
              <a:gd name="connsiteY0" fmla="*/ 520306 h 520420"/>
              <a:gd name="connsiteX1" fmla="*/ 2087 w 423428"/>
              <a:gd name="connsiteY1" fmla="*/ 0 h 520420"/>
              <a:gd name="connsiteX2" fmla="*/ 210812 w 423428"/>
              <a:gd name="connsiteY2" fmla="*/ 38671 h 520420"/>
              <a:gd name="connsiteX3" fmla="*/ 421505 w 423428"/>
              <a:gd name="connsiteY3" fmla="*/ 0 h 520420"/>
              <a:gd name="connsiteX4" fmla="*/ 210812 w 423428"/>
              <a:gd name="connsiteY4" fmla="*/ 520420 h 520420"/>
              <a:gd name="connsiteX5" fmla="*/ 210812 w 423428"/>
              <a:gd name="connsiteY5" fmla="*/ 520306 h 520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23428" h="520420">
                <a:moveTo>
                  <a:pt x="210812" y="520306"/>
                </a:moveTo>
                <a:cubicBezTo>
                  <a:pt x="-35948" y="392315"/>
                  <a:pt x="2087" y="0"/>
                  <a:pt x="2087" y="0"/>
                </a:cubicBezTo>
                <a:cubicBezTo>
                  <a:pt x="2087" y="0"/>
                  <a:pt x="77856" y="38671"/>
                  <a:pt x="210812" y="38671"/>
                </a:cubicBezTo>
                <a:cubicBezTo>
                  <a:pt x="343755" y="38671"/>
                  <a:pt x="421505" y="0"/>
                  <a:pt x="421505" y="0"/>
                </a:cubicBezTo>
                <a:cubicBezTo>
                  <a:pt x="421505" y="0"/>
                  <a:pt x="458589" y="392950"/>
                  <a:pt x="210812" y="520420"/>
                </a:cubicBezTo>
                <a:lnTo>
                  <a:pt x="210812" y="52030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6534150" y="4600575"/>
            <a:ext cx="438150" cy="534988"/>
          </a:xfrm>
          <a:custGeom>
            <a:avLst/>
            <a:gdLst>
              <a:gd name="connsiteX0" fmla="*/ 218064 w 437931"/>
              <a:gd name="connsiteY0" fmla="*/ 527558 h 534923"/>
              <a:gd name="connsiteX1" fmla="*/ 9339 w 437931"/>
              <a:gd name="connsiteY1" fmla="*/ 7251 h 534923"/>
              <a:gd name="connsiteX2" fmla="*/ 218064 w 437931"/>
              <a:gd name="connsiteY2" fmla="*/ 45923 h 534923"/>
              <a:gd name="connsiteX3" fmla="*/ 428757 w 437931"/>
              <a:gd name="connsiteY3" fmla="*/ 7251 h 534923"/>
              <a:gd name="connsiteX4" fmla="*/ 218064 w 437931"/>
              <a:gd name="connsiteY4" fmla="*/ 527672 h 534923"/>
              <a:gd name="connsiteX5" fmla="*/ 218064 w 437931"/>
              <a:gd name="connsiteY5" fmla="*/ 527558 h 534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37931" h="534923">
                <a:moveTo>
                  <a:pt x="218064" y="527558"/>
                </a:moveTo>
                <a:cubicBezTo>
                  <a:pt x="-28697" y="399567"/>
                  <a:pt x="9339" y="7251"/>
                  <a:pt x="9339" y="7251"/>
                </a:cubicBezTo>
                <a:cubicBezTo>
                  <a:pt x="9339" y="7251"/>
                  <a:pt x="85107" y="45923"/>
                  <a:pt x="218064" y="45923"/>
                </a:cubicBezTo>
                <a:cubicBezTo>
                  <a:pt x="351007" y="45923"/>
                  <a:pt x="428757" y="7251"/>
                  <a:pt x="428757" y="7251"/>
                </a:cubicBezTo>
                <a:cubicBezTo>
                  <a:pt x="428757" y="7251"/>
                  <a:pt x="465840" y="400202"/>
                  <a:pt x="218064" y="527672"/>
                </a:cubicBezTo>
                <a:lnTo>
                  <a:pt x="218064" y="5275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6746875" y="1820863"/>
            <a:ext cx="12700" cy="2830512"/>
          </a:xfrm>
          <a:custGeom>
            <a:avLst/>
            <a:gdLst>
              <a:gd name="connsiteX0" fmla="*/ 6350 w 12700"/>
              <a:gd name="connsiteY0" fmla="*/ 6350 h 2830538"/>
              <a:gd name="connsiteX1" fmla="*/ 6350 w 12700"/>
              <a:gd name="connsiteY1" fmla="*/ 2824188 h 2830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830538">
                <a:moveTo>
                  <a:pt x="6350" y="6350"/>
                </a:moveTo>
                <a:cubicBezTo>
                  <a:pt x="6350" y="6350"/>
                  <a:pt x="6350" y="2411958"/>
                  <a:pt x="6350" y="2824188"/>
                </a:cubicBez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6746875" y="5127625"/>
            <a:ext cx="22225" cy="223838"/>
          </a:xfrm>
          <a:custGeom>
            <a:avLst/>
            <a:gdLst>
              <a:gd name="connsiteX0" fmla="*/ 6350 w 22364"/>
              <a:gd name="connsiteY0" fmla="*/ 6350 h 223989"/>
              <a:gd name="connsiteX1" fmla="*/ 6350 w 22364"/>
              <a:gd name="connsiteY1" fmla="*/ 217639 h 223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64" h="223989">
                <a:moveTo>
                  <a:pt x="6350" y="6350"/>
                </a:moveTo>
                <a:lnTo>
                  <a:pt x="6350" y="217639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7040563" y="4606925"/>
            <a:ext cx="422275" cy="520700"/>
          </a:xfrm>
          <a:custGeom>
            <a:avLst/>
            <a:gdLst>
              <a:gd name="connsiteX0" fmla="*/ 210799 w 423402"/>
              <a:gd name="connsiteY0" fmla="*/ 520306 h 520420"/>
              <a:gd name="connsiteX1" fmla="*/ 2087 w 423402"/>
              <a:gd name="connsiteY1" fmla="*/ 0 h 520420"/>
              <a:gd name="connsiteX2" fmla="*/ 210799 w 423402"/>
              <a:gd name="connsiteY2" fmla="*/ 38671 h 520420"/>
              <a:gd name="connsiteX3" fmla="*/ 421479 w 423402"/>
              <a:gd name="connsiteY3" fmla="*/ 0 h 520420"/>
              <a:gd name="connsiteX4" fmla="*/ 210799 w 423402"/>
              <a:gd name="connsiteY4" fmla="*/ 520420 h 520420"/>
              <a:gd name="connsiteX5" fmla="*/ 210799 w 423402"/>
              <a:gd name="connsiteY5" fmla="*/ 520306 h 520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23402" h="520420">
                <a:moveTo>
                  <a:pt x="210799" y="520306"/>
                </a:moveTo>
                <a:cubicBezTo>
                  <a:pt x="-35948" y="392315"/>
                  <a:pt x="2087" y="0"/>
                  <a:pt x="2087" y="0"/>
                </a:cubicBezTo>
                <a:cubicBezTo>
                  <a:pt x="2087" y="0"/>
                  <a:pt x="77855" y="38671"/>
                  <a:pt x="210799" y="38671"/>
                </a:cubicBezTo>
                <a:cubicBezTo>
                  <a:pt x="343755" y="38671"/>
                  <a:pt x="421479" y="0"/>
                  <a:pt x="421479" y="0"/>
                </a:cubicBezTo>
                <a:cubicBezTo>
                  <a:pt x="421479" y="0"/>
                  <a:pt x="458563" y="392950"/>
                  <a:pt x="210799" y="520420"/>
                </a:cubicBezTo>
                <a:lnTo>
                  <a:pt x="210799" y="52030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7032625" y="4600575"/>
            <a:ext cx="438150" cy="534988"/>
          </a:xfrm>
          <a:custGeom>
            <a:avLst/>
            <a:gdLst>
              <a:gd name="connsiteX0" fmla="*/ 218051 w 437906"/>
              <a:gd name="connsiteY0" fmla="*/ 527558 h 534923"/>
              <a:gd name="connsiteX1" fmla="*/ 9339 w 437906"/>
              <a:gd name="connsiteY1" fmla="*/ 7251 h 534923"/>
              <a:gd name="connsiteX2" fmla="*/ 218051 w 437906"/>
              <a:gd name="connsiteY2" fmla="*/ 45923 h 534923"/>
              <a:gd name="connsiteX3" fmla="*/ 428731 w 437906"/>
              <a:gd name="connsiteY3" fmla="*/ 7251 h 534923"/>
              <a:gd name="connsiteX4" fmla="*/ 218051 w 437906"/>
              <a:gd name="connsiteY4" fmla="*/ 527672 h 534923"/>
              <a:gd name="connsiteX5" fmla="*/ 218051 w 437906"/>
              <a:gd name="connsiteY5" fmla="*/ 527558 h 534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37906" h="534923">
                <a:moveTo>
                  <a:pt x="218051" y="527558"/>
                </a:moveTo>
                <a:cubicBezTo>
                  <a:pt x="-28697" y="399567"/>
                  <a:pt x="9339" y="7251"/>
                  <a:pt x="9339" y="7251"/>
                </a:cubicBezTo>
                <a:cubicBezTo>
                  <a:pt x="9339" y="7251"/>
                  <a:pt x="85107" y="45923"/>
                  <a:pt x="218051" y="45923"/>
                </a:cubicBezTo>
                <a:cubicBezTo>
                  <a:pt x="351007" y="45923"/>
                  <a:pt x="428731" y="7251"/>
                  <a:pt x="428731" y="7251"/>
                </a:cubicBezTo>
                <a:cubicBezTo>
                  <a:pt x="428731" y="7251"/>
                  <a:pt x="465815" y="400202"/>
                  <a:pt x="218051" y="527672"/>
                </a:cubicBezTo>
                <a:lnTo>
                  <a:pt x="218051" y="5275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7245350" y="1820863"/>
            <a:ext cx="12700" cy="2830512"/>
          </a:xfrm>
          <a:custGeom>
            <a:avLst/>
            <a:gdLst>
              <a:gd name="connsiteX0" fmla="*/ 6350 w 12700"/>
              <a:gd name="connsiteY0" fmla="*/ 6350 h 2830538"/>
              <a:gd name="connsiteX1" fmla="*/ 6350 w 12700"/>
              <a:gd name="connsiteY1" fmla="*/ 2824188 h 2830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830538">
                <a:moveTo>
                  <a:pt x="6350" y="6350"/>
                </a:moveTo>
                <a:cubicBezTo>
                  <a:pt x="6350" y="6350"/>
                  <a:pt x="6350" y="2411958"/>
                  <a:pt x="6350" y="2824188"/>
                </a:cubicBez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7245350" y="5127625"/>
            <a:ext cx="22225" cy="223838"/>
          </a:xfrm>
          <a:custGeom>
            <a:avLst/>
            <a:gdLst>
              <a:gd name="connsiteX0" fmla="*/ 6350 w 22364"/>
              <a:gd name="connsiteY0" fmla="*/ 6350 h 223989"/>
              <a:gd name="connsiteX1" fmla="*/ 6350 w 22364"/>
              <a:gd name="connsiteY1" fmla="*/ 217639 h 223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64" h="223989">
                <a:moveTo>
                  <a:pt x="6350" y="6350"/>
                </a:moveTo>
                <a:lnTo>
                  <a:pt x="6350" y="217639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3708400" y="1916113"/>
            <a:ext cx="103188" cy="103187"/>
          </a:xfrm>
          <a:custGeom>
            <a:avLst/>
            <a:gdLst>
              <a:gd name="connsiteX0" fmla="*/ 6350 w 103555"/>
              <a:gd name="connsiteY0" fmla="*/ 97218 h 103568"/>
              <a:gd name="connsiteX1" fmla="*/ 97205 w 103555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68">
                <a:moveTo>
                  <a:pt x="6350" y="97218"/>
                </a:moveTo>
                <a:lnTo>
                  <a:pt x="97205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3708400" y="1916113"/>
            <a:ext cx="103188" cy="103187"/>
          </a:xfrm>
          <a:custGeom>
            <a:avLst/>
            <a:gdLst>
              <a:gd name="connsiteX0" fmla="*/ 97218 w 103568"/>
              <a:gd name="connsiteY0" fmla="*/ 97218 h 103568"/>
              <a:gd name="connsiteX1" fmla="*/ 6350 w 103568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68">
                <a:moveTo>
                  <a:pt x="97218" y="9721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4705350" y="1914525"/>
            <a:ext cx="104775" cy="103188"/>
          </a:xfrm>
          <a:custGeom>
            <a:avLst/>
            <a:gdLst>
              <a:gd name="connsiteX0" fmla="*/ 6350 w 103530"/>
              <a:gd name="connsiteY0" fmla="*/ 97218 h 103568"/>
              <a:gd name="connsiteX1" fmla="*/ 97180 w 103530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30" h="103568">
                <a:moveTo>
                  <a:pt x="6350" y="97218"/>
                </a:moveTo>
                <a:lnTo>
                  <a:pt x="9718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4705350" y="1914525"/>
            <a:ext cx="104775" cy="103188"/>
          </a:xfrm>
          <a:custGeom>
            <a:avLst/>
            <a:gdLst>
              <a:gd name="connsiteX0" fmla="*/ 97218 w 103568"/>
              <a:gd name="connsiteY0" fmla="*/ 97218 h 103568"/>
              <a:gd name="connsiteX1" fmla="*/ 6350 w 103568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68">
                <a:moveTo>
                  <a:pt x="97218" y="9721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5203825" y="1916113"/>
            <a:ext cx="103188" cy="103187"/>
          </a:xfrm>
          <a:custGeom>
            <a:avLst/>
            <a:gdLst>
              <a:gd name="connsiteX0" fmla="*/ 6350 w 103568"/>
              <a:gd name="connsiteY0" fmla="*/ 97218 h 103568"/>
              <a:gd name="connsiteX1" fmla="*/ 97218 w 103568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68">
                <a:moveTo>
                  <a:pt x="6350" y="97218"/>
                </a:moveTo>
                <a:lnTo>
                  <a:pt x="97218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5203825" y="1916113"/>
            <a:ext cx="103188" cy="103187"/>
          </a:xfrm>
          <a:custGeom>
            <a:avLst/>
            <a:gdLst>
              <a:gd name="connsiteX0" fmla="*/ 97218 w 103568"/>
              <a:gd name="connsiteY0" fmla="*/ 97218 h 103568"/>
              <a:gd name="connsiteX1" fmla="*/ 6350 w 103568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68">
                <a:moveTo>
                  <a:pt x="97218" y="9721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5205413" y="2170113"/>
            <a:ext cx="103187" cy="104775"/>
          </a:xfrm>
          <a:custGeom>
            <a:avLst/>
            <a:gdLst>
              <a:gd name="connsiteX0" fmla="*/ 6350 w 103555"/>
              <a:gd name="connsiteY0" fmla="*/ 97231 h 103581"/>
              <a:gd name="connsiteX1" fmla="*/ 97205 w 103555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81">
                <a:moveTo>
                  <a:pt x="6350" y="97231"/>
                </a:moveTo>
                <a:lnTo>
                  <a:pt x="97205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5205413" y="2170113"/>
            <a:ext cx="103187" cy="104775"/>
          </a:xfrm>
          <a:custGeom>
            <a:avLst/>
            <a:gdLst>
              <a:gd name="connsiteX0" fmla="*/ 97231 w 103581"/>
              <a:gd name="connsiteY0" fmla="*/ 97231 h 103581"/>
              <a:gd name="connsiteX1" fmla="*/ 6350 w 103581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81" h="103581">
                <a:moveTo>
                  <a:pt x="97231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5703888" y="2170113"/>
            <a:ext cx="103187" cy="104775"/>
          </a:xfrm>
          <a:custGeom>
            <a:avLst/>
            <a:gdLst>
              <a:gd name="connsiteX0" fmla="*/ 6350 w 103555"/>
              <a:gd name="connsiteY0" fmla="*/ 97231 h 103581"/>
              <a:gd name="connsiteX1" fmla="*/ 97205 w 103555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81">
                <a:moveTo>
                  <a:pt x="6350" y="97231"/>
                </a:moveTo>
                <a:lnTo>
                  <a:pt x="97205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5703888" y="2170113"/>
            <a:ext cx="103187" cy="104775"/>
          </a:xfrm>
          <a:custGeom>
            <a:avLst/>
            <a:gdLst>
              <a:gd name="connsiteX0" fmla="*/ 97218 w 103568"/>
              <a:gd name="connsiteY0" fmla="*/ 97231 h 103581"/>
              <a:gd name="connsiteX1" fmla="*/ 6350 w 103568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81">
                <a:moveTo>
                  <a:pt x="97218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Freeform 3"/>
          <p:cNvSpPr/>
          <p:nvPr/>
        </p:nvSpPr>
        <p:spPr>
          <a:xfrm>
            <a:off x="7200900" y="2170113"/>
            <a:ext cx="103188" cy="104775"/>
          </a:xfrm>
          <a:custGeom>
            <a:avLst/>
            <a:gdLst>
              <a:gd name="connsiteX0" fmla="*/ 6350 w 103543"/>
              <a:gd name="connsiteY0" fmla="*/ 97231 h 103581"/>
              <a:gd name="connsiteX1" fmla="*/ 97192 w 10354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43" h="103581">
                <a:moveTo>
                  <a:pt x="6350" y="97231"/>
                </a:moveTo>
                <a:lnTo>
                  <a:pt x="97192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5" name="Freeform 3"/>
          <p:cNvSpPr/>
          <p:nvPr/>
        </p:nvSpPr>
        <p:spPr>
          <a:xfrm>
            <a:off x="7200900" y="2170113"/>
            <a:ext cx="103188" cy="104775"/>
          </a:xfrm>
          <a:custGeom>
            <a:avLst/>
            <a:gdLst>
              <a:gd name="connsiteX0" fmla="*/ 97230 w 103581"/>
              <a:gd name="connsiteY0" fmla="*/ 97231 h 103581"/>
              <a:gd name="connsiteX1" fmla="*/ 6350 w 103581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81" h="103581">
                <a:moveTo>
                  <a:pt x="97230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6" name="Freeform 3"/>
          <p:cNvSpPr/>
          <p:nvPr/>
        </p:nvSpPr>
        <p:spPr>
          <a:xfrm>
            <a:off x="6202363" y="1916113"/>
            <a:ext cx="104775" cy="103187"/>
          </a:xfrm>
          <a:custGeom>
            <a:avLst/>
            <a:gdLst>
              <a:gd name="connsiteX0" fmla="*/ 6350 w 103581"/>
              <a:gd name="connsiteY0" fmla="*/ 97218 h 103568"/>
              <a:gd name="connsiteX1" fmla="*/ 97231 w 103581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81" h="103568">
                <a:moveTo>
                  <a:pt x="6350" y="97218"/>
                </a:moveTo>
                <a:lnTo>
                  <a:pt x="97231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7" name="Freeform 3"/>
          <p:cNvSpPr/>
          <p:nvPr/>
        </p:nvSpPr>
        <p:spPr>
          <a:xfrm>
            <a:off x="6202363" y="1916113"/>
            <a:ext cx="104775" cy="103187"/>
          </a:xfrm>
          <a:custGeom>
            <a:avLst/>
            <a:gdLst>
              <a:gd name="connsiteX0" fmla="*/ 97231 w 103581"/>
              <a:gd name="connsiteY0" fmla="*/ 97218 h 103568"/>
              <a:gd name="connsiteX1" fmla="*/ 6350 w 103581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81" h="103568">
                <a:moveTo>
                  <a:pt x="97231" y="9721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8" name="Freeform 3"/>
          <p:cNvSpPr/>
          <p:nvPr/>
        </p:nvSpPr>
        <p:spPr>
          <a:xfrm>
            <a:off x="6702425" y="1916113"/>
            <a:ext cx="103188" cy="103187"/>
          </a:xfrm>
          <a:custGeom>
            <a:avLst/>
            <a:gdLst>
              <a:gd name="connsiteX0" fmla="*/ 6350 w 103555"/>
              <a:gd name="connsiteY0" fmla="*/ 97218 h 103568"/>
              <a:gd name="connsiteX1" fmla="*/ 97205 w 103555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68">
                <a:moveTo>
                  <a:pt x="6350" y="97218"/>
                </a:moveTo>
                <a:lnTo>
                  <a:pt x="97205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9" name="Freeform 3"/>
          <p:cNvSpPr/>
          <p:nvPr/>
        </p:nvSpPr>
        <p:spPr>
          <a:xfrm>
            <a:off x="6702425" y="1916113"/>
            <a:ext cx="103188" cy="103187"/>
          </a:xfrm>
          <a:custGeom>
            <a:avLst/>
            <a:gdLst>
              <a:gd name="connsiteX0" fmla="*/ 97243 w 103593"/>
              <a:gd name="connsiteY0" fmla="*/ 97218 h 103568"/>
              <a:gd name="connsiteX1" fmla="*/ 6350 w 103593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93" h="103568">
                <a:moveTo>
                  <a:pt x="97243" y="9721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Freeform 3"/>
          <p:cNvSpPr/>
          <p:nvPr/>
        </p:nvSpPr>
        <p:spPr>
          <a:xfrm>
            <a:off x="3708400" y="2416175"/>
            <a:ext cx="103188" cy="103188"/>
          </a:xfrm>
          <a:custGeom>
            <a:avLst/>
            <a:gdLst>
              <a:gd name="connsiteX0" fmla="*/ 6350 w 103555"/>
              <a:gd name="connsiteY0" fmla="*/ 97231 h 103581"/>
              <a:gd name="connsiteX1" fmla="*/ 97205 w 103555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81">
                <a:moveTo>
                  <a:pt x="6350" y="97231"/>
                </a:moveTo>
                <a:lnTo>
                  <a:pt x="97205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" name="Freeform 3"/>
          <p:cNvSpPr/>
          <p:nvPr/>
        </p:nvSpPr>
        <p:spPr>
          <a:xfrm>
            <a:off x="3708400" y="2416175"/>
            <a:ext cx="103188" cy="103188"/>
          </a:xfrm>
          <a:custGeom>
            <a:avLst/>
            <a:gdLst>
              <a:gd name="connsiteX0" fmla="*/ 97218 w 103568"/>
              <a:gd name="connsiteY0" fmla="*/ 97231 h 103581"/>
              <a:gd name="connsiteX1" fmla="*/ 6350 w 103568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81">
                <a:moveTo>
                  <a:pt x="97218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" name="Freeform 3"/>
          <p:cNvSpPr/>
          <p:nvPr/>
        </p:nvSpPr>
        <p:spPr>
          <a:xfrm>
            <a:off x="4206875" y="2414588"/>
            <a:ext cx="103188" cy="103187"/>
          </a:xfrm>
          <a:custGeom>
            <a:avLst/>
            <a:gdLst>
              <a:gd name="connsiteX0" fmla="*/ 6350 w 103543"/>
              <a:gd name="connsiteY0" fmla="*/ 97231 h 103581"/>
              <a:gd name="connsiteX1" fmla="*/ 97193 w 10354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43" h="103581">
                <a:moveTo>
                  <a:pt x="6350" y="97231"/>
                </a:moveTo>
                <a:lnTo>
                  <a:pt x="97193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3" name="Freeform 3"/>
          <p:cNvSpPr/>
          <p:nvPr/>
        </p:nvSpPr>
        <p:spPr>
          <a:xfrm>
            <a:off x="4206875" y="2414588"/>
            <a:ext cx="103188" cy="103187"/>
          </a:xfrm>
          <a:custGeom>
            <a:avLst/>
            <a:gdLst>
              <a:gd name="connsiteX0" fmla="*/ 97218 w 103568"/>
              <a:gd name="connsiteY0" fmla="*/ 97231 h 103581"/>
              <a:gd name="connsiteX1" fmla="*/ 6350 w 103568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81">
                <a:moveTo>
                  <a:pt x="97218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4" name="Freeform 3"/>
          <p:cNvSpPr/>
          <p:nvPr/>
        </p:nvSpPr>
        <p:spPr>
          <a:xfrm>
            <a:off x="6202363" y="2416175"/>
            <a:ext cx="104775" cy="103188"/>
          </a:xfrm>
          <a:custGeom>
            <a:avLst/>
            <a:gdLst>
              <a:gd name="connsiteX0" fmla="*/ 6350 w 103543"/>
              <a:gd name="connsiteY0" fmla="*/ 97231 h 103581"/>
              <a:gd name="connsiteX1" fmla="*/ 97192 w 10354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43" h="103581">
                <a:moveTo>
                  <a:pt x="6350" y="97231"/>
                </a:moveTo>
                <a:lnTo>
                  <a:pt x="97192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5" name="Freeform 3"/>
          <p:cNvSpPr/>
          <p:nvPr/>
        </p:nvSpPr>
        <p:spPr>
          <a:xfrm>
            <a:off x="6202363" y="2416175"/>
            <a:ext cx="104775" cy="103188"/>
          </a:xfrm>
          <a:custGeom>
            <a:avLst/>
            <a:gdLst>
              <a:gd name="connsiteX0" fmla="*/ 97231 w 103581"/>
              <a:gd name="connsiteY0" fmla="*/ 97231 h 103581"/>
              <a:gd name="connsiteX1" fmla="*/ 6350 w 103581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81" h="103581">
                <a:moveTo>
                  <a:pt x="97231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6" name="Freeform 3"/>
          <p:cNvSpPr/>
          <p:nvPr/>
        </p:nvSpPr>
        <p:spPr>
          <a:xfrm>
            <a:off x="6202363" y="2173288"/>
            <a:ext cx="104775" cy="103187"/>
          </a:xfrm>
          <a:custGeom>
            <a:avLst/>
            <a:gdLst>
              <a:gd name="connsiteX0" fmla="*/ 6350 w 103543"/>
              <a:gd name="connsiteY0" fmla="*/ 97218 h 103568"/>
              <a:gd name="connsiteX1" fmla="*/ 97192 w 103543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43" h="103568">
                <a:moveTo>
                  <a:pt x="6350" y="97218"/>
                </a:moveTo>
                <a:lnTo>
                  <a:pt x="97192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7" name="Freeform 3"/>
          <p:cNvSpPr/>
          <p:nvPr/>
        </p:nvSpPr>
        <p:spPr>
          <a:xfrm>
            <a:off x="6202363" y="2173288"/>
            <a:ext cx="104775" cy="103187"/>
          </a:xfrm>
          <a:custGeom>
            <a:avLst/>
            <a:gdLst>
              <a:gd name="connsiteX0" fmla="*/ 97231 w 103581"/>
              <a:gd name="connsiteY0" fmla="*/ 97218 h 103568"/>
              <a:gd name="connsiteX1" fmla="*/ 6350 w 103581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81" h="103568">
                <a:moveTo>
                  <a:pt x="97231" y="9721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8" name="Freeform 3"/>
          <p:cNvSpPr/>
          <p:nvPr/>
        </p:nvSpPr>
        <p:spPr>
          <a:xfrm>
            <a:off x="7200900" y="2416175"/>
            <a:ext cx="103188" cy="103188"/>
          </a:xfrm>
          <a:custGeom>
            <a:avLst/>
            <a:gdLst>
              <a:gd name="connsiteX0" fmla="*/ 6350 w 103543"/>
              <a:gd name="connsiteY0" fmla="*/ 97231 h 103581"/>
              <a:gd name="connsiteX1" fmla="*/ 97192 w 10354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43" h="103581">
                <a:moveTo>
                  <a:pt x="6350" y="97231"/>
                </a:moveTo>
                <a:lnTo>
                  <a:pt x="97192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9" name="Freeform 3"/>
          <p:cNvSpPr/>
          <p:nvPr/>
        </p:nvSpPr>
        <p:spPr>
          <a:xfrm>
            <a:off x="7200900" y="2416175"/>
            <a:ext cx="103188" cy="103188"/>
          </a:xfrm>
          <a:custGeom>
            <a:avLst/>
            <a:gdLst>
              <a:gd name="connsiteX0" fmla="*/ 97230 w 103581"/>
              <a:gd name="connsiteY0" fmla="*/ 97231 h 103581"/>
              <a:gd name="connsiteX1" fmla="*/ 6350 w 103581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81" h="103581">
                <a:moveTo>
                  <a:pt x="97230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0" name="Freeform 3"/>
          <p:cNvSpPr/>
          <p:nvPr/>
        </p:nvSpPr>
        <p:spPr>
          <a:xfrm>
            <a:off x="3706813" y="2665413"/>
            <a:ext cx="103187" cy="103187"/>
          </a:xfrm>
          <a:custGeom>
            <a:avLst/>
            <a:gdLst>
              <a:gd name="connsiteX0" fmla="*/ 6350 w 103555"/>
              <a:gd name="connsiteY0" fmla="*/ 97231 h 103581"/>
              <a:gd name="connsiteX1" fmla="*/ 97205 w 103555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81">
                <a:moveTo>
                  <a:pt x="6350" y="97231"/>
                </a:moveTo>
                <a:lnTo>
                  <a:pt x="97205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1" name="Freeform 3"/>
          <p:cNvSpPr/>
          <p:nvPr/>
        </p:nvSpPr>
        <p:spPr>
          <a:xfrm>
            <a:off x="3706813" y="2665413"/>
            <a:ext cx="103187" cy="103187"/>
          </a:xfrm>
          <a:custGeom>
            <a:avLst/>
            <a:gdLst>
              <a:gd name="connsiteX0" fmla="*/ 97218 w 103568"/>
              <a:gd name="connsiteY0" fmla="*/ 97231 h 103581"/>
              <a:gd name="connsiteX1" fmla="*/ 6350 w 103568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81">
                <a:moveTo>
                  <a:pt x="97218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2" name="Freeform 3"/>
          <p:cNvSpPr/>
          <p:nvPr/>
        </p:nvSpPr>
        <p:spPr>
          <a:xfrm>
            <a:off x="4705350" y="2665413"/>
            <a:ext cx="104775" cy="103187"/>
          </a:xfrm>
          <a:custGeom>
            <a:avLst/>
            <a:gdLst>
              <a:gd name="connsiteX0" fmla="*/ 6350 w 103555"/>
              <a:gd name="connsiteY0" fmla="*/ 97231 h 103581"/>
              <a:gd name="connsiteX1" fmla="*/ 97206 w 103555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81">
                <a:moveTo>
                  <a:pt x="6350" y="97231"/>
                </a:moveTo>
                <a:lnTo>
                  <a:pt x="97206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3" name="Freeform 3"/>
          <p:cNvSpPr/>
          <p:nvPr/>
        </p:nvSpPr>
        <p:spPr>
          <a:xfrm>
            <a:off x="4705350" y="2665413"/>
            <a:ext cx="104775" cy="103187"/>
          </a:xfrm>
          <a:custGeom>
            <a:avLst/>
            <a:gdLst>
              <a:gd name="connsiteX0" fmla="*/ 97218 w 103568"/>
              <a:gd name="connsiteY0" fmla="*/ 97231 h 103581"/>
              <a:gd name="connsiteX1" fmla="*/ 6350 w 103568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81">
                <a:moveTo>
                  <a:pt x="97218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4" name="Freeform 3"/>
          <p:cNvSpPr/>
          <p:nvPr/>
        </p:nvSpPr>
        <p:spPr>
          <a:xfrm>
            <a:off x="5205413" y="2665413"/>
            <a:ext cx="103187" cy="103187"/>
          </a:xfrm>
          <a:custGeom>
            <a:avLst/>
            <a:gdLst>
              <a:gd name="connsiteX0" fmla="*/ 6350 w 103555"/>
              <a:gd name="connsiteY0" fmla="*/ 97231 h 103581"/>
              <a:gd name="connsiteX1" fmla="*/ 97205 w 103555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81">
                <a:moveTo>
                  <a:pt x="6350" y="97231"/>
                </a:moveTo>
                <a:lnTo>
                  <a:pt x="97205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5" name="Freeform 3"/>
          <p:cNvSpPr/>
          <p:nvPr/>
        </p:nvSpPr>
        <p:spPr>
          <a:xfrm>
            <a:off x="5205413" y="2665413"/>
            <a:ext cx="103187" cy="103187"/>
          </a:xfrm>
          <a:custGeom>
            <a:avLst/>
            <a:gdLst>
              <a:gd name="connsiteX0" fmla="*/ 97231 w 103581"/>
              <a:gd name="connsiteY0" fmla="*/ 97231 h 103581"/>
              <a:gd name="connsiteX1" fmla="*/ 6350 w 103581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81" h="103581">
                <a:moveTo>
                  <a:pt x="97231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6" name="Freeform 3"/>
          <p:cNvSpPr/>
          <p:nvPr/>
        </p:nvSpPr>
        <p:spPr>
          <a:xfrm>
            <a:off x="6702425" y="2665413"/>
            <a:ext cx="103188" cy="103187"/>
          </a:xfrm>
          <a:custGeom>
            <a:avLst/>
            <a:gdLst>
              <a:gd name="connsiteX0" fmla="*/ 6350 w 103593"/>
              <a:gd name="connsiteY0" fmla="*/ 97231 h 103581"/>
              <a:gd name="connsiteX1" fmla="*/ 97243 w 10359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93" h="103581">
                <a:moveTo>
                  <a:pt x="6350" y="97231"/>
                </a:moveTo>
                <a:lnTo>
                  <a:pt x="97243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7" name="Freeform 3"/>
          <p:cNvSpPr/>
          <p:nvPr/>
        </p:nvSpPr>
        <p:spPr>
          <a:xfrm>
            <a:off x="6702425" y="2665413"/>
            <a:ext cx="103188" cy="103187"/>
          </a:xfrm>
          <a:custGeom>
            <a:avLst/>
            <a:gdLst>
              <a:gd name="connsiteX0" fmla="*/ 97243 w 103593"/>
              <a:gd name="connsiteY0" fmla="*/ 97231 h 103581"/>
              <a:gd name="connsiteX1" fmla="*/ 6350 w 10359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93" h="103581">
                <a:moveTo>
                  <a:pt x="97243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8" name="Freeform 3"/>
          <p:cNvSpPr/>
          <p:nvPr/>
        </p:nvSpPr>
        <p:spPr>
          <a:xfrm>
            <a:off x="3708400" y="3656013"/>
            <a:ext cx="103188" cy="103187"/>
          </a:xfrm>
          <a:custGeom>
            <a:avLst/>
            <a:gdLst>
              <a:gd name="connsiteX0" fmla="*/ 6350 w 103555"/>
              <a:gd name="connsiteY0" fmla="*/ 97218 h 103568"/>
              <a:gd name="connsiteX1" fmla="*/ 97205 w 103555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68">
                <a:moveTo>
                  <a:pt x="6350" y="97218"/>
                </a:moveTo>
                <a:lnTo>
                  <a:pt x="97205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9" name="Freeform 3"/>
          <p:cNvSpPr/>
          <p:nvPr/>
        </p:nvSpPr>
        <p:spPr>
          <a:xfrm>
            <a:off x="3708400" y="3656013"/>
            <a:ext cx="103188" cy="103187"/>
          </a:xfrm>
          <a:custGeom>
            <a:avLst/>
            <a:gdLst>
              <a:gd name="connsiteX0" fmla="*/ 97218 w 103568"/>
              <a:gd name="connsiteY0" fmla="*/ 97218 h 103568"/>
              <a:gd name="connsiteX1" fmla="*/ 6350 w 103568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68">
                <a:moveTo>
                  <a:pt x="97218" y="9721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0" name="Freeform 3"/>
          <p:cNvSpPr/>
          <p:nvPr/>
        </p:nvSpPr>
        <p:spPr>
          <a:xfrm>
            <a:off x="4206875" y="3654425"/>
            <a:ext cx="103188" cy="103188"/>
          </a:xfrm>
          <a:custGeom>
            <a:avLst/>
            <a:gdLst>
              <a:gd name="connsiteX0" fmla="*/ 6350 w 103543"/>
              <a:gd name="connsiteY0" fmla="*/ 97231 h 103581"/>
              <a:gd name="connsiteX1" fmla="*/ 97193 w 10354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43" h="103581">
                <a:moveTo>
                  <a:pt x="6350" y="97231"/>
                </a:moveTo>
                <a:lnTo>
                  <a:pt x="97193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1" name="Freeform 3"/>
          <p:cNvSpPr/>
          <p:nvPr/>
        </p:nvSpPr>
        <p:spPr>
          <a:xfrm>
            <a:off x="4206875" y="3654425"/>
            <a:ext cx="103188" cy="103188"/>
          </a:xfrm>
          <a:custGeom>
            <a:avLst/>
            <a:gdLst>
              <a:gd name="connsiteX0" fmla="*/ 97218 w 103568"/>
              <a:gd name="connsiteY0" fmla="*/ 97231 h 103581"/>
              <a:gd name="connsiteX1" fmla="*/ 6350 w 103568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81">
                <a:moveTo>
                  <a:pt x="97218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" name="Freeform 3"/>
          <p:cNvSpPr/>
          <p:nvPr/>
        </p:nvSpPr>
        <p:spPr>
          <a:xfrm>
            <a:off x="4705350" y="3654425"/>
            <a:ext cx="104775" cy="103188"/>
          </a:xfrm>
          <a:custGeom>
            <a:avLst/>
            <a:gdLst>
              <a:gd name="connsiteX0" fmla="*/ 6350 w 103555"/>
              <a:gd name="connsiteY0" fmla="*/ 97231 h 103581"/>
              <a:gd name="connsiteX1" fmla="*/ 97206 w 103555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81">
                <a:moveTo>
                  <a:pt x="6350" y="97231"/>
                </a:moveTo>
                <a:lnTo>
                  <a:pt x="97206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3" name="Freeform 3"/>
          <p:cNvSpPr/>
          <p:nvPr/>
        </p:nvSpPr>
        <p:spPr>
          <a:xfrm>
            <a:off x="4705350" y="3654425"/>
            <a:ext cx="104775" cy="103188"/>
          </a:xfrm>
          <a:custGeom>
            <a:avLst/>
            <a:gdLst>
              <a:gd name="connsiteX0" fmla="*/ 97218 w 103568"/>
              <a:gd name="connsiteY0" fmla="*/ 97231 h 103581"/>
              <a:gd name="connsiteX1" fmla="*/ 6350 w 103568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81">
                <a:moveTo>
                  <a:pt x="97218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4" name="Freeform 3"/>
          <p:cNvSpPr/>
          <p:nvPr/>
        </p:nvSpPr>
        <p:spPr>
          <a:xfrm>
            <a:off x="4705350" y="4154488"/>
            <a:ext cx="104775" cy="103187"/>
          </a:xfrm>
          <a:custGeom>
            <a:avLst/>
            <a:gdLst>
              <a:gd name="connsiteX0" fmla="*/ 6350 w 103530"/>
              <a:gd name="connsiteY0" fmla="*/ 97231 h 103581"/>
              <a:gd name="connsiteX1" fmla="*/ 97180 w 103530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30" h="103581">
                <a:moveTo>
                  <a:pt x="6350" y="97231"/>
                </a:moveTo>
                <a:lnTo>
                  <a:pt x="9718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5" name="Freeform 3"/>
          <p:cNvSpPr/>
          <p:nvPr/>
        </p:nvSpPr>
        <p:spPr>
          <a:xfrm>
            <a:off x="4705350" y="4154488"/>
            <a:ext cx="104775" cy="103187"/>
          </a:xfrm>
          <a:custGeom>
            <a:avLst/>
            <a:gdLst>
              <a:gd name="connsiteX0" fmla="*/ 97218 w 103568"/>
              <a:gd name="connsiteY0" fmla="*/ 97231 h 103581"/>
              <a:gd name="connsiteX1" fmla="*/ 6350 w 103568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81">
                <a:moveTo>
                  <a:pt x="97218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6" name="Freeform 3"/>
          <p:cNvSpPr/>
          <p:nvPr/>
        </p:nvSpPr>
        <p:spPr>
          <a:xfrm>
            <a:off x="5205413" y="4162425"/>
            <a:ext cx="103187" cy="103188"/>
          </a:xfrm>
          <a:custGeom>
            <a:avLst/>
            <a:gdLst>
              <a:gd name="connsiteX0" fmla="*/ 6350 w 103555"/>
              <a:gd name="connsiteY0" fmla="*/ 97231 h 103581"/>
              <a:gd name="connsiteX1" fmla="*/ 97205 w 103555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81">
                <a:moveTo>
                  <a:pt x="6350" y="97231"/>
                </a:moveTo>
                <a:lnTo>
                  <a:pt x="97205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7" name="Freeform 3"/>
          <p:cNvSpPr/>
          <p:nvPr/>
        </p:nvSpPr>
        <p:spPr>
          <a:xfrm>
            <a:off x="5205413" y="4162425"/>
            <a:ext cx="103187" cy="103188"/>
          </a:xfrm>
          <a:custGeom>
            <a:avLst/>
            <a:gdLst>
              <a:gd name="connsiteX0" fmla="*/ 97231 w 103581"/>
              <a:gd name="connsiteY0" fmla="*/ 97231 h 103581"/>
              <a:gd name="connsiteX1" fmla="*/ 6350 w 103581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81" h="103581">
                <a:moveTo>
                  <a:pt x="97231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8" name="Freeform 3"/>
          <p:cNvSpPr/>
          <p:nvPr/>
        </p:nvSpPr>
        <p:spPr>
          <a:xfrm>
            <a:off x="6702425" y="4162425"/>
            <a:ext cx="103188" cy="103188"/>
          </a:xfrm>
          <a:custGeom>
            <a:avLst/>
            <a:gdLst>
              <a:gd name="connsiteX0" fmla="*/ 6350 w 103593"/>
              <a:gd name="connsiteY0" fmla="*/ 97231 h 103581"/>
              <a:gd name="connsiteX1" fmla="*/ 97243 w 10359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93" h="103581">
                <a:moveTo>
                  <a:pt x="6350" y="97231"/>
                </a:moveTo>
                <a:lnTo>
                  <a:pt x="97243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9" name="Freeform 3"/>
          <p:cNvSpPr/>
          <p:nvPr/>
        </p:nvSpPr>
        <p:spPr>
          <a:xfrm>
            <a:off x="6702425" y="4162425"/>
            <a:ext cx="103188" cy="103188"/>
          </a:xfrm>
          <a:custGeom>
            <a:avLst/>
            <a:gdLst>
              <a:gd name="connsiteX0" fmla="*/ 97243 w 103593"/>
              <a:gd name="connsiteY0" fmla="*/ 97231 h 103581"/>
              <a:gd name="connsiteX1" fmla="*/ 6350 w 10359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93" h="103581">
                <a:moveTo>
                  <a:pt x="97243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" name="Freeform 3"/>
          <p:cNvSpPr/>
          <p:nvPr/>
        </p:nvSpPr>
        <p:spPr>
          <a:xfrm>
            <a:off x="6702425" y="3910013"/>
            <a:ext cx="103188" cy="103187"/>
          </a:xfrm>
          <a:custGeom>
            <a:avLst/>
            <a:gdLst>
              <a:gd name="connsiteX0" fmla="*/ 6350 w 103593"/>
              <a:gd name="connsiteY0" fmla="*/ 97230 h 103581"/>
              <a:gd name="connsiteX1" fmla="*/ 97243 w 10359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93" h="103581">
                <a:moveTo>
                  <a:pt x="6350" y="97230"/>
                </a:moveTo>
                <a:lnTo>
                  <a:pt x="97243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" name="Freeform 3"/>
          <p:cNvSpPr/>
          <p:nvPr/>
        </p:nvSpPr>
        <p:spPr>
          <a:xfrm>
            <a:off x="6702425" y="3910013"/>
            <a:ext cx="103188" cy="103187"/>
          </a:xfrm>
          <a:custGeom>
            <a:avLst/>
            <a:gdLst>
              <a:gd name="connsiteX0" fmla="*/ 97243 w 103593"/>
              <a:gd name="connsiteY0" fmla="*/ 97230 h 103581"/>
              <a:gd name="connsiteX1" fmla="*/ 6350 w 10359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93" h="103581">
                <a:moveTo>
                  <a:pt x="97243" y="9723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" name="Freeform 3"/>
          <p:cNvSpPr/>
          <p:nvPr/>
        </p:nvSpPr>
        <p:spPr>
          <a:xfrm>
            <a:off x="6702425" y="3657600"/>
            <a:ext cx="103188" cy="103188"/>
          </a:xfrm>
          <a:custGeom>
            <a:avLst/>
            <a:gdLst>
              <a:gd name="connsiteX0" fmla="*/ 6350 w 103593"/>
              <a:gd name="connsiteY0" fmla="*/ 97218 h 103568"/>
              <a:gd name="connsiteX1" fmla="*/ 97243 w 103593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93" h="103568">
                <a:moveTo>
                  <a:pt x="6350" y="97218"/>
                </a:moveTo>
                <a:lnTo>
                  <a:pt x="97243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3" name="Freeform 3"/>
          <p:cNvSpPr/>
          <p:nvPr/>
        </p:nvSpPr>
        <p:spPr>
          <a:xfrm>
            <a:off x="6702425" y="3657600"/>
            <a:ext cx="103188" cy="103188"/>
          </a:xfrm>
          <a:custGeom>
            <a:avLst/>
            <a:gdLst>
              <a:gd name="connsiteX0" fmla="*/ 97243 w 103593"/>
              <a:gd name="connsiteY0" fmla="*/ 97218 h 103568"/>
              <a:gd name="connsiteX1" fmla="*/ 6350 w 103593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93" h="103568">
                <a:moveTo>
                  <a:pt x="97243" y="9721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4" name="Freeform 3"/>
          <p:cNvSpPr/>
          <p:nvPr/>
        </p:nvSpPr>
        <p:spPr>
          <a:xfrm>
            <a:off x="7200900" y="4162425"/>
            <a:ext cx="103188" cy="103188"/>
          </a:xfrm>
          <a:custGeom>
            <a:avLst/>
            <a:gdLst>
              <a:gd name="connsiteX0" fmla="*/ 6350 w 103543"/>
              <a:gd name="connsiteY0" fmla="*/ 97231 h 103581"/>
              <a:gd name="connsiteX1" fmla="*/ 97192 w 10354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43" h="103581">
                <a:moveTo>
                  <a:pt x="6350" y="97231"/>
                </a:moveTo>
                <a:lnTo>
                  <a:pt x="97192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5" name="Freeform 3"/>
          <p:cNvSpPr/>
          <p:nvPr/>
        </p:nvSpPr>
        <p:spPr>
          <a:xfrm>
            <a:off x="7200900" y="4162425"/>
            <a:ext cx="103188" cy="103188"/>
          </a:xfrm>
          <a:custGeom>
            <a:avLst/>
            <a:gdLst>
              <a:gd name="connsiteX0" fmla="*/ 97230 w 103581"/>
              <a:gd name="connsiteY0" fmla="*/ 97231 h 103581"/>
              <a:gd name="connsiteX1" fmla="*/ 6350 w 103581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81" h="103581">
                <a:moveTo>
                  <a:pt x="97230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6" name="Freeform 3"/>
          <p:cNvSpPr/>
          <p:nvPr/>
        </p:nvSpPr>
        <p:spPr>
          <a:xfrm>
            <a:off x="7200900" y="3414713"/>
            <a:ext cx="103188" cy="103187"/>
          </a:xfrm>
          <a:custGeom>
            <a:avLst/>
            <a:gdLst>
              <a:gd name="connsiteX0" fmla="*/ 6350 w 103543"/>
              <a:gd name="connsiteY0" fmla="*/ 97231 h 103581"/>
              <a:gd name="connsiteX1" fmla="*/ 97192 w 103543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43" h="103581">
                <a:moveTo>
                  <a:pt x="6350" y="97231"/>
                </a:moveTo>
                <a:lnTo>
                  <a:pt x="97192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7" name="Freeform 3"/>
          <p:cNvSpPr/>
          <p:nvPr/>
        </p:nvSpPr>
        <p:spPr>
          <a:xfrm>
            <a:off x="7200900" y="3414713"/>
            <a:ext cx="103188" cy="103187"/>
          </a:xfrm>
          <a:custGeom>
            <a:avLst/>
            <a:gdLst>
              <a:gd name="connsiteX0" fmla="*/ 97230 w 103581"/>
              <a:gd name="connsiteY0" fmla="*/ 97231 h 103581"/>
              <a:gd name="connsiteX1" fmla="*/ 6350 w 103581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81" h="103581">
                <a:moveTo>
                  <a:pt x="97230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8" name="Freeform 3"/>
          <p:cNvSpPr/>
          <p:nvPr/>
        </p:nvSpPr>
        <p:spPr>
          <a:xfrm>
            <a:off x="5703888" y="3414713"/>
            <a:ext cx="103187" cy="103187"/>
          </a:xfrm>
          <a:custGeom>
            <a:avLst/>
            <a:gdLst>
              <a:gd name="connsiteX0" fmla="*/ 6350 w 103555"/>
              <a:gd name="connsiteY0" fmla="*/ 97231 h 103581"/>
              <a:gd name="connsiteX1" fmla="*/ 97205 w 103555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81">
                <a:moveTo>
                  <a:pt x="6350" y="97231"/>
                </a:moveTo>
                <a:lnTo>
                  <a:pt x="97205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9" name="Freeform 3"/>
          <p:cNvSpPr/>
          <p:nvPr/>
        </p:nvSpPr>
        <p:spPr>
          <a:xfrm>
            <a:off x="5703888" y="3414713"/>
            <a:ext cx="103187" cy="103187"/>
          </a:xfrm>
          <a:custGeom>
            <a:avLst/>
            <a:gdLst>
              <a:gd name="connsiteX0" fmla="*/ 97218 w 103568"/>
              <a:gd name="connsiteY0" fmla="*/ 97231 h 103581"/>
              <a:gd name="connsiteX1" fmla="*/ 6350 w 103568"/>
              <a:gd name="connsiteY1" fmla="*/ 6350 h 1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81">
                <a:moveTo>
                  <a:pt x="97218" y="9723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0" name="Freeform 3"/>
          <p:cNvSpPr/>
          <p:nvPr/>
        </p:nvSpPr>
        <p:spPr>
          <a:xfrm>
            <a:off x="5703888" y="3914775"/>
            <a:ext cx="103187" cy="103188"/>
          </a:xfrm>
          <a:custGeom>
            <a:avLst/>
            <a:gdLst>
              <a:gd name="connsiteX0" fmla="*/ 6350 w 103555"/>
              <a:gd name="connsiteY0" fmla="*/ 97218 h 103568"/>
              <a:gd name="connsiteX1" fmla="*/ 97205 w 103555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55" h="103568">
                <a:moveTo>
                  <a:pt x="6350" y="97218"/>
                </a:moveTo>
                <a:lnTo>
                  <a:pt x="97205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1" name="Freeform 3"/>
          <p:cNvSpPr/>
          <p:nvPr/>
        </p:nvSpPr>
        <p:spPr>
          <a:xfrm>
            <a:off x="5703888" y="3914775"/>
            <a:ext cx="103187" cy="103188"/>
          </a:xfrm>
          <a:custGeom>
            <a:avLst/>
            <a:gdLst>
              <a:gd name="connsiteX0" fmla="*/ 97218 w 103568"/>
              <a:gd name="connsiteY0" fmla="*/ 97218 h 103568"/>
              <a:gd name="connsiteX1" fmla="*/ 6350 w 103568"/>
              <a:gd name="connsiteY1" fmla="*/ 6350 h 103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68">
                <a:moveTo>
                  <a:pt x="97218" y="9721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2" name="Freeform 3"/>
          <p:cNvSpPr/>
          <p:nvPr/>
        </p:nvSpPr>
        <p:spPr>
          <a:xfrm>
            <a:off x="4206875" y="3903663"/>
            <a:ext cx="103188" cy="103187"/>
          </a:xfrm>
          <a:custGeom>
            <a:avLst/>
            <a:gdLst>
              <a:gd name="connsiteX0" fmla="*/ 6350 w 103543"/>
              <a:gd name="connsiteY0" fmla="*/ 97244 h 103593"/>
              <a:gd name="connsiteX1" fmla="*/ 97193 w 103543"/>
              <a:gd name="connsiteY1" fmla="*/ 6350 h 103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43" h="103593">
                <a:moveTo>
                  <a:pt x="6350" y="97244"/>
                </a:moveTo>
                <a:lnTo>
                  <a:pt x="97193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3" name="Freeform 3"/>
          <p:cNvSpPr/>
          <p:nvPr/>
        </p:nvSpPr>
        <p:spPr>
          <a:xfrm>
            <a:off x="4206875" y="3903663"/>
            <a:ext cx="103188" cy="103187"/>
          </a:xfrm>
          <a:custGeom>
            <a:avLst/>
            <a:gdLst>
              <a:gd name="connsiteX0" fmla="*/ 97218 w 103568"/>
              <a:gd name="connsiteY0" fmla="*/ 97244 h 103593"/>
              <a:gd name="connsiteX1" fmla="*/ 6350 w 103568"/>
              <a:gd name="connsiteY1" fmla="*/ 6350 h 103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568" h="103593">
                <a:moveTo>
                  <a:pt x="97218" y="9724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AEE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7" name="Freeform 126"/>
          <p:cNvSpPr/>
          <p:nvPr/>
        </p:nvSpPr>
        <p:spPr>
          <a:xfrm>
            <a:off x="1963738" y="1684338"/>
            <a:ext cx="1347787" cy="2751137"/>
          </a:xfrm>
          <a:custGeom>
            <a:avLst/>
            <a:gdLst>
              <a:gd name="connsiteX0" fmla="*/ 0 w 1346835"/>
              <a:gd name="connsiteY0" fmla="*/ 2751290 h 2751290"/>
              <a:gd name="connsiteX1" fmla="*/ 1346835 w 1346835"/>
              <a:gd name="connsiteY1" fmla="*/ 2751290 h 2751290"/>
              <a:gd name="connsiteX2" fmla="*/ 1346835 w 1346835"/>
              <a:gd name="connsiteY2" fmla="*/ 0 h 2751290"/>
              <a:gd name="connsiteX3" fmla="*/ 0 w 1346835"/>
              <a:gd name="connsiteY3" fmla="*/ 0 h 2751290"/>
              <a:gd name="connsiteX4" fmla="*/ 0 w 1346835"/>
              <a:gd name="connsiteY4" fmla="*/ 2751290 h 27512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46835" h="2751290">
                <a:moveTo>
                  <a:pt x="0" y="2751290"/>
                </a:moveTo>
                <a:lnTo>
                  <a:pt x="1346835" y="2751290"/>
                </a:lnTo>
                <a:lnTo>
                  <a:pt x="1346835" y="0"/>
                </a:lnTo>
                <a:lnTo>
                  <a:pt x="0" y="0"/>
                </a:lnTo>
                <a:lnTo>
                  <a:pt x="0" y="2751290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2" name="Freeform 3"/>
          <p:cNvSpPr/>
          <p:nvPr/>
        </p:nvSpPr>
        <p:spPr>
          <a:xfrm>
            <a:off x="1957388" y="1676400"/>
            <a:ext cx="1360487" cy="2765425"/>
          </a:xfrm>
          <a:custGeom>
            <a:avLst/>
            <a:gdLst>
              <a:gd name="connsiteX0" fmla="*/ 1354105 w 1361376"/>
              <a:gd name="connsiteY0" fmla="*/ 2758560 h 2765831"/>
              <a:gd name="connsiteX1" fmla="*/ 7270 w 1361376"/>
              <a:gd name="connsiteY1" fmla="*/ 2758560 h 2765831"/>
              <a:gd name="connsiteX2" fmla="*/ 7270 w 1361376"/>
              <a:gd name="connsiteY2" fmla="*/ 7270 h 2765831"/>
              <a:gd name="connsiteX3" fmla="*/ 1354105 w 1361376"/>
              <a:gd name="connsiteY3" fmla="*/ 7270 h 2765831"/>
              <a:gd name="connsiteX4" fmla="*/ 1354105 w 1361376"/>
              <a:gd name="connsiteY4" fmla="*/ 2758560 h 27658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1376" h="2765831">
                <a:moveTo>
                  <a:pt x="1354105" y="2758560"/>
                </a:moveTo>
                <a:lnTo>
                  <a:pt x="7270" y="2758560"/>
                </a:lnTo>
                <a:lnTo>
                  <a:pt x="7270" y="7270"/>
                </a:lnTo>
                <a:lnTo>
                  <a:pt x="1354105" y="7270"/>
                </a:lnTo>
                <a:lnTo>
                  <a:pt x="1354105" y="2758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3" name="Freeform 3"/>
          <p:cNvSpPr/>
          <p:nvPr/>
        </p:nvSpPr>
        <p:spPr>
          <a:xfrm>
            <a:off x="1531938" y="2373313"/>
            <a:ext cx="434975" cy="22225"/>
          </a:xfrm>
          <a:custGeom>
            <a:avLst/>
            <a:gdLst>
              <a:gd name="connsiteX0" fmla="*/ 428053 w 434403"/>
              <a:gd name="connsiteY0" fmla="*/ 6350 h 22402"/>
              <a:gd name="connsiteX1" fmla="*/ 6350 w 434403"/>
              <a:gd name="connsiteY1" fmla="*/ 6350 h 224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4403" h="22402">
                <a:moveTo>
                  <a:pt x="42805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4" name="Freeform 3"/>
          <p:cNvSpPr/>
          <p:nvPr/>
        </p:nvSpPr>
        <p:spPr>
          <a:xfrm>
            <a:off x="1531938" y="2713038"/>
            <a:ext cx="434975" cy="22225"/>
          </a:xfrm>
          <a:custGeom>
            <a:avLst/>
            <a:gdLst>
              <a:gd name="connsiteX0" fmla="*/ 428053 w 434403"/>
              <a:gd name="connsiteY0" fmla="*/ 6350 h 22402"/>
              <a:gd name="connsiteX1" fmla="*/ 6350 w 434403"/>
              <a:gd name="connsiteY1" fmla="*/ 6350 h 224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4403" h="22402">
                <a:moveTo>
                  <a:pt x="42805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5" name="Freeform 3"/>
          <p:cNvSpPr/>
          <p:nvPr/>
        </p:nvSpPr>
        <p:spPr>
          <a:xfrm>
            <a:off x="1531938" y="3051175"/>
            <a:ext cx="434975" cy="22225"/>
          </a:xfrm>
          <a:custGeom>
            <a:avLst/>
            <a:gdLst>
              <a:gd name="connsiteX0" fmla="*/ 428053 w 434403"/>
              <a:gd name="connsiteY0" fmla="*/ 6350 h 22402"/>
              <a:gd name="connsiteX1" fmla="*/ 6350 w 434403"/>
              <a:gd name="connsiteY1" fmla="*/ 6350 h 224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4403" h="22402">
                <a:moveTo>
                  <a:pt x="42805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6" name="Freeform 3"/>
          <p:cNvSpPr/>
          <p:nvPr/>
        </p:nvSpPr>
        <p:spPr>
          <a:xfrm>
            <a:off x="1531938" y="3390900"/>
            <a:ext cx="434975" cy="22225"/>
          </a:xfrm>
          <a:custGeom>
            <a:avLst/>
            <a:gdLst>
              <a:gd name="connsiteX0" fmla="*/ 428053 w 434403"/>
              <a:gd name="connsiteY0" fmla="*/ 6350 h 22402"/>
              <a:gd name="connsiteX1" fmla="*/ 6350 w 434403"/>
              <a:gd name="connsiteY1" fmla="*/ 6350 h 224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4403" h="22402">
                <a:moveTo>
                  <a:pt x="42805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7" name="Freeform 3"/>
          <p:cNvSpPr/>
          <p:nvPr/>
        </p:nvSpPr>
        <p:spPr>
          <a:xfrm>
            <a:off x="1531938" y="3730625"/>
            <a:ext cx="434975" cy="22225"/>
          </a:xfrm>
          <a:custGeom>
            <a:avLst/>
            <a:gdLst>
              <a:gd name="connsiteX0" fmla="*/ 428053 w 434403"/>
              <a:gd name="connsiteY0" fmla="*/ 6350 h 22402"/>
              <a:gd name="connsiteX1" fmla="*/ 6350 w 434403"/>
              <a:gd name="connsiteY1" fmla="*/ 6350 h 224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4403" h="22402">
                <a:moveTo>
                  <a:pt x="428053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0384" name="TextBox 137"/>
          <p:cNvSpPr txBox="1">
            <a:spLocks noChangeArrowheads="1"/>
          </p:cNvSpPr>
          <p:nvPr/>
        </p:nvSpPr>
        <p:spPr bwMode="auto">
          <a:xfrm>
            <a:off x="2062163" y="2900363"/>
            <a:ext cx="903287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 algn="ctr">
              <a:lnSpc>
                <a:spcPts val="1100"/>
              </a:lnSpc>
              <a:tabLst>
                <a:tab pos="50800" algn="l"/>
              </a:tabLst>
            </a:pP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5 x 32</a:t>
            </a:r>
          </a:p>
          <a:p>
            <a:pPr algn="ctr">
              <a:lnSpc>
                <a:spcPts val="1300"/>
              </a:lnSpc>
              <a:tabLst>
                <a:tab pos="50800" algn="l"/>
              </a:tabLst>
            </a:pPr>
            <a:endParaRPr lang="en-US" altLang="zh-CN" sz="1600" b="1">
              <a:solidFill>
                <a:srgbClr val="231F20"/>
              </a:solidFill>
              <a:cs typeface="Times New Roman" pitchFamily="18" charset="0"/>
            </a:endParaRPr>
          </a:p>
          <a:p>
            <a:pPr algn="ctr">
              <a:lnSpc>
                <a:spcPts val="1300"/>
              </a:lnSpc>
              <a:tabLst>
                <a:tab pos="50800" algn="l"/>
              </a:tabLst>
            </a:pPr>
            <a:r>
              <a:rPr lang="en-US" altLang="zh-CN" sz="2000" b="1">
                <a:solidFill>
                  <a:srgbClr val="231F20"/>
                </a:solidFill>
                <a:cs typeface="Times New Roman" pitchFamily="18" charset="0"/>
              </a:rPr>
              <a:t>Decoder</a:t>
            </a:r>
          </a:p>
        </p:txBody>
      </p:sp>
      <p:sp>
        <p:nvSpPr>
          <p:cNvPr id="139" name="TextBox 1"/>
          <p:cNvSpPr txBox="1"/>
          <p:nvPr/>
        </p:nvSpPr>
        <p:spPr>
          <a:xfrm>
            <a:off x="1371600" y="2278063"/>
            <a:ext cx="131763" cy="211137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I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0</a:t>
            </a:r>
          </a:p>
        </p:txBody>
      </p:sp>
      <p:sp>
        <p:nvSpPr>
          <p:cNvPr id="140" name="TextBox 1"/>
          <p:cNvSpPr txBox="1"/>
          <p:nvPr/>
        </p:nvSpPr>
        <p:spPr>
          <a:xfrm>
            <a:off x="1371600" y="2633663"/>
            <a:ext cx="131763" cy="1239837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I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  <a:defRPr/>
            </a:pP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ts val="17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I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  <a:defRPr/>
            </a:pP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ts val="17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I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  <a:defRPr/>
            </a:pP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ts val="17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I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4</a:t>
            </a:r>
          </a:p>
        </p:txBody>
      </p:sp>
      <p:sp>
        <p:nvSpPr>
          <p:cNvPr id="141" name="TextBox 1"/>
          <p:cNvSpPr txBox="1"/>
          <p:nvPr/>
        </p:nvSpPr>
        <p:spPr>
          <a:xfrm>
            <a:off x="3162300" y="1909763"/>
            <a:ext cx="76200" cy="185737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100"/>
              </a:lnSpc>
              <a:defRPr/>
            </a:pPr>
            <a:r>
              <a:rPr lang="en-US" altLang="zh-CN" sz="1221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0</a:t>
            </a:r>
          </a:p>
        </p:txBody>
      </p:sp>
      <p:sp>
        <p:nvSpPr>
          <p:cNvPr id="142" name="TextBox 1"/>
          <p:cNvSpPr txBox="1"/>
          <p:nvPr/>
        </p:nvSpPr>
        <p:spPr>
          <a:xfrm>
            <a:off x="3162300" y="2151063"/>
            <a:ext cx="76200" cy="427037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100"/>
              </a:lnSpc>
              <a:defRPr/>
            </a:pPr>
            <a:r>
              <a:rPr lang="en-US" altLang="zh-CN" sz="1221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1</a:t>
            </a:r>
          </a:p>
          <a:p>
            <a:pPr>
              <a:lnSpc>
                <a:spcPts val="1900"/>
              </a:lnSpc>
              <a:defRPr/>
            </a:pPr>
            <a:r>
              <a:rPr lang="en-US" altLang="zh-CN" sz="1221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2</a:t>
            </a:r>
          </a:p>
        </p:txBody>
      </p:sp>
      <p:sp>
        <p:nvSpPr>
          <p:cNvPr id="143" name="TextBox 1"/>
          <p:cNvSpPr txBox="1"/>
          <p:nvPr/>
        </p:nvSpPr>
        <p:spPr>
          <a:xfrm>
            <a:off x="3086100" y="2646363"/>
            <a:ext cx="346075" cy="1697037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  <a:tab pos="88900" algn="l"/>
              </a:tabLst>
              <a:defRPr/>
            </a:pPr>
            <a:r>
              <a:rPr lang="en-US" altLang="zh-CN" dirty="0">
                <a:latin typeface="Times New Roman" charset="0"/>
                <a:ea typeface="ＭＳ Ｐゴシック" charset="-128"/>
                <a:cs typeface="ＭＳ Ｐゴシック" charset="-128"/>
              </a:rPr>
              <a:t>	</a:t>
            </a:r>
            <a:r>
              <a:rPr lang="en-US" altLang="zh-CN" sz="1221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3</a:t>
            </a:r>
            <a:endParaRPr lang="en-US" altLang="zh-CN" dirty="0"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ts val="1000"/>
              </a:lnSpc>
              <a:spcAft>
                <a:spcPts val="300"/>
              </a:spcAft>
              <a:tabLst>
                <a:tab pos="76200" algn="l"/>
                <a:tab pos="88900" algn="l"/>
              </a:tabLst>
              <a:defRPr/>
            </a:pPr>
            <a:r>
              <a:rPr lang="en-US" altLang="zh-CN" dirty="0">
                <a:latin typeface="Times New Roman" charset="0"/>
                <a:ea typeface="ＭＳ Ｐゴシック" charset="-128"/>
                <a:cs typeface="ＭＳ Ｐゴシック" charset="-128"/>
              </a:rPr>
              <a:t>		</a:t>
            </a:r>
            <a:r>
              <a:rPr lang="en-US" altLang="zh-CN" sz="1200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.</a:t>
            </a:r>
          </a:p>
          <a:p>
            <a:pPr>
              <a:lnSpc>
                <a:spcPts val="1400"/>
              </a:lnSpc>
              <a:spcAft>
                <a:spcPts val="300"/>
              </a:spcAft>
              <a:tabLst>
                <a:tab pos="76200" algn="l"/>
                <a:tab pos="88900" algn="l"/>
              </a:tabLst>
              <a:defRPr/>
            </a:pPr>
            <a:r>
              <a:rPr lang="en-US" altLang="zh-CN" dirty="0">
                <a:latin typeface="Times New Roman" charset="0"/>
                <a:ea typeface="ＭＳ Ｐゴシック" charset="-128"/>
                <a:cs typeface="ＭＳ Ｐゴシック" charset="-128"/>
              </a:rPr>
              <a:t>		</a:t>
            </a:r>
            <a:r>
              <a:rPr lang="en-US" altLang="zh-CN" sz="1200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.</a:t>
            </a:r>
          </a:p>
          <a:p>
            <a:pPr>
              <a:lnSpc>
                <a:spcPts val="1400"/>
              </a:lnSpc>
              <a:tabLst>
                <a:tab pos="76200" algn="l"/>
                <a:tab pos="88900" algn="l"/>
              </a:tabLst>
              <a:defRPr/>
            </a:pPr>
            <a:r>
              <a:rPr lang="en-US" altLang="zh-CN" dirty="0">
                <a:latin typeface="Times New Roman" charset="0"/>
                <a:ea typeface="ＭＳ Ｐゴシック" charset="-128"/>
                <a:cs typeface="ＭＳ Ｐゴシック" charset="-128"/>
              </a:rPr>
              <a:t>		</a:t>
            </a:r>
            <a:r>
              <a:rPr lang="en-US" altLang="zh-CN" sz="1221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.</a:t>
            </a:r>
          </a:p>
          <a:p>
            <a:pPr>
              <a:lnSpc>
                <a:spcPts val="1800"/>
              </a:lnSpc>
              <a:tabLst>
                <a:tab pos="76200" algn="l"/>
                <a:tab pos="88900" algn="l"/>
              </a:tabLst>
              <a:defRPr/>
            </a:pPr>
            <a:r>
              <a:rPr lang="en-US" altLang="zh-CN" sz="1221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28</a:t>
            </a:r>
          </a:p>
          <a:p>
            <a:pPr>
              <a:lnSpc>
                <a:spcPts val="1900"/>
              </a:lnSpc>
              <a:tabLst>
                <a:tab pos="76200" algn="l"/>
                <a:tab pos="88900" algn="l"/>
              </a:tabLst>
              <a:defRPr/>
            </a:pPr>
            <a:r>
              <a:rPr lang="en-US" altLang="zh-CN" sz="1221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29</a:t>
            </a:r>
          </a:p>
          <a:p>
            <a:pPr>
              <a:lnSpc>
                <a:spcPts val="1900"/>
              </a:lnSpc>
              <a:tabLst>
                <a:tab pos="76200" algn="l"/>
                <a:tab pos="88900" algn="l"/>
              </a:tabLst>
              <a:defRPr/>
            </a:pPr>
            <a:r>
              <a:rPr lang="en-US" altLang="zh-CN" sz="1221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30</a:t>
            </a:r>
          </a:p>
          <a:p>
            <a:pPr>
              <a:lnSpc>
                <a:spcPts val="1900"/>
              </a:lnSpc>
              <a:tabLst>
                <a:tab pos="76200" algn="l"/>
                <a:tab pos="88900" algn="l"/>
              </a:tabLst>
              <a:defRPr/>
            </a:pPr>
            <a:r>
              <a:rPr lang="en-US" altLang="zh-CN" sz="1221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31</a:t>
            </a:r>
          </a:p>
        </p:txBody>
      </p:sp>
      <p:sp>
        <p:nvSpPr>
          <p:cNvPr id="144" name="TextBox 1"/>
          <p:cNvSpPr txBox="1"/>
          <p:nvPr/>
        </p:nvSpPr>
        <p:spPr>
          <a:xfrm>
            <a:off x="3660775" y="5410200"/>
            <a:ext cx="187325" cy="211138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A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7</a:t>
            </a:r>
          </a:p>
        </p:txBody>
      </p:sp>
      <p:sp>
        <p:nvSpPr>
          <p:cNvPr id="145" name="TextBox 1"/>
          <p:cNvSpPr txBox="1"/>
          <p:nvPr/>
        </p:nvSpPr>
        <p:spPr>
          <a:xfrm>
            <a:off x="4156075" y="5410200"/>
            <a:ext cx="187325" cy="211138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A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6</a:t>
            </a:r>
          </a:p>
        </p:txBody>
      </p:sp>
      <p:sp>
        <p:nvSpPr>
          <p:cNvPr id="146" name="TextBox 1"/>
          <p:cNvSpPr txBox="1"/>
          <p:nvPr/>
        </p:nvSpPr>
        <p:spPr>
          <a:xfrm>
            <a:off x="4651375" y="5410200"/>
            <a:ext cx="187325" cy="211138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A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5</a:t>
            </a:r>
          </a:p>
        </p:txBody>
      </p:sp>
      <p:sp>
        <p:nvSpPr>
          <p:cNvPr id="147" name="TextBox 1"/>
          <p:cNvSpPr txBox="1"/>
          <p:nvPr/>
        </p:nvSpPr>
        <p:spPr>
          <a:xfrm>
            <a:off x="5159375" y="5410200"/>
            <a:ext cx="187325" cy="211138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A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4</a:t>
            </a:r>
          </a:p>
        </p:txBody>
      </p:sp>
      <p:sp>
        <p:nvSpPr>
          <p:cNvPr id="148" name="TextBox 1"/>
          <p:cNvSpPr txBox="1"/>
          <p:nvPr/>
        </p:nvSpPr>
        <p:spPr>
          <a:xfrm>
            <a:off x="5654675" y="5410200"/>
            <a:ext cx="187325" cy="211138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A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3</a:t>
            </a:r>
          </a:p>
        </p:txBody>
      </p:sp>
      <p:sp>
        <p:nvSpPr>
          <p:cNvPr id="149" name="TextBox 1"/>
          <p:cNvSpPr txBox="1"/>
          <p:nvPr/>
        </p:nvSpPr>
        <p:spPr>
          <a:xfrm>
            <a:off x="6149975" y="5410200"/>
            <a:ext cx="187325" cy="211138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A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2</a:t>
            </a:r>
          </a:p>
        </p:txBody>
      </p:sp>
      <p:sp>
        <p:nvSpPr>
          <p:cNvPr id="150" name="TextBox 1"/>
          <p:cNvSpPr txBox="1"/>
          <p:nvPr/>
        </p:nvSpPr>
        <p:spPr>
          <a:xfrm>
            <a:off x="6657975" y="5410200"/>
            <a:ext cx="187325" cy="211138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A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1</a:t>
            </a:r>
          </a:p>
        </p:txBody>
      </p:sp>
      <p:sp>
        <p:nvSpPr>
          <p:cNvPr id="151" name="TextBox 1"/>
          <p:cNvSpPr txBox="1"/>
          <p:nvPr/>
        </p:nvSpPr>
        <p:spPr>
          <a:xfrm>
            <a:off x="7153275" y="5410200"/>
            <a:ext cx="187325" cy="211138"/>
          </a:xfrm>
          <a:prstGeom prst="rect">
            <a:avLst/>
          </a:prstGeom>
          <a:noFill/>
        </p:spPr>
        <p:txBody>
          <a:bodyPr wrap="none" lIns="0" tIns="0" rIns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altLang="zh-CN" sz="1600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A</a:t>
            </a:r>
            <a:r>
              <a:rPr lang="en-US" altLang="zh-CN" sz="100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charset="-128"/>
                <a:cs typeface="Times New Roman" pitchFamily="18" charset="0"/>
              </a:rPr>
              <a:t>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9B7BA052-7CF8-47B6-B6D9-67DED6630E1A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63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ROMs vs. RAMs</a:t>
            </a:r>
          </a:p>
        </p:txBody>
      </p:sp>
      <p:sp>
        <p:nvSpPr>
          <p:cNvPr id="311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/>
              <a:t>There are some important differences between ROM and RAM.</a:t>
            </a:r>
          </a:p>
          <a:p>
            <a:pPr lvl="1" eaLnBrk="1" hangingPunct="1"/>
            <a:r>
              <a:rPr lang="en-US" sz="1800" dirty="0"/>
              <a:t>ROMs are “non-volatile”</a:t>
            </a:r>
            <a:r>
              <a:rPr lang="en-US" sz="1800" i="1" dirty="0"/>
              <a:t>—</a:t>
            </a:r>
            <a:r>
              <a:rPr lang="en-US" sz="1800" dirty="0"/>
              <a:t>data is preserved even without power. On the other hand, RAM contents disappear once power is lost.</a:t>
            </a:r>
          </a:p>
          <a:p>
            <a:pPr lvl="1" eaLnBrk="1" hangingPunct="1"/>
            <a:r>
              <a:rPr lang="en-US" sz="1800" dirty="0"/>
              <a:t>ROMs require special (and slower) techniques for writing, so they’re considered to be “read-only” devices. </a:t>
            </a:r>
          </a:p>
          <a:p>
            <a:pPr eaLnBrk="1" hangingPunct="1"/>
            <a:r>
              <a:rPr lang="en-US" sz="2000" dirty="0"/>
              <a:t>Some newer types of ROMs do allow for easier writing, although the speeds still don’t compare with regular RAMs.</a:t>
            </a:r>
          </a:p>
          <a:p>
            <a:pPr lvl="1" eaLnBrk="1" hangingPunct="1"/>
            <a:r>
              <a:rPr lang="en-US" sz="1800" dirty="0"/>
              <a:t>MP3 players, digital cameras and other toys use CompactFlash, Secure Digital, or </a:t>
            </a:r>
            <a:r>
              <a:rPr lang="en-US" sz="1800" dirty="0" err="1"/>
              <a:t>MemoryStick</a:t>
            </a:r>
            <a:r>
              <a:rPr lang="en-US" sz="1800" dirty="0"/>
              <a:t> cards for non-volatile storage.</a:t>
            </a:r>
          </a:p>
          <a:p>
            <a:pPr lvl="1" eaLnBrk="1" hangingPunct="1"/>
            <a:r>
              <a:rPr lang="en-US" sz="1800" dirty="0"/>
              <a:t>Many devices allow you to upgrade programs stored in “flash ROM.”</a:t>
            </a:r>
          </a:p>
          <a:p>
            <a:pPr lvl="1" eaLnBrk="1" hangingPunct="1"/>
            <a:endParaRPr lang="en-US" sz="1800" dirty="0"/>
          </a:p>
        </p:txBody>
      </p:sp>
      <p:grpSp>
        <p:nvGrpSpPr>
          <p:cNvPr id="311301" name="Group 4"/>
          <p:cNvGrpSpPr>
            <a:grpSpLocks/>
          </p:cNvGrpSpPr>
          <p:nvPr/>
        </p:nvGrpSpPr>
        <p:grpSpPr bwMode="auto">
          <a:xfrm>
            <a:off x="1371600" y="4495800"/>
            <a:ext cx="6781800" cy="1817688"/>
            <a:chOff x="912" y="2688"/>
            <a:chExt cx="4272" cy="1145"/>
          </a:xfrm>
        </p:grpSpPr>
        <p:pic>
          <p:nvPicPr>
            <p:cNvPr id="311303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12" y="2832"/>
              <a:ext cx="1068" cy="905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11304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40" y="2928"/>
              <a:ext cx="1344" cy="663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11305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52" y="2688"/>
              <a:ext cx="1164" cy="1145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00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388CEE61-D5B4-438A-A206-15AFEF8A9E1E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64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Programmable Logic Arrays</a:t>
            </a:r>
          </a:p>
        </p:txBody>
      </p:sp>
      <p:sp>
        <p:nvSpPr>
          <p:cNvPr id="10650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/>
              <a:t>A ROM is potentially inefficient because it uses a decoder, which generates </a:t>
            </a:r>
            <a:r>
              <a:rPr lang="en-US" sz="2400" i="1" dirty="0"/>
              <a:t>all</a:t>
            </a:r>
            <a:r>
              <a:rPr lang="en-US" sz="2400" dirty="0"/>
              <a:t> possible </a:t>
            </a:r>
            <a:r>
              <a:rPr lang="en-US" sz="2400" dirty="0" err="1"/>
              <a:t>minterms</a:t>
            </a:r>
            <a:r>
              <a:rPr lang="en-US" sz="2400" dirty="0"/>
              <a:t>. No circuit minimization is done.</a:t>
            </a:r>
          </a:p>
          <a:p>
            <a:pPr eaLnBrk="1" hangingPunct="1">
              <a:defRPr/>
            </a:pPr>
            <a:r>
              <a:rPr lang="en-US" sz="2400" dirty="0"/>
              <a:t>Using a ROM to implement an n-input function requires:</a:t>
            </a:r>
          </a:p>
          <a:p>
            <a:pPr lvl="1" eaLnBrk="1" hangingPunct="1">
              <a:defRPr/>
            </a:pPr>
            <a:r>
              <a:rPr lang="en-US" sz="2400" dirty="0"/>
              <a:t>An n-to-2</a:t>
            </a:r>
            <a:r>
              <a:rPr lang="en-US" sz="2400" baseline="50000" dirty="0"/>
              <a:t>n</a:t>
            </a:r>
            <a:r>
              <a:rPr lang="en-US" sz="2400" dirty="0"/>
              <a:t> decoder (which uses n inverters and 2</a:t>
            </a:r>
            <a:r>
              <a:rPr lang="en-US" sz="2400" baseline="50000" dirty="0"/>
              <a:t>n</a:t>
            </a:r>
            <a:r>
              <a:rPr lang="en-US" sz="2400" dirty="0"/>
              <a:t> n-input AND gates; and an OR gate with up to 2</a:t>
            </a:r>
            <a:r>
              <a:rPr lang="en-US" sz="2400" baseline="50000" dirty="0"/>
              <a:t>n</a:t>
            </a:r>
            <a:r>
              <a:rPr lang="en-US" sz="2400" dirty="0"/>
              <a:t> inputs).</a:t>
            </a:r>
          </a:p>
          <a:p>
            <a:pPr lvl="1" eaLnBrk="1" hangingPunct="1">
              <a:defRPr/>
            </a:pPr>
            <a:r>
              <a:rPr lang="en-US" sz="2400" dirty="0"/>
              <a:t>The number of gates roughly doubles for each additional ROM input.</a:t>
            </a:r>
          </a:p>
          <a:p>
            <a:pPr eaLnBrk="1" hangingPunct="1">
              <a:defRPr/>
            </a:pPr>
            <a:r>
              <a:rPr lang="en-US" sz="2400" dirty="0"/>
              <a:t>A </a:t>
            </a:r>
            <a:r>
              <a:rPr lang="en-US" sz="2400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programmable logic array</a:t>
            </a:r>
            <a:r>
              <a:rPr lang="en-US" sz="2400" dirty="0"/>
              <a:t>, or PLA, makes the decoder part of the ROM “programmable” too.</a:t>
            </a:r>
          </a:p>
          <a:p>
            <a:pPr lvl="1" eaLnBrk="1" hangingPunct="1">
              <a:defRPr/>
            </a:pPr>
            <a:r>
              <a:rPr lang="en-US" sz="2400" dirty="0"/>
              <a:t>Instead of generating all </a:t>
            </a:r>
            <a:r>
              <a:rPr lang="en-US" sz="2400" dirty="0" err="1"/>
              <a:t>minterms</a:t>
            </a:r>
            <a:r>
              <a:rPr lang="en-US" sz="2400" dirty="0"/>
              <a:t>, you can choose which products (not necessarily </a:t>
            </a:r>
            <a:r>
              <a:rPr lang="en-US" sz="2400" dirty="0" err="1"/>
              <a:t>minterms</a:t>
            </a:r>
            <a:r>
              <a:rPr lang="en-US" sz="2400" dirty="0"/>
              <a:t>) to generate.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1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828800" y="3281363"/>
            <a:ext cx="5649913" cy="22812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36788" y="2971800"/>
            <a:ext cx="1577975" cy="2225675"/>
            <a:chOff x="1344" y="2084"/>
            <a:chExt cx="1008" cy="1420"/>
          </a:xfrm>
        </p:grpSpPr>
        <p:sp>
          <p:nvSpPr>
            <p:cNvPr id="313363" name="Rectangle 4"/>
            <p:cNvSpPr>
              <a:spLocks noChangeArrowheads="1"/>
            </p:cNvSpPr>
            <p:nvPr/>
          </p:nvSpPr>
          <p:spPr bwMode="auto">
            <a:xfrm>
              <a:off x="1344" y="2592"/>
              <a:ext cx="1008" cy="91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13364" name="Rectangle 5"/>
            <p:cNvSpPr>
              <a:spLocks noChangeArrowheads="1"/>
            </p:cNvSpPr>
            <p:nvPr/>
          </p:nvSpPr>
          <p:spPr bwMode="auto">
            <a:xfrm>
              <a:off x="1656" y="2084"/>
              <a:ext cx="552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0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•   •   •</a:t>
              </a:r>
            </a:p>
          </p:txBody>
        </p:sp>
        <p:sp>
          <p:nvSpPr>
            <p:cNvPr id="313365" name="Rectangle 6"/>
            <p:cNvSpPr>
              <a:spLocks noChangeArrowheads="1"/>
            </p:cNvSpPr>
            <p:nvPr/>
          </p:nvSpPr>
          <p:spPr bwMode="auto">
            <a:xfrm>
              <a:off x="1624" y="2292"/>
              <a:ext cx="584" cy="4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175"/>
                </a:lnSpc>
                <a:spcAft>
                  <a:spcPts val="1975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Inputs</a:t>
              </a:r>
            </a:p>
          </p:txBody>
        </p:sp>
        <p:sp>
          <p:nvSpPr>
            <p:cNvPr id="313366" name="Rectangle 7"/>
            <p:cNvSpPr>
              <a:spLocks noChangeArrowheads="1"/>
            </p:cNvSpPr>
            <p:nvPr/>
          </p:nvSpPr>
          <p:spPr bwMode="auto">
            <a:xfrm>
              <a:off x="1520" y="2816"/>
              <a:ext cx="688" cy="5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175"/>
                </a:lnSpc>
                <a:spcAft>
                  <a:spcPts val="1975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 b="1">
                  <a:latin typeface="Tahoma" pitchFamily="34" charset="0"/>
                </a:rPr>
                <a:t>AND</a:t>
              </a:r>
              <a:br>
                <a:rPr lang="en-US" sz="1600" b="1">
                  <a:latin typeface="Tahoma" pitchFamily="34" charset="0"/>
                </a:rPr>
              </a:br>
              <a:r>
                <a:rPr lang="en-US" sz="1600" b="1">
                  <a:latin typeface="Tahoma" pitchFamily="34" charset="0"/>
                </a:rPr>
                <a:t>Array</a:t>
              </a:r>
            </a:p>
          </p:txBody>
        </p:sp>
        <p:sp>
          <p:nvSpPr>
            <p:cNvPr id="313367" name="Line 8"/>
            <p:cNvSpPr>
              <a:spLocks noChangeShapeType="1"/>
            </p:cNvSpPr>
            <p:nvPr/>
          </p:nvSpPr>
          <p:spPr bwMode="auto">
            <a:xfrm>
              <a:off x="2256" y="2112"/>
              <a:ext cx="0" cy="4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368" name="Line 9"/>
            <p:cNvSpPr>
              <a:spLocks noChangeShapeType="1"/>
            </p:cNvSpPr>
            <p:nvPr/>
          </p:nvSpPr>
          <p:spPr bwMode="auto">
            <a:xfrm>
              <a:off x="1632" y="2112"/>
              <a:ext cx="0" cy="4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369" name="Line 10"/>
            <p:cNvSpPr>
              <a:spLocks noChangeShapeType="1"/>
            </p:cNvSpPr>
            <p:nvPr/>
          </p:nvSpPr>
          <p:spPr bwMode="auto">
            <a:xfrm>
              <a:off x="1440" y="2112"/>
              <a:ext cx="0" cy="4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3347" name="Rectangle 12"/>
          <p:cNvSpPr>
            <a:spLocks noChangeArrowheads="1"/>
          </p:cNvSpPr>
          <p:nvPr/>
        </p:nvSpPr>
        <p:spPr bwMode="auto">
          <a:xfrm>
            <a:off x="5468938" y="3768725"/>
            <a:ext cx="1577975" cy="14287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13348" name="Rectangle 13"/>
          <p:cNvSpPr>
            <a:spLocks noChangeArrowheads="1"/>
          </p:cNvSpPr>
          <p:nvPr/>
        </p:nvSpPr>
        <p:spPr bwMode="auto">
          <a:xfrm>
            <a:off x="5907088" y="5567363"/>
            <a:ext cx="1077912" cy="388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20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600">
                <a:latin typeface="Tahoma" pitchFamily="34" charset="0"/>
              </a:rPr>
              <a:t>•   •   •</a:t>
            </a:r>
          </a:p>
        </p:txBody>
      </p:sp>
      <p:sp>
        <p:nvSpPr>
          <p:cNvPr id="313349" name="Rectangle 14"/>
          <p:cNvSpPr>
            <a:spLocks noChangeArrowheads="1"/>
          </p:cNvSpPr>
          <p:nvPr/>
        </p:nvSpPr>
        <p:spPr bwMode="auto">
          <a:xfrm>
            <a:off x="5756275" y="5216525"/>
            <a:ext cx="1165225" cy="650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2175"/>
              </a:lnSpc>
              <a:spcAft>
                <a:spcPts val="1975"/>
              </a:spcAft>
              <a:tabLst>
                <a:tab pos="450850" algn="l"/>
                <a:tab pos="901700" algn="l"/>
                <a:tab pos="1352550" algn="l"/>
              </a:tabLst>
            </a:pPr>
            <a:r>
              <a:rPr lang="en-US" sz="1600">
                <a:latin typeface="Tahoma" pitchFamily="34" charset="0"/>
              </a:rPr>
              <a:t>Outputs</a:t>
            </a:r>
          </a:p>
        </p:txBody>
      </p:sp>
      <p:sp>
        <p:nvSpPr>
          <p:cNvPr id="313350" name="Rectangle 15"/>
          <p:cNvSpPr>
            <a:spLocks noChangeArrowheads="1"/>
          </p:cNvSpPr>
          <p:nvPr/>
        </p:nvSpPr>
        <p:spPr bwMode="auto">
          <a:xfrm>
            <a:off x="5330825" y="4087813"/>
            <a:ext cx="18288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2175"/>
              </a:lnSpc>
              <a:spcAft>
                <a:spcPts val="1975"/>
              </a:spcAft>
              <a:tabLst>
                <a:tab pos="450850" algn="l"/>
                <a:tab pos="901700" algn="l"/>
                <a:tab pos="1352550" algn="l"/>
              </a:tabLst>
            </a:pPr>
            <a:r>
              <a:rPr lang="en-US" sz="1600" b="1">
                <a:latin typeface="Tahoma" pitchFamily="34" charset="0"/>
              </a:rPr>
              <a:t>OR</a:t>
            </a:r>
            <a:br>
              <a:rPr lang="en-US" sz="1600" b="1">
                <a:latin typeface="Tahoma" pitchFamily="34" charset="0"/>
              </a:rPr>
            </a:br>
            <a:r>
              <a:rPr lang="en-US" sz="1600" b="1">
                <a:latin typeface="Tahoma" pitchFamily="34" charset="0"/>
              </a:rPr>
              <a:t>Array</a:t>
            </a:r>
          </a:p>
        </p:txBody>
      </p:sp>
      <p:sp>
        <p:nvSpPr>
          <p:cNvPr id="313351" name="Line 16"/>
          <p:cNvSpPr>
            <a:spLocks noChangeShapeType="1"/>
          </p:cNvSpPr>
          <p:nvPr/>
        </p:nvSpPr>
        <p:spPr bwMode="auto">
          <a:xfrm>
            <a:off x="6896100" y="5197475"/>
            <a:ext cx="0" cy="827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3352" name="Line 17"/>
          <p:cNvSpPr>
            <a:spLocks noChangeShapeType="1"/>
          </p:cNvSpPr>
          <p:nvPr/>
        </p:nvSpPr>
        <p:spPr bwMode="auto">
          <a:xfrm flipH="1">
            <a:off x="5919788" y="5197475"/>
            <a:ext cx="0" cy="827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3814763" y="3994150"/>
            <a:ext cx="1652587" cy="1247775"/>
            <a:chOff x="2352" y="2736"/>
            <a:chExt cx="1056" cy="796"/>
          </a:xfrm>
        </p:grpSpPr>
        <p:sp>
          <p:nvSpPr>
            <p:cNvPr id="313359" name="Rectangle 20"/>
            <p:cNvSpPr>
              <a:spLocks noChangeArrowheads="1"/>
            </p:cNvSpPr>
            <p:nvPr/>
          </p:nvSpPr>
          <p:spPr bwMode="auto">
            <a:xfrm>
              <a:off x="2360" y="2940"/>
              <a:ext cx="920" cy="5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175"/>
                </a:lnSpc>
                <a:spcAft>
                  <a:spcPts val="1975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Product</a:t>
              </a:r>
              <a:br>
                <a:rPr lang="en-US" sz="1600">
                  <a:latin typeface="Tahoma" pitchFamily="34" charset="0"/>
                </a:rPr>
              </a:br>
              <a:r>
                <a:rPr lang="en-US" sz="1600">
                  <a:latin typeface="Tahoma" pitchFamily="34" charset="0"/>
                </a:rPr>
                <a:t>Terms</a:t>
              </a:r>
            </a:p>
          </p:txBody>
        </p:sp>
        <p:sp>
          <p:nvSpPr>
            <p:cNvPr id="313360" name="Line 21"/>
            <p:cNvSpPr>
              <a:spLocks noChangeShapeType="1"/>
            </p:cNvSpPr>
            <p:nvPr/>
          </p:nvSpPr>
          <p:spPr bwMode="auto">
            <a:xfrm>
              <a:off x="2352" y="2736"/>
              <a:ext cx="10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361" name="Line 22"/>
            <p:cNvSpPr>
              <a:spLocks noChangeShapeType="1"/>
            </p:cNvSpPr>
            <p:nvPr/>
          </p:nvSpPr>
          <p:spPr bwMode="auto">
            <a:xfrm flipV="1">
              <a:off x="2352" y="2880"/>
              <a:ext cx="10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362" name="Line 23"/>
            <p:cNvSpPr>
              <a:spLocks noChangeShapeType="1"/>
            </p:cNvSpPr>
            <p:nvPr/>
          </p:nvSpPr>
          <p:spPr bwMode="auto">
            <a:xfrm flipV="1">
              <a:off x="2352" y="3408"/>
              <a:ext cx="10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68" name="Rectangle 24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defTabSz="927100" eaLnBrk="1" hangingPunct="1">
              <a:defRPr/>
            </a:pPr>
            <a:r>
              <a:rPr lang="en-US"/>
              <a:t>Programmable Logic Array (PLA)</a:t>
            </a:r>
          </a:p>
        </p:txBody>
      </p:sp>
      <p:sp>
        <p:nvSpPr>
          <p:cNvPr id="313355" name="Rectangle 25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1524000"/>
          </a:xfrm>
        </p:spPr>
        <p:txBody>
          <a:bodyPr/>
          <a:lstStyle/>
          <a:p>
            <a:pPr marL="347663" indent="-347663" defTabSz="927100" eaLnBrk="1" hangingPunct="1"/>
            <a:r>
              <a:rPr lang="en-US" sz="2200" dirty="0"/>
              <a:t>Pre-fabricated building block of many AND/OR gates</a:t>
            </a:r>
          </a:p>
          <a:p>
            <a:pPr marL="752475" lvl="1" indent="-288925" defTabSz="927100" eaLnBrk="1" hangingPunct="1"/>
            <a:r>
              <a:rPr lang="en-US" sz="1800" dirty="0"/>
              <a:t>Actually NOR or NAND</a:t>
            </a:r>
          </a:p>
          <a:p>
            <a:pPr marL="752475" lvl="1" indent="-288925" defTabSz="927100" eaLnBrk="1" hangingPunct="1"/>
            <a:r>
              <a:rPr lang="en-US" sz="1800" dirty="0"/>
              <a:t>“Personalized” by making or breaking connections among gates</a:t>
            </a:r>
          </a:p>
          <a:p>
            <a:pPr marL="752475" lvl="1" indent="-288925" defTabSz="927100" eaLnBrk="1" hangingPunct="1"/>
            <a:r>
              <a:rPr lang="en-US" sz="1800" dirty="0"/>
              <a:t>Programmable array block diagram for sum of products form</a:t>
            </a:r>
          </a:p>
        </p:txBody>
      </p:sp>
      <p:sp>
        <p:nvSpPr>
          <p:cNvPr id="313356" name="Date Placeholder 25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13357" name="Slide Number Placeholder 26"/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629400"/>
            <a:ext cx="8382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Page </a:t>
            </a:r>
            <a:fld id="{F6EB64FB-457F-4A44-817E-DF6F7632B0BA}" type="slidenum">
              <a:rPr lang="en-US" sz="900" smtClean="0">
                <a:solidFill>
                  <a:srgbClr val="B5A788"/>
                </a:solidFill>
                <a:latin typeface="Verdana" pitchFamily="34" charset="0"/>
              </a:rPr>
              <a:pPr algn="r"/>
              <a:t>65</a:t>
            </a:fld>
            <a:endParaRPr lang="en-US" sz="140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13358" name="Footer Placeholder 27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7708232 w 2895600"/>
              <a:gd name="T3" fmla="*/ 0 h 304800"/>
              <a:gd name="T4" fmla="*/ 7708232 w 2895600"/>
              <a:gd name="T5" fmla="*/ 128587 h 304800"/>
              <a:gd name="T6" fmla="*/ 0 w 2895600"/>
              <a:gd name="T7" fmla="*/ 128587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232 - Logic Design / 08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PLA </a:t>
            </a:r>
            <a:r>
              <a:rPr lang="en-US" dirty="0" err="1"/>
              <a:t>vs</a:t>
            </a:r>
            <a:r>
              <a:rPr lang="en-US" dirty="0"/>
              <a:t> ROM</a:t>
            </a:r>
          </a:p>
        </p:txBody>
      </p:sp>
      <p:grpSp>
        <p:nvGrpSpPr>
          <p:cNvPr id="301058" name="Group 31"/>
          <p:cNvGrpSpPr>
            <a:grpSpLocks/>
          </p:cNvGrpSpPr>
          <p:nvPr/>
        </p:nvGrpSpPr>
        <p:grpSpPr bwMode="auto">
          <a:xfrm>
            <a:off x="4648200" y="1598316"/>
            <a:ext cx="4114800" cy="2810751"/>
            <a:chOff x="1955800" y="1929280"/>
            <a:chExt cx="5648325" cy="3053520"/>
          </a:xfrm>
        </p:grpSpPr>
        <p:sp>
          <p:nvSpPr>
            <p:cNvPr id="301062" name="Rectangle 3"/>
            <p:cNvSpPr>
              <a:spLocks noChangeArrowheads="1"/>
            </p:cNvSpPr>
            <p:nvPr/>
          </p:nvSpPr>
          <p:spPr bwMode="auto">
            <a:xfrm>
              <a:off x="1955800" y="2262187"/>
              <a:ext cx="5648325" cy="228123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grpSp>
          <p:nvGrpSpPr>
            <p:cNvPr id="301080" name="Group 6"/>
            <p:cNvGrpSpPr>
              <a:grpSpLocks/>
            </p:cNvGrpSpPr>
            <p:nvPr/>
          </p:nvGrpSpPr>
          <p:grpSpPr bwMode="auto">
            <a:xfrm>
              <a:off x="2363129" y="1929280"/>
              <a:ext cx="1577556" cy="2225207"/>
              <a:chOff x="1509" y="1911"/>
              <a:chExt cx="1008" cy="1420"/>
            </a:xfrm>
          </p:grpSpPr>
          <p:sp>
            <p:nvSpPr>
              <p:cNvPr id="301081" name="Rectangle 7"/>
              <p:cNvSpPr>
                <a:spLocks noChangeArrowheads="1"/>
              </p:cNvSpPr>
              <p:nvPr/>
            </p:nvSpPr>
            <p:spPr bwMode="auto">
              <a:xfrm>
                <a:off x="1509" y="2419"/>
                <a:ext cx="1008" cy="912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01082" name="Rectangle 8"/>
              <p:cNvSpPr>
                <a:spLocks noChangeArrowheads="1"/>
              </p:cNvSpPr>
              <p:nvPr/>
            </p:nvSpPr>
            <p:spPr bwMode="auto">
              <a:xfrm>
                <a:off x="1821" y="1911"/>
                <a:ext cx="552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0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>
                    <a:latin typeface="Tahoma" pitchFamily="34" charset="0"/>
                  </a:rPr>
                  <a:t>•   •   •</a:t>
                </a:r>
              </a:p>
            </p:txBody>
          </p:sp>
          <p:sp>
            <p:nvSpPr>
              <p:cNvPr id="301083" name="Rectangle 9"/>
              <p:cNvSpPr>
                <a:spLocks noChangeArrowheads="1"/>
              </p:cNvSpPr>
              <p:nvPr/>
            </p:nvSpPr>
            <p:spPr bwMode="auto">
              <a:xfrm>
                <a:off x="1789" y="2119"/>
                <a:ext cx="584" cy="4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175"/>
                  </a:lnSpc>
                  <a:spcAft>
                    <a:spcPts val="1975"/>
                  </a:spcAft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>
                    <a:latin typeface="Tahoma" pitchFamily="34" charset="0"/>
                  </a:rPr>
                  <a:t>inputs</a:t>
                </a:r>
              </a:p>
            </p:txBody>
          </p:sp>
          <p:sp>
            <p:nvSpPr>
              <p:cNvPr id="301084" name="Rectangle 10"/>
              <p:cNvSpPr>
                <a:spLocks noChangeArrowheads="1"/>
              </p:cNvSpPr>
              <p:nvPr/>
            </p:nvSpPr>
            <p:spPr bwMode="auto">
              <a:xfrm>
                <a:off x="1685" y="2741"/>
                <a:ext cx="688" cy="35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175"/>
                  </a:lnSpc>
                  <a:spcAft>
                    <a:spcPts val="1975"/>
                  </a:spcAft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 b="1" dirty="0">
                    <a:solidFill>
                      <a:srgbClr val="FF0000"/>
                    </a:solidFill>
                    <a:latin typeface="Tahoma" pitchFamily="34" charset="0"/>
                  </a:rPr>
                  <a:t>Decoder</a:t>
                </a:r>
              </a:p>
            </p:txBody>
          </p:sp>
          <p:sp>
            <p:nvSpPr>
              <p:cNvPr id="301085" name="Line 11"/>
              <p:cNvSpPr>
                <a:spLocks noChangeShapeType="1"/>
              </p:cNvSpPr>
              <p:nvPr/>
            </p:nvSpPr>
            <p:spPr bwMode="auto">
              <a:xfrm>
                <a:off x="2421" y="1939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086" name="Line 12"/>
              <p:cNvSpPr>
                <a:spLocks noChangeShapeType="1"/>
              </p:cNvSpPr>
              <p:nvPr/>
            </p:nvSpPr>
            <p:spPr bwMode="auto">
              <a:xfrm>
                <a:off x="1797" y="1939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087" name="Line 13"/>
              <p:cNvSpPr>
                <a:spLocks noChangeShapeType="1"/>
              </p:cNvSpPr>
              <p:nvPr/>
            </p:nvSpPr>
            <p:spPr bwMode="auto">
              <a:xfrm>
                <a:off x="1605" y="1939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1064" name="Group 14"/>
            <p:cNvGrpSpPr>
              <a:grpSpLocks/>
            </p:cNvGrpSpPr>
            <p:nvPr/>
          </p:nvGrpSpPr>
          <p:grpSpPr bwMode="auto">
            <a:xfrm>
              <a:off x="3941763" y="2951162"/>
              <a:ext cx="1652587" cy="1053398"/>
              <a:chOff x="2352" y="2736"/>
              <a:chExt cx="1056" cy="672"/>
            </a:xfrm>
          </p:grpSpPr>
          <p:sp>
            <p:nvSpPr>
              <p:cNvPr id="301076" name="Line 16"/>
              <p:cNvSpPr>
                <a:spLocks noChangeShapeType="1"/>
              </p:cNvSpPr>
              <p:nvPr/>
            </p:nvSpPr>
            <p:spPr bwMode="auto">
              <a:xfrm>
                <a:off x="2352" y="2736"/>
                <a:ext cx="105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077" name="Line 17"/>
              <p:cNvSpPr>
                <a:spLocks noChangeShapeType="1"/>
              </p:cNvSpPr>
              <p:nvPr/>
            </p:nvSpPr>
            <p:spPr bwMode="auto">
              <a:xfrm flipV="1">
                <a:off x="2352" y="2880"/>
                <a:ext cx="105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078" name="Line 18"/>
              <p:cNvSpPr>
                <a:spLocks noChangeShapeType="1"/>
              </p:cNvSpPr>
              <p:nvPr/>
            </p:nvSpPr>
            <p:spPr bwMode="auto">
              <a:xfrm flipV="1">
                <a:off x="2352" y="3408"/>
                <a:ext cx="105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1066" name="Group 20"/>
            <p:cNvGrpSpPr>
              <a:grpSpLocks/>
            </p:cNvGrpSpPr>
            <p:nvPr/>
          </p:nvGrpSpPr>
          <p:grpSpPr bwMode="auto">
            <a:xfrm>
              <a:off x="5461664" y="2725737"/>
              <a:ext cx="1827961" cy="2257063"/>
              <a:chOff x="3488" y="2419"/>
              <a:chExt cx="1168" cy="1440"/>
            </a:xfrm>
          </p:grpSpPr>
          <p:sp>
            <p:nvSpPr>
              <p:cNvPr id="301068" name="Rectangle 21"/>
              <p:cNvSpPr>
                <a:spLocks noChangeArrowheads="1"/>
              </p:cNvSpPr>
              <p:nvPr/>
            </p:nvSpPr>
            <p:spPr bwMode="auto">
              <a:xfrm>
                <a:off x="3573" y="2419"/>
                <a:ext cx="1008" cy="912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01069" name="Rectangle 22"/>
              <p:cNvSpPr>
                <a:spLocks noChangeArrowheads="1"/>
              </p:cNvSpPr>
              <p:nvPr/>
            </p:nvSpPr>
            <p:spPr bwMode="auto">
              <a:xfrm>
                <a:off x="3853" y="3567"/>
                <a:ext cx="68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0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>
                    <a:latin typeface="Tahoma" pitchFamily="34" charset="0"/>
                  </a:rPr>
                  <a:t>•   •   •</a:t>
                </a:r>
              </a:p>
            </p:txBody>
          </p:sp>
          <p:sp>
            <p:nvSpPr>
              <p:cNvPr id="301070" name="Rectangle 23"/>
              <p:cNvSpPr>
                <a:spLocks noChangeArrowheads="1"/>
              </p:cNvSpPr>
              <p:nvPr/>
            </p:nvSpPr>
            <p:spPr bwMode="auto">
              <a:xfrm>
                <a:off x="3757" y="3343"/>
                <a:ext cx="744" cy="4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175"/>
                  </a:lnSpc>
                  <a:spcAft>
                    <a:spcPts val="1975"/>
                  </a:spcAft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400" dirty="0">
                    <a:latin typeface="Tahoma" pitchFamily="34" charset="0"/>
                  </a:rPr>
                  <a:t>outputs</a:t>
                </a:r>
              </a:p>
            </p:txBody>
          </p:sp>
          <p:sp>
            <p:nvSpPr>
              <p:cNvPr id="301071" name="Rectangle 24"/>
              <p:cNvSpPr>
                <a:spLocks noChangeArrowheads="1"/>
              </p:cNvSpPr>
              <p:nvPr/>
            </p:nvSpPr>
            <p:spPr bwMode="auto">
              <a:xfrm>
                <a:off x="3488" y="2599"/>
                <a:ext cx="1168" cy="5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175"/>
                  </a:lnSpc>
                  <a:spcAft>
                    <a:spcPts val="1975"/>
                  </a:spcAft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800" dirty="0">
                    <a:latin typeface="Tahoma" pitchFamily="34" charset="0"/>
                  </a:rPr>
                  <a:t>OR</a:t>
                </a:r>
                <a:br>
                  <a:rPr lang="en-US" sz="1800" dirty="0">
                    <a:latin typeface="Tahoma" pitchFamily="34" charset="0"/>
                  </a:rPr>
                </a:br>
                <a:r>
                  <a:rPr lang="en-US" sz="1800" dirty="0">
                    <a:latin typeface="Tahoma" pitchFamily="34" charset="0"/>
                  </a:rPr>
                  <a:t>Array</a:t>
                </a:r>
              </a:p>
            </p:txBody>
          </p:sp>
          <p:sp>
            <p:nvSpPr>
              <p:cNvPr id="301072" name="Line 25"/>
              <p:cNvSpPr>
                <a:spLocks noChangeShapeType="1"/>
              </p:cNvSpPr>
              <p:nvPr/>
            </p:nvSpPr>
            <p:spPr bwMode="auto">
              <a:xfrm>
                <a:off x="4485" y="3331"/>
                <a:ext cx="0" cy="5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073" name="Line 26"/>
              <p:cNvSpPr>
                <a:spLocks noChangeShapeType="1"/>
              </p:cNvSpPr>
              <p:nvPr/>
            </p:nvSpPr>
            <p:spPr bwMode="auto">
              <a:xfrm flipH="1">
                <a:off x="3861" y="3331"/>
                <a:ext cx="0" cy="5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074" name="Line 27"/>
              <p:cNvSpPr>
                <a:spLocks noChangeShapeType="1"/>
              </p:cNvSpPr>
              <p:nvPr/>
            </p:nvSpPr>
            <p:spPr bwMode="auto">
              <a:xfrm flipH="1">
                <a:off x="3669" y="3331"/>
                <a:ext cx="0" cy="5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01059" name="Date Placeholder 28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86C476DA-0C18-4B4B-9DD9-09989FDE9C84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66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1676400"/>
            <a:ext cx="3962400" cy="2747963"/>
            <a:chOff x="1828800" y="2971800"/>
            <a:chExt cx="5649913" cy="3052763"/>
          </a:xfrm>
        </p:grpSpPr>
        <p:sp>
          <p:nvSpPr>
            <p:cNvPr id="35" name="Rectangle 2"/>
            <p:cNvSpPr>
              <a:spLocks noChangeArrowheads="1"/>
            </p:cNvSpPr>
            <p:nvPr/>
          </p:nvSpPr>
          <p:spPr bwMode="auto">
            <a:xfrm>
              <a:off x="1828800" y="3281363"/>
              <a:ext cx="5649913" cy="2281237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grpSp>
          <p:nvGrpSpPr>
            <p:cNvPr id="36" name="Group 3"/>
            <p:cNvGrpSpPr>
              <a:grpSpLocks/>
            </p:cNvGrpSpPr>
            <p:nvPr/>
          </p:nvGrpSpPr>
          <p:grpSpPr bwMode="auto">
            <a:xfrm>
              <a:off x="2236788" y="2971800"/>
              <a:ext cx="1577975" cy="2225675"/>
              <a:chOff x="1344" y="2084"/>
              <a:chExt cx="1008" cy="1420"/>
            </a:xfrm>
          </p:grpSpPr>
          <p:sp>
            <p:nvSpPr>
              <p:cNvPr id="37" name="Rectangle 4"/>
              <p:cNvSpPr>
                <a:spLocks noChangeArrowheads="1"/>
              </p:cNvSpPr>
              <p:nvPr/>
            </p:nvSpPr>
            <p:spPr bwMode="auto">
              <a:xfrm>
                <a:off x="1344" y="2592"/>
                <a:ext cx="1008" cy="912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8" name="Rectangle 5"/>
              <p:cNvSpPr>
                <a:spLocks noChangeArrowheads="1"/>
              </p:cNvSpPr>
              <p:nvPr/>
            </p:nvSpPr>
            <p:spPr bwMode="auto">
              <a:xfrm>
                <a:off x="1656" y="2084"/>
                <a:ext cx="552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0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>
                    <a:latin typeface="Tahoma" pitchFamily="34" charset="0"/>
                  </a:rPr>
                  <a:t>•   •   •</a:t>
                </a:r>
              </a:p>
            </p:txBody>
          </p:sp>
          <p:sp>
            <p:nvSpPr>
              <p:cNvPr id="39" name="Rectangle 6"/>
              <p:cNvSpPr>
                <a:spLocks noChangeArrowheads="1"/>
              </p:cNvSpPr>
              <p:nvPr/>
            </p:nvSpPr>
            <p:spPr bwMode="auto">
              <a:xfrm>
                <a:off x="1624" y="2292"/>
                <a:ext cx="584" cy="4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175"/>
                  </a:lnSpc>
                  <a:spcAft>
                    <a:spcPts val="1975"/>
                  </a:spcAft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>
                    <a:latin typeface="Tahoma" pitchFamily="34" charset="0"/>
                  </a:rPr>
                  <a:t>Inputs</a:t>
                </a:r>
              </a:p>
            </p:txBody>
          </p:sp>
          <p:sp>
            <p:nvSpPr>
              <p:cNvPr id="40" name="Rectangle 7"/>
              <p:cNvSpPr>
                <a:spLocks noChangeArrowheads="1"/>
              </p:cNvSpPr>
              <p:nvPr/>
            </p:nvSpPr>
            <p:spPr bwMode="auto">
              <a:xfrm>
                <a:off x="1520" y="2816"/>
                <a:ext cx="688" cy="5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175"/>
                  </a:lnSpc>
                  <a:spcAft>
                    <a:spcPts val="1975"/>
                  </a:spcAft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600" b="1" dirty="0">
                    <a:solidFill>
                      <a:srgbClr val="FF0000"/>
                    </a:solidFill>
                    <a:latin typeface="Tahoma" pitchFamily="34" charset="0"/>
                  </a:rPr>
                  <a:t>AND</a:t>
                </a:r>
                <a:br>
                  <a:rPr lang="en-US" sz="1600" b="1" dirty="0">
                    <a:solidFill>
                      <a:srgbClr val="FF0000"/>
                    </a:solidFill>
                    <a:latin typeface="Tahoma" pitchFamily="34" charset="0"/>
                  </a:rPr>
                </a:br>
                <a:r>
                  <a:rPr lang="en-US" sz="1600" b="1" dirty="0">
                    <a:solidFill>
                      <a:srgbClr val="FF0000"/>
                    </a:solidFill>
                    <a:latin typeface="Tahoma" pitchFamily="34" charset="0"/>
                  </a:rPr>
                  <a:t>Array</a:t>
                </a:r>
              </a:p>
            </p:txBody>
          </p:sp>
          <p:sp>
            <p:nvSpPr>
              <p:cNvPr id="41" name="Line 8"/>
              <p:cNvSpPr>
                <a:spLocks noChangeShapeType="1"/>
              </p:cNvSpPr>
              <p:nvPr/>
            </p:nvSpPr>
            <p:spPr bwMode="auto">
              <a:xfrm>
                <a:off x="2256" y="2112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9"/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0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5468938" y="3768725"/>
              <a:ext cx="1577975" cy="142875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5907088" y="5567363"/>
              <a:ext cx="1077912" cy="3889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0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•   •   •</a:t>
              </a: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5756275" y="5216525"/>
              <a:ext cx="1165225" cy="650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175"/>
                </a:lnSpc>
                <a:spcAft>
                  <a:spcPts val="1975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 dirty="0">
                  <a:latin typeface="Tahoma" pitchFamily="34" charset="0"/>
                </a:rPr>
                <a:t>outputs</a:t>
              </a: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>
              <a:off x="5330825" y="4087813"/>
              <a:ext cx="1828800" cy="9271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175"/>
                </a:lnSpc>
                <a:spcAft>
                  <a:spcPts val="1975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 dirty="0">
                  <a:latin typeface="Tahoma" pitchFamily="34" charset="0"/>
                </a:rPr>
                <a:t>OR</a:t>
              </a:r>
              <a:br>
                <a:rPr lang="en-US" sz="1600" dirty="0">
                  <a:latin typeface="Tahoma" pitchFamily="34" charset="0"/>
                </a:rPr>
              </a:br>
              <a:r>
                <a:rPr lang="en-US" sz="1600" dirty="0">
                  <a:latin typeface="Tahoma" pitchFamily="34" charset="0"/>
                </a:rPr>
                <a:t>Array</a:t>
              </a:r>
            </a:p>
          </p:txBody>
        </p:sp>
        <p:sp>
          <p:nvSpPr>
            <p:cNvPr id="48" name="Line 16"/>
            <p:cNvSpPr>
              <a:spLocks noChangeShapeType="1"/>
            </p:cNvSpPr>
            <p:nvPr/>
          </p:nvSpPr>
          <p:spPr bwMode="auto">
            <a:xfrm>
              <a:off x="6896100" y="5197475"/>
              <a:ext cx="0" cy="8270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17"/>
            <p:cNvSpPr>
              <a:spLocks noChangeShapeType="1"/>
            </p:cNvSpPr>
            <p:nvPr/>
          </p:nvSpPr>
          <p:spPr bwMode="auto">
            <a:xfrm flipH="1">
              <a:off x="5848930" y="5197475"/>
              <a:ext cx="0" cy="8270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0" name="Group 19"/>
            <p:cNvGrpSpPr>
              <a:grpSpLocks/>
            </p:cNvGrpSpPr>
            <p:nvPr/>
          </p:nvGrpSpPr>
          <p:grpSpPr bwMode="auto">
            <a:xfrm>
              <a:off x="3814763" y="3994150"/>
              <a:ext cx="1652587" cy="1053398"/>
              <a:chOff x="2352" y="2736"/>
              <a:chExt cx="1056" cy="672"/>
            </a:xfrm>
          </p:grpSpPr>
          <p:sp>
            <p:nvSpPr>
              <p:cNvPr id="52" name="Line 21"/>
              <p:cNvSpPr>
                <a:spLocks noChangeShapeType="1"/>
              </p:cNvSpPr>
              <p:nvPr/>
            </p:nvSpPr>
            <p:spPr bwMode="auto">
              <a:xfrm>
                <a:off x="2352" y="2736"/>
                <a:ext cx="105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22"/>
              <p:cNvSpPr>
                <a:spLocks noChangeShapeType="1"/>
              </p:cNvSpPr>
              <p:nvPr/>
            </p:nvSpPr>
            <p:spPr bwMode="auto">
              <a:xfrm flipV="1">
                <a:off x="2352" y="2880"/>
                <a:ext cx="105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23"/>
              <p:cNvSpPr>
                <a:spLocks noChangeShapeType="1"/>
              </p:cNvSpPr>
              <p:nvPr/>
            </p:nvSpPr>
            <p:spPr bwMode="auto">
              <a:xfrm flipV="1">
                <a:off x="2352" y="3408"/>
                <a:ext cx="105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5" name="Line 17"/>
          <p:cNvSpPr>
            <a:spLocks noChangeShapeType="1"/>
          </p:cNvSpPr>
          <p:nvPr/>
        </p:nvSpPr>
        <p:spPr bwMode="auto">
          <a:xfrm flipH="1">
            <a:off x="2895600" y="3675092"/>
            <a:ext cx="0" cy="74450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16475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CF92DEBF-A38D-496F-8497-A918812381FE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67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A blank 3 x 4 x 3 PLA</a:t>
            </a:r>
          </a:p>
        </p:txBody>
      </p:sp>
      <p:sp>
        <p:nvSpPr>
          <p:cNvPr id="1239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4495800" cy="4910138"/>
          </a:xfrm>
        </p:spPr>
        <p:txBody>
          <a:bodyPr/>
          <a:lstStyle/>
          <a:p>
            <a:pPr eaLnBrk="1" hangingPunct="1"/>
            <a:r>
              <a:rPr lang="en-US" sz="2000" dirty="0"/>
              <a:t>This is a </a:t>
            </a:r>
            <a:r>
              <a:rPr lang="en-US" sz="2000" dirty="0">
                <a:solidFill>
                  <a:srgbClr val="FF0033"/>
                </a:solidFill>
              </a:rPr>
              <a:t>3 x 4 x 3 PLA</a:t>
            </a:r>
            <a:r>
              <a:rPr lang="en-US" sz="2000" dirty="0"/>
              <a:t> (3 inputs, up to 4 product terms, and 3 outputs), ready to be programmed.</a:t>
            </a:r>
          </a:p>
          <a:p>
            <a:pPr eaLnBrk="1" hangingPunct="1"/>
            <a:r>
              <a:rPr lang="en-US" sz="2000" dirty="0"/>
              <a:t>The left part of the diagram replaces the decoder used in a ROM.</a:t>
            </a:r>
          </a:p>
          <a:p>
            <a:pPr eaLnBrk="1" hangingPunct="1"/>
            <a:r>
              <a:rPr lang="en-US" sz="2000" dirty="0"/>
              <a:t>Connections can be made in the “AND array” to produce four arbitrary products, instead of 8 </a:t>
            </a:r>
            <a:r>
              <a:rPr lang="en-US" sz="2000" dirty="0" err="1"/>
              <a:t>minterms</a:t>
            </a:r>
            <a:r>
              <a:rPr lang="en-US" sz="2000" dirty="0"/>
              <a:t> as with a ROM.</a:t>
            </a:r>
          </a:p>
          <a:p>
            <a:pPr eaLnBrk="1" hangingPunct="1"/>
            <a:r>
              <a:rPr lang="en-US" sz="2000" dirty="0"/>
              <a:t>Those products can then be summed together in the “OR array.”</a:t>
            </a:r>
          </a:p>
        </p:txBody>
      </p:sp>
      <p:grpSp>
        <p:nvGrpSpPr>
          <p:cNvPr id="123911" name="Group 4"/>
          <p:cNvGrpSpPr>
            <a:grpSpLocks/>
          </p:cNvGrpSpPr>
          <p:nvPr/>
        </p:nvGrpSpPr>
        <p:grpSpPr bwMode="auto">
          <a:xfrm>
            <a:off x="5113338" y="1524000"/>
            <a:ext cx="3954462" cy="4121150"/>
            <a:chOff x="2400" y="624"/>
            <a:chExt cx="3211" cy="3372"/>
          </a:xfrm>
        </p:grpSpPr>
        <p:graphicFrame>
          <p:nvGraphicFramePr>
            <p:cNvPr id="123906" name="Object 2"/>
            <p:cNvGraphicFramePr>
              <a:graphicFrameLocks noChangeAspect="1"/>
            </p:cNvGraphicFramePr>
            <p:nvPr/>
          </p:nvGraphicFramePr>
          <p:xfrm>
            <a:off x="2448" y="864"/>
            <a:ext cx="3163" cy="2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67" name="Bitmap Image" r:id="rId3" imgW="5020376" imgH="4580952" progId="PBrush">
                    <p:embed/>
                  </p:oleObj>
                </mc:Choice>
                <mc:Fallback>
                  <p:oleObj name="Bitmap Image" r:id="rId3" imgW="5020376" imgH="4580952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864"/>
                          <a:ext cx="3163" cy="28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28" name="Text Box 6"/>
            <p:cNvSpPr txBox="1">
              <a:spLocks noChangeArrowheads="1"/>
            </p:cNvSpPr>
            <p:nvPr/>
          </p:nvSpPr>
          <p:spPr bwMode="auto">
            <a:xfrm>
              <a:off x="2832" y="624"/>
              <a:ext cx="559" cy="252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>
                  <a:latin typeface="+mn-lt"/>
                  <a:ea typeface="ＭＳ Ｐゴシック" charset="-128"/>
                  <a:cs typeface="ＭＳ Ｐゴシック" charset="-128"/>
                </a:rPr>
                <a:t>Inputs</a:t>
              </a:r>
            </a:p>
          </p:txBody>
        </p:sp>
        <p:sp>
          <p:nvSpPr>
            <p:cNvPr id="107529" name="Text Box 7"/>
            <p:cNvSpPr txBox="1">
              <a:spLocks noChangeArrowheads="1"/>
            </p:cNvSpPr>
            <p:nvPr/>
          </p:nvSpPr>
          <p:spPr bwMode="auto">
            <a:xfrm>
              <a:off x="4656" y="3744"/>
              <a:ext cx="664" cy="252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>
                  <a:latin typeface="+mn-lt"/>
                  <a:ea typeface="ＭＳ Ｐゴシック" charset="-128"/>
                  <a:cs typeface="ＭＳ Ｐゴシック" charset="-128"/>
                </a:rPr>
                <a:t>Outputs</a:t>
              </a:r>
            </a:p>
          </p:txBody>
        </p:sp>
        <p:sp>
          <p:nvSpPr>
            <p:cNvPr id="107530" name="Text Box 8"/>
            <p:cNvSpPr txBox="1">
              <a:spLocks noChangeArrowheads="1"/>
            </p:cNvSpPr>
            <p:nvPr/>
          </p:nvSpPr>
          <p:spPr bwMode="auto">
            <a:xfrm>
              <a:off x="2784" y="3169"/>
              <a:ext cx="844" cy="252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>
                  <a:latin typeface="+mn-lt"/>
                  <a:ea typeface="ＭＳ Ｐゴシック" charset="-128"/>
                  <a:cs typeface="ＭＳ Ｐゴシック" charset="-128"/>
                </a:rPr>
                <a:t>AND array</a:t>
              </a:r>
            </a:p>
          </p:txBody>
        </p:sp>
        <p:sp>
          <p:nvSpPr>
            <p:cNvPr id="107531" name="Text Box 9"/>
            <p:cNvSpPr txBox="1">
              <a:spLocks noChangeArrowheads="1"/>
            </p:cNvSpPr>
            <p:nvPr/>
          </p:nvSpPr>
          <p:spPr bwMode="auto">
            <a:xfrm>
              <a:off x="4559" y="1392"/>
              <a:ext cx="726" cy="252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>
                  <a:latin typeface="+mn-lt"/>
                  <a:ea typeface="ＭＳ Ｐゴシック" charset="-128"/>
                  <a:cs typeface="ＭＳ Ｐゴシック" charset="-128"/>
                </a:rPr>
                <a:t>OR array</a:t>
              </a:r>
            </a:p>
          </p:txBody>
        </p:sp>
        <p:sp>
          <p:nvSpPr>
            <p:cNvPr id="107532" name="Rectangle 10"/>
            <p:cNvSpPr>
              <a:spLocks noChangeArrowheads="1"/>
            </p:cNvSpPr>
            <p:nvPr/>
          </p:nvSpPr>
          <p:spPr bwMode="auto">
            <a:xfrm>
              <a:off x="2400" y="1034"/>
              <a:ext cx="2042" cy="2421"/>
            </a:xfrm>
            <a:prstGeom prst="rect">
              <a:avLst/>
            </a:prstGeom>
            <a:noFill/>
            <a:ln w="50800" cap="rnd">
              <a:solidFill>
                <a:schemeClr val="accent2"/>
              </a:solidFill>
              <a:prstDash val="sysDot"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+mn-lt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Regular K-map minimization</a:t>
            </a:r>
          </a:p>
        </p:txBody>
      </p:sp>
      <p:sp>
        <p:nvSpPr>
          <p:cNvPr id="1249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/>
              <a:t>The normal K-map approach is to minimize the number of product terms for each </a:t>
            </a:r>
            <a:r>
              <a:rPr lang="en-US" sz="2000" i="1" dirty="0"/>
              <a:t>individual</a:t>
            </a:r>
            <a:r>
              <a:rPr lang="en-US" sz="2000" dirty="0"/>
              <a:t> function.</a:t>
            </a:r>
            <a:endParaRPr lang="en-US" sz="2000" i="1" dirty="0"/>
          </a:p>
          <a:p>
            <a:pPr eaLnBrk="1" hangingPunct="1"/>
            <a:r>
              <a:rPr lang="en-US" sz="2000" dirty="0"/>
              <a:t>For our three functions, this would result in a total of </a:t>
            </a:r>
            <a:r>
              <a:rPr lang="en-US" sz="2000" i="1" dirty="0"/>
              <a:t>six</a:t>
            </a:r>
            <a:r>
              <a:rPr lang="en-US" sz="2000" dirty="0"/>
              <a:t> different product terms.</a:t>
            </a:r>
          </a:p>
        </p:txBody>
      </p:sp>
      <p:sp>
        <p:nvSpPr>
          <p:cNvPr id="10854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B5AA33EB-11CA-4D7F-A335-82C301BCC4C3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68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pSp>
        <p:nvGrpSpPr>
          <p:cNvPr id="124937" name="Group 4"/>
          <p:cNvGrpSpPr>
            <a:grpSpLocks/>
          </p:cNvGrpSpPr>
          <p:nvPr/>
        </p:nvGrpSpPr>
        <p:grpSpPr bwMode="auto">
          <a:xfrm>
            <a:off x="4587875" y="3200400"/>
            <a:ext cx="2270125" cy="1409700"/>
            <a:chOff x="2160" y="1296"/>
            <a:chExt cx="1430" cy="888"/>
          </a:xfrm>
        </p:grpSpPr>
        <p:graphicFrame>
          <p:nvGraphicFramePr>
            <p:cNvPr id="124932" name="Object 4"/>
            <p:cNvGraphicFramePr>
              <a:graphicFrameLocks/>
            </p:cNvGraphicFramePr>
            <p:nvPr/>
          </p:nvGraphicFramePr>
          <p:xfrm>
            <a:off x="2160" y="1296"/>
            <a:ext cx="1430" cy="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00" name="Document" r:id="rId3" imgW="2266200" imgH="1409760" progId="Word.Document.8">
                    <p:embed/>
                  </p:oleObj>
                </mc:Choice>
                <mc:Fallback>
                  <p:oleObj name="Document" r:id="rId3" imgW="2266200" imgH="1409760" progId="Word.Document.8">
                    <p:embed/>
                    <p:pic>
                      <p:nvPicPr>
                        <p:cNvPr id="0" name="Picture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296"/>
                          <a:ext cx="1430" cy="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56" name="Rectangle 6"/>
            <p:cNvSpPr>
              <a:spLocks noChangeArrowheads="1"/>
            </p:cNvSpPr>
            <p:nvPr/>
          </p:nvSpPr>
          <p:spPr bwMode="auto">
            <a:xfrm>
              <a:off x="2999" y="1695"/>
              <a:ext cx="443" cy="14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957" name="Rectangle 7"/>
            <p:cNvSpPr>
              <a:spLocks noChangeArrowheads="1"/>
            </p:cNvSpPr>
            <p:nvPr/>
          </p:nvSpPr>
          <p:spPr bwMode="auto">
            <a:xfrm>
              <a:off x="3259" y="1460"/>
              <a:ext cx="159" cy="424"/>
            </a:xfrm>
            <a:prstGeom prst="rect">
              <a:avLst/>
            </a:prstGeom>
            <a:noFill/>
            <a:ln w="25400">
              <a:solidFill>
                <a:srgbClr val="FF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4938" name="Group 8"/>
          <p:cNvGrpSpPr>
            <a:grpSpLocks/>
          </p:cNvGrpSpPr>
          <p:nvPr/>
        </p:nvGrpSpPr>
        <p:grpSpPr bwMode="auto">
          <a:xfrm>
            <a:off x="6873875" y="3200400"/>
            <a:ext cx="2270125" cy="1409700"/>
            <a:chOff x="3744" y="1296"/>
            <a:chExt cx="1430" cy="888"/>
          </a:xfrm>
        </p:grpSpPr>
        <p:graphicFrame>
          <p:nvGraphicFramePr>
            <p:cNvPr id="124931" name="Object 3"/>
            <p:cNvGraphicFramePr>
              <a:graphicFrameLocks/>
            </p:cNvGraphicFramePr>
            <p:nvPr/>
          </p:nvGraphicFramePr>
          <p:xfrm>
            <a:off x="3744" y="1296"/>
            <a:ext cx="1430" cy="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01" name="Document" r:id="rId5" imgW="2266200" imgH="1409760" progId="Word.Document.8">
                    <p:embed/>
                  </p:oleObj>
                </mc:Choice>
                <mc:Fallback>
                  <p:oleObj name="Document" r:id="rId5" imgW="2266200" imgH="1409760" progId="Word.Document.8">
                    <p:embed/>
                    <p:pic>
                      <p:nvPicPr>
                        <p:cNvPr id="0" name="Picture 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296"/>
                          <a:ext cx="1430" cy="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47" name="Rectangle 10"/>
            <p:cNvSpPr>
              <a:spLocks noChangeArrowheads="1"/>
            </p:cNvSpPr>
            <p:nvPr/>
          </p:nvSpPr>
          <p:spPr bwMode="auto">
            <a:xfrm>
              <a:off x="4603" y="1692"/>
              <a:ext cx="419" cy="149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4948" name="Group 11"/>
            <p:cNvGrpSpPr>
              <a:grpSpLocks/>
            </p:cNvGrpSpPr>
            <p:nvPr/>
          </p:nvGrpSpPr>
          <p:grpSpPr bwMode="auto">
            <a:xfrm>
              <a:off x="4848" y="1646"/>
              <a:ext cx="221" cy="240"/>
              <a:chOff x="4896" y="2256"/>
              <a:chExt cx="221" cy="240"/>
            </a:xfrm>
          </p:grpSpPr>
          <p:sp>
            <p:nvSpPr>
              <p:cNvPr id="124953" name="Line 12"/>
              <p:cNvSpPr>
                <a:spLocks noChangeShapeType="1"/>
              </p:cNvSpPr>
              <p:nvPr/>
            </p:nvSpPr>
            <p:spPr bwMode="auto">
              <a:xfrm>
                <a:off x="4896" y="2256"/>
                <a:ext cx="221" cy="0"/>
              </a:xfrm>
              <a:prstGeom prst="line">
                <a:avLst/>
              </a:prstGeom>
              <a:noFill/>
              <a:ln w="25400">
                <a:solidFill>
                  <a:srgbClr val="3366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954" name="Line 13"/>
              <p:cNvSpPr>
                <a:spLocks noChangeShapeType="1"/>
              </p:cNvSpPr>
              <p:nvPr/>
            </p:nvSpPr>
            <p:spPr bwMode="auto">
              <a:xfrm>
                <a:off x="4896" y="2496"/>
                <a:ext cx="221" cy="0"/>
              </a:xfrm>
              <a:prstGeom prst="line">
                <a:avLst/>
              </a:prstGeom>
              <a:noFill/>
              <a:ln w="25400">
                <a:solidFill>
                  <a:srgbClr val="3366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955" name="Line 14"/>
              <p:cNvSpPr>
                <a:spLocks noChangeShapeType="1"/>
              </p:cNvSpPr>
              <p:nvPr/>
            </p:nvSpPr>
            <p:spPr bwMode="auto">
              <a:xfrm>
                <a:off x="4896" y="2256"/>
                <a:ext cx="0" cy="240"/>
              </a:xfrm>
              <a:prstGeom prst="line">
                <a:avLst/>
              </a:prstGeom>
              <a:noFill/>
              <a:ln w="25400">
                <a:solidFill>
                  <a:srgbClr val="3366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4949" name="Group 15"/>
            <p:cNvGrpSpPr>
              <a:grpSpLocks/>
            </p:cNvGrpSpPr>
            <p:nvPr/>
          </p:nvGrpSpPr>
          <p:grpSpPr bwMode="auto">
            <a:xfrm flipH="1">
              <a:off x="4032" y="1646"/>
              <a:ext cx="221" cy="240"/>
              <a:chOff x="4896" y="2256"/>
              <a:chExt cx="221" cy="240"/>
            </a:xfrm>
          </p:grpSpPr>
          <p:sp>
            <p:nvSpPr>
              <p:cNvPr id="124950" name="Line 16"/>
              <p:cNvSpPr>
                <a:spLocks noChangeShapeType="1"/>
              </p:cNvSpPr>
              <p:nvPr/>
            </p:nvSpPr>
            <p:spPr bwMode="auto">
              <a:xfrm>
                <a:off x="4896" y="2256"/>
                <a:ext cx="221" cy="0"/>
              </a:xfrm>
              <a:prstGeom prst="line">
                <a:avLst/>
              </a:prstGeom>
              <a:noFill/>
              <a:ln w="25400">
                <a:solidFill>
                  <a:srgbClr val="3366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951" name="Line 17"/>
              <p:cNvSpPr>
                <a:spLocks noChangeShapeType="1"/>
              </p:cNvSpPr>
              <p:nvPr/>
            </p:nvSpPr>
            <p:spPr bwMode="auto">
              <a:xfrm>
                <a:off x="4896" y="2496"/>
                <a:ext cx="221" cy="0"/>
              </a:xfrm>
              <a:prstGeom prst="line">
                <a:avLst/>
              </a:prstGeom>
              <a:noFill/>
              <a:ln w="25400">
                <a:solidFill>
                  <a:srgbClr val="3366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952" name="Line 18"/>
              <p:cNvSpPr>
                <a:spLocks noChangeShapeType="1"/>
              </p:cNvSpPr>
              <p:nvPr/>
            </p:nvSpPr>
            <p:spPr bwMode="auto">
              <a:xfrm>
                <a:off x="4896" y="2256"/>
                <a:ext cx="0" cy="240"/>
              </a:xfrm>
              <a:prstGeom prst="line">
                <a:avLst/>
              </a:prstGeom>
              <a:noFill/>
              <a:ln w="25400">
                <a:solidFill>
                  <a:srgbClr val="3366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24939" name="Text Box 19"/>
          <p:cNvSpPr txBox="1">
            <a:spLocks noChangeArrowheads="1"/>
          </p:cNvSpPr>
          <p:nvPr/>
        </p:nvSpPr>
        <p:spPr bwMode="auto">
          <a:xfrm>
            <a:off x="3352800" y="2743200"/>
            <a:ext cx="5562600" cy="366713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tabLst>
                <a:tab pos="2517775" algn="l"/>
                <a:tab pos="5022850" algn="l"/>
              </a:tabLst>
            </a:pPr>
            <a:r>
              <a:rPr lang="en-US" sz="1800" dirty="0"/>
              <a:t>V</a:t>
            </a:r>
            <a:r>
              <a:rPr lang="en-US" sz="1800" baseline="-25000" dirty="0"/>
              <a:t>2</a:t>
            </a:r>
            <a:r>
              <a:rPr lang="en-US" sz="1800" dirty="0"/>
              <a:t>                                    V</a:t>
            </a:r>
            <a:r>
              <a:rPr lang="en-US" sz="1800" baseline="-25000" dirty="0"/>
              <a:t>1                                                       </a:t>
            </a:r>
            <a:r>
              <a:rPr lang="en-US" sz="1800" dirty="0"/>
              <a:t>V</a:t>
            </a:r>
            <a:r>
              <a:rPr lang="en-US" sz="1800" baseline="-25000" dirty="0"/>
              <a:t>0</a:t>
            </a:r>
            <a:endParaRPr lang="en-US" sz="1800" dirty="0"/>
          </a:p>
        </p:txBody>
      </p:sp>
      <p:grpSp>
        <p:nvGrpSpPr>
          <p:cNvPr id="124940" name="Group 20"/>
          <p:cNvGrpSpPr>
            <a:grpSpLocks/>
          </p:cNvGrpSpPr>
          <p:nvPr/>
        </p:nvGrpSpPr>
        <p:grpSpPr bwMode="auto">
          <a:xfrm>
            <a:off x="2173287" y="3200400"/>
            <a:ext cx="2322513" cy="1408113"/>
            <a:chOff x="576" y="1296"/>
            <a:chExt cx="1463" cy="887"/>
          </a:xfrm>
        </p:grpSpPr>
        <p:graphicFrame>
          <p:nvGraphicFramePr>
            <p:cNvPr id="124930" name="Object 2"/>
            <p:cNvGraphicFramePr>
              <a:graphicFrameLocks/>
            </p:cNvGraphicFramePr>
            <p:nvPr/>
          </p:nvGraphicFramePr>
          <p:xfrm>
            <a:off x="576" y="1296"/>
            <a:ext cx="1463" cy="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02" name="Document" r:id="rId7" imgW="2333160" imgH="1408320" progId="Word.Document.8">
                    <p:embed/>
                  </p:oleObj>
                </mc:Choice>
                <mc:Fallback>
                  <p:oleObj name="Document" r:id="rId7" imgW="2333160" imgH="1408320" progId="Word.Document.8">
                    <p:embed/>
                    <p:pic>
                      <p:nvPicPr>
                        <p:cNvPr id="0" name="Picture 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296"/>
                          <a:ext cx="1463" cy="8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44" name="Rectangle 22"/>
            <p:cNvSpPr>
              <a:spLocks noChangeArrowheads="1"/>
            </p:cNvSpPr>
            <p:nvPr/>
          </p:nvSpPr>
          <p:spPr bwMode="auto">
            <a:xfrm>
              <a:off x="1184" y="1501"/>
              <a:ext cx="403" cy="148"/>
            </a:xfrm>
            <a:prstGeom prst="rect">
              <a:avLst/>
            </a:prstGeom>
            <a:noFill/>
            <a:ln w="25400">
              <a:solidFill>
                <a:srgbClr val="99993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945" name="Rectangle 23"/>
            <p:cNvSpPr>
              <a:spLocks noChangeArrowheads="1"/>
            </p:cNvSpPr>
            <p:nvPr/>
          </p:nvSpPr>
          <p:spPr bwMode="auto">
            <a:xfrm>
              <a:off x="920" y="1689"/>
              <a:ext cx="189" cy="156"/>
            </a:xfrm>
            <a:prstGeom prst="rect">
              <a:avLst/>
            </a:prstGeom>
            <a:noFill/>
            <a:ln w="25400">
              <a:solidFill>
                <a:srgbClr val="FF003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946" name="Rectangle 24"/>
            <p:cNvSpPr>
              <a:spLocks noChangeArrowheads="1"/>
            </p:cNvSpPr>
            <p:nvPr/>
          </p:nvSpPr>
          <p:spPr bwMode="auto">
            <a:xfrm>
              <a:off x="1417" y="1455"/>
              <a:ext cx="422" cy="237"/>
            </a:xfrm>
            <a:prstGeom prst="rect">
              <a:avLst/>
            </a:prstGeom>
            <a:noFill/>
            <a:ln w="25400">
              <a:solidFill>
                <a:srgbClr val="66FF3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4941" name="Text Box 25"/>
          <p:cNvSpPr txBox="1">
            <a:spLocks noChangeArrowheads="1"/>
          </p:cNvSpPr>
          <p:nvPr/>
        </p:nvSpPr>
        <p:spPr bwMode="auto">
          <a:xfrm>
            <a:off x="3657600" y="4953000"/>
            <a:ext cx="1752600" cy="915988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tabLst>
                <a:tab pos="288925" algn="l"/>
                <a:tab pos="2165350" algn="l"/>
                <a:tab pos="4344988" algn="l"/>
              </a:tabLst>
            </a:pPr>
            <a:r>
              <a:rPr lang="en-US" sz="1800"/>
              <a:t>V</a:t>
            </a:r>
            <a:r>
              <a:rPr lang="en-US" sz="1800" baseline="-25000"/>
              <a:t>2</a:t>
            </a:r>
            <a:r>
              <a:rPr lang="en-US" sz="1800"/>
              <a:t>	= </a:t>
            </a:r>
            <a:r>
              <a:rPr lang="en-US" sz="1800">
                <a:sym typeface="Symbol" pitchFamily="18" charset="2"/>
              </a:rPr>
              <a:t></a:t>
            </a:r>
            <a:r>
              <a:rPr lang="en-US" sz="1800"/>
              <a:t>m(1,2,3,4)</a:t>
            </a:r>
          </a:p>
          <a:p>
            <a:pPr>
              <a:tabLst>
                <a:tab pos="288925" algn="l"/>
                <a:tab pos="2165350" algn="l"/>
                <a:tab pos="4344988" algn="l"/>
              </a:tabLst>
            </a:pPr>
            <a:r>
              <a:rPr lang="en-US" sz="1800"/>
              <a:t>V</a:t>
            </a:r>
            <a:r>
              <a:rPr lang="en-US" sz="1800" baseline="-25000"/>
              <a:t>1</a:t>
            </a:r>
            <a:r>
              <a:rPr lang="en-US" sz="1800"/>
              <a:t>	= </a:t>
            </a:r>
            <a:r>
              <a:rPr lang="en-US" sz="1800">
                <a:sym typeface="Symbol" pitchFamily="18" charset="2"/>
              </a:rPr>
              <a:t></a:t>
            </a:r>
            <a:r>
              <a:rPr lang="en-US" sz="1800">
                <a:sym typeface="WP Greek Century"/>
              </a:rPr>
              <a:t>m(2,6,7)</a:t>
            </a:r>
          </a:p>
          <a:p>
            <a:pPr>
              <a:tabLst>
                <a:tab pos="288925" algn="l"/>
                <a:tab pos="2165350" algn="l"/>
                <a:tab pos="4344988" algn="l"/>
              </a:tabLst>
            </a:pPr>
            <a:r>
              <a:rPr lang="en-US" sz="1800">
                <a:sym typeface="WP Greek Century"/>
              </a:rPr>
              <a:t>V</a:t>
            </a:r>
            <a:r>
              <a:rPr lang="en-US" sz="1800" baseline="-25000">
                <a:sym typeface="WP Greek Century"/>
              </a:rPr>
              <a:t>0</a:t>
            </a:r>
            <a:r>
              <a:rPr lang="en-US" sz="1800">
                <a:sym typeface="WP Greek Century"/>
              </a:rPr>
              <a:t>	= </a:t>
            </a:r>
            <a:r>
              <a:rPr lang="en-US" sz="1800">
                <a:sym typeface="Symbol" pitchFamily="18" charset="2"/>
              </a:rPr>
              <a:t></a:t>
            </a:r>
            <a:r>
              <a:rPr lang="en-US" sz="1800">
                <a:sym typeface="WP Greek Century"/>
              </a:rPr>
              <a:t>m(4,6,7)</a:t>
            </a:r>
          </a:p>
        </p:txBody>
      </p:sp>
      <p:sp>
        <p:nvSpPr>
          <p:cNvPr id="124942" name="Rectangle 26"/>
          <p:cNvSpPr>
            <a:spLocks noChangeArrowheads="1"/>
          </p:cNvSpPr>
          <p:nvPr/>
        </p:nvSpPr>
        <p:spPr bwMode="auto">
          <a:xfrm>
            <a:off x="3581400" y="4876800"/>
            <a:ext cx="1981200" cy="1066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43196"/>
              </p:ext>
            </p:extLst>
          </p:nvPr>
        </p:nvGraphicFramePr>
        <p:xfrm>
          <a:off x="136525" y="3109913"/>
          <a:ext cx="1844675" cy="259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03" name="Document" r:id="rId9" imgW="2257044" imgH="3208020" progId="Word.Document.8">
                  <p:embed/>
                </p:oleObj>
              </mc:Choice>
              <mc:Fallback>
                <p:oleObj name="Document" r:id="rId9" imgW="2257044" imgH="3208020" progId="Word.Documen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" y="3109913"/>
                        <a:ext cx="1844675" cy="259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PLA minimization</a:t>
            </a:r>
          </a:p>
        </p:txBody>
      </p:sp>
      <p:sp>
        <p:nvSpPr>
          <p:cNvPr id="1259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200" dirty="0"/>
              <a:t>For a PLA, we should minimize the number of product terms </a:t>
            </a:r>
            <a:r>
              <a:rPr lang="en-US" sz="2200" b="1" dirty="0"/>
              <a:t>for </a:t>
            </a:r>
            <a:r>
              <a:rPr lang="en-US" sz="2200" b="1" i="1" dirty="0"/>
              <a:t>all functions</a:t>
            </a:r>
            <a:r>
              <a:rPr lang="en-US" sz="2200" b="1" dirty="0"/>
              <a:t> together</a:t>
            </a:r>
            <a:r>
              <a:rPr lang="en-US" sz="2200" dirty="0"/>
              <a:t>.</a:t>
            </a:r>
            <a:endParaRPr lang="en-US" sz="2200" i="1" dirty="0"/>
          </a:p>
          <a:p>
            <a:pPr eaLnBrk="1" hangingPunct="1"/>
            <a:r>
              <a:rPr lang="en-US" sz="2200" dirty="0"/>
              <a:t>We could express V</a:t>
            </a:r>
            <a:r>
              <a:rPr lang="en-US" sz="2200" baseline="-25000" dirty="0"/>
              <a:t>2</a:t>
            </a:r>
            <a:r>
              <a:rPr lang="en-US" sz="2200" dirty="0"/>
              <a:t>, V</a:t>
            </a:r>
            <a:r>
              <a:rPr lang="en-US" sz="2200" baseline="-25000" dirty="0"/>
              <a:t>1</a:t>
            </a:r>
            <a:r>
              <a:rPr lang="en-US" sz="2200" dirty="0"/>
              <a:t> and V</a:t>
            </a:r>
            <a:r>
              <a:rPr lang="en-US" sz="2200" baseline="-25000" dirty="0"/>
              <a:t>0</a:t>
            </a:r>
            <a:r>
              <a:rPr lang="en-US" sz="2200" dirty="0"/>
              <a:t> with just a total of </a:t>
            </a:r>
            <a:r>
              <a:rPr lang="en-US" sz="2200" b="1" i="1" dirty="0"/>
              <a:t>four</a:t>
            </a:r>
            <a:r>
              <a:rPr lang="en-US" sz="2200" dirty="0"/>
              <a:t> products:</a:t>
            </a:r>
          </a:p>
        </p:txBody>
      </p:sp>
      <p:sp>
        <p:nvSpPr>
          <p:cNvPr id="109573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7C90A7AD-6A41-436F-954A-C692FBFB48D2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69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grpSp>
        <p:nvGrpSpPr>
          <p:cNvPr id="125961" name="Group 4"/>
          <p:cNvGrpSpPr>
            <a:grpSpLocks/>
          </p:cNvGrpSpPr>
          <p:nvPr/>
        </p:nvGrpSpPr>
        <p:grpSpPr bwMode="auto">
          <a:xfrm>
            <a:off x="6096000" y="3200400"/>
            <a:ext cx="2270125" cy="1409700"/>
            <a:chOff x="3744" y="2928"/>
            <a:chExt cx="1430" cy="888"/>
          </a:xfrm>
        </p:grpSpPr>
        <p:graphicFrame>
          <p:nvGraphicFramePr>
            <p:cNvPr id="125956" name="Object 4"/>
            <p:cNvGraphicFramePr>
              <a:graphicFrameLocks/>
            </p:cNvGraphicFramePr>
            <p:nvPr/>
          </p:nvGraphicFramePr>
          <p:xfrm>
            <a:off x="3744" y="2928"/>
            <a:ext cx="1430" cy="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433" name="Document" r:id="rId3" imgW="2266200" imgH="1409760" progId="Word.Document.8">
                    <p:embed/>
                  </p:oleObj>
                </mc:Choice>
                <mc:Fallback>
                  <p:oleObj name="Document" r:id="rId3" imgW="2266200" imgH="1409760" progId="Word.Document.8">
                    <p:embed/>
                    <p:pic>
                      <p:nvPicPr>
                        <p:cNvPr id="0" name="Picture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2928"/>
                          <a:ext cx="1430" cy="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5971" name="Rectangle 6"/>
            <p:cNvSpPr>
              <a:spLocks noChangeArrowheads="1"/>
            </p:cNvSpPr>
            <p:nvPr/>
          </p:nvSpPr>
          <p:spPr bwMode="auto">
            <a:xfrm>
              <a:off x="4583" y="3324"/>
              <a:ext cx="433" cy="14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2" name="Rectangle 7"/>
            <p:cNvSpPr>
              <a:spLocks noChangeArrowheads="1"/>
            </p:cNvSpPr>
            <p:nvPr/>
          </p:nvSpPr>
          <p:spPr bwMode="auto">
            <a:xfrm>
              <a:off x="4089" y="3324"/>
              <a:ext cx="189" cy="143"/>
            </a:xfrm>
            <a:prstGeom prst="rect">
              <a:avLst/>
            </a:prstGeom>
            <a:noFill/>
            <a:ln w="25400">
              <a:solidFill>
                <a:srgbClr val="FF003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25954" name="Object 2"/>
          <p:cNvGraphicFramePr>
            <a:graphicFrameLocks/>
          </p:cNvGraphicFramePr>
          <p:nvPr/>
        </p:nvGraphicFramePr>
        <p:xfrm>
          <a:off x="1066800" y="3200400"/>
          <a:ext cx="2295525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34" name="Document" r:id="rId5" imgW="2293560" imgH="1417320" progId="Word.Document.8">
                  <p:embed/>
                </p:oleObj>
              </mc:Choice>
              <mc:Fallback>
                <p:oleObj name="Document" r:id="rId5" imgW="2293560" imgH="1417320" progId="Word.Document.8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00400"/>
                        <a:ext cx="2295525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2" name="Rectangle 9"/>
          <p:cNvSpPr>
            <a:spLocks noChangeArrowheads="1"/>
          </p:cNvSpPr>
          <p:nvPr/>
        </p:nvSpPr>
        <p:spPr bwMode="auto">
          <a:xfrm>
            <a:off x="2028825" y="3532188"/>
            <a:ext cx="639763" cy="225425"/>
          </a:xfrm>
          <a:prstGeom prst="rect">
            <a:avLst/>
          </a:prstGeom>
          <a:noFill/>
          <a:ln w="25400">
            <a:solidFill>
              <a:srgbClr val="33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3" name="Rectangle 10"/>
          <p:cNvSpPr>
            <a:spLocks noChangeArrowheads="1"/>
          </p:cNvSpPr>
          <p:nvPr/>
        </p:nvSpPr>
        <p:spPr bwMode="auto">
          <a:xfrm>
            <a:off x="1609725" y="3830638"/>
            <a:ext cx="300038" cy="236537"/>
          </a:xfrm>
          <a:prstGeom prst="rect">
            <a:avLst/>
          </a:prstGeom>
          <a:noFill/>
          <a:ln w="25400">
            <a:solidFill>
              <a:srgbClr val="FF003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4" name="Rectangle 11"/>
          <p:cNvSpPr>
            <a:spLocks noChangeArrowheads="1"/>
          </p:cNvSpPr>
          <p:nvPr/>
        </p:nvSpPr>
        <p:spPr bwMode="auto">
          <a:xfrm>
            <a:off x="2787650" y="3527425"/>
            <a:ext cx="271463" cy="230188"/>
          </a:xfrm>
          <a:prstGeom prst="rect">
            <a:avLst/>
          </a:prstGeom>
          <a:noFill/>
          <a:ln w="28575">
            <a:solidFill>
              <a:srgbClr val="FF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5955" name="Object 3"/>
          <p:cNvGraphicFramePr>
            <a:graphicFrameLocks/>
          </p:cNvGraphicFramePr>
          <p:nvPr/>
        </p:nvGraphicFramePr>
        <p:xfrm>
          <a:off x="3581400" y="3200400"/>
          <a:ext cx="22701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35" name="Document" r:id="rId7" imgW="2266200" imgH="1409760" progId="Word.Document.8">
                  <p:embed/>
                </p:oleObj>
              </mc:Choice>
              <mc:Fallback>
                <p:oleObj name="Document" r:id="rId7" imgW="2266200" imgH="1409760" progId="Word.Document.8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200400"/>
                        <a:ext cx="22701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5" name="Rectangle 13"/>
          <p:cNvSpPr>
            <a:spLocks noChangeArrowheads="1"/>
          </p:cNvSpPr>
          <p:nvPr/>
        </p:nvSpPr>
        <p:spPr bwMode="auto">
          <a:xfrm>
            <a:off x="4910138" y="3832225"/>
            <a:ext cx="703262" cy="2222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5322888" y="3527425"/>
            <a:ext cx="271462" cy="219075"/>
          </a:xfrm>
          <a:prstGeom prst="rect">
            <a:avLst/>
          </a:prstGeom>
          <a:noFill/>
          <a:ln w="28575">
            <a:solidFill>
              <a:srgbClr val="FF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 sz="1800">
              <a:solidFill>
                <a:srgbClr val="FF33CC"/>
              </a:solidFill>
            </a:endParaRPr>
          </a:p>
        </p:txBody>
      </p:sp>
      <p:sp>
        <p:nvSpPr>
          <p:cNvPr id="109583" name="Text Box 15"/>
          <p:cNvSpPr txBox="1">
            <a:spLocks noChangeArrowheads="1"/>
          </p:cNvSpPr>
          <p:nvPr/>
        </p:nvSpPr>
        <p:spPr bwMode="auto">
          <a:xfrm>
            <a:off x="1066800" y="2743200"/>
            <a:ext cx="7162800" cy="366713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tabLst>
                <a:tab pos="2974975" algn="l"/>
                <a:tab pos="5427663" algn="l"/>
              </a:tabLs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V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2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 = </a:t>
            </a:r>
            <a:r>
              <a:rPr lang="en-US" sz="1800" dirty="0" err="1">
                <a:solidFill>
                  <a:srgbClr val="FF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xy’z</a:t>
            </a:r>
            <a:r>
              <a:rPr lang="en-US" sz="1800" dirty="0">
                <a:solidFill>
                  <a:srgbClr val="FF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’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 + </a:t>
            </a:r>
            <a:r>
              <a:rPr lang="en-US" sz="1800" dirty="0" err="1">
                <a:solidFill>
                  <a:srgbClr val="33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x’z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 + </a:t>
            </a:r>
            <a:r>
              <a:rPr lang="en-US" sz="18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x’yz</a:t>
            </a:r>
            <a:r>
              <a:rPr lang="en-US" sz="1800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’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	V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1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 = </a:t>
            </a:r>
            <a:r>
              <a:rPr lang="en-US" sz="18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x’yz</a:t>
            </a:r>
            <a:r>
              <a:rPr lang="en-US" sz="1800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’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 + </a:t>
            </a:r>
            <a:r>
              <a:rPr lang="en-US" sz="18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xy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	V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0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 = </a:t>
            </a:r>
            <a:r>
              <a:rPr lang="en-US" sz="1800" dirty="0" err="1">
                <a:solidFill>
                  <a:srgbClr val="FF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xy’z</a:t>
            </a:r>
            <a:r>
              <a:rPr lang="en-US" sz="1800" dirty="0">
                <a:solidFill>
                  <a:srgbClr val="FF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’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 + </a:t>
            </a:r>
            <a:r>
              <a:rPr lang="en-US" sz="18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charset="-128"/>
                <a:cs typeface="Arial"/>
              </a:rPr>
              <a:t>xy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ＭＳ Ｐゴシック" charset="-128"/>
              <a:cs typeface="Arial"/>
            </a:endParaRPr>
          </a:p>
        </p:txBody>
      </p:sp>
      <p:sp>
        <p:nvSpPr>
          <p:cNvPr id="21" name="Date Placeholder 20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2" grpId="0" animBg="1"/>
      <p:bldP spid="125963" grpId="0" animBg="1"/>
      <p:bldP spid="125964" grpId="0" animBg="1"/>
      <p:bldP spid="125965" grpId="0" animBg="1"/>
      <p:bldP spid="125966" grpId="0" animBg="1"/>
      <p:bldP spid="1095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5FB39546-24EC-4059-9502-DA03AA690377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7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134154" name="Rectangle 10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Picture of Memory</a:t>
            </a:r>
          </a:p>
        </p:txBody>
      </p:sp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562600" cy="4910138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Verdana" pitchFamily="34" charset="0"/>
              </a:rPr>
              <a:t>You can think of computer memory as being one big array of data.</a:t>
            </a:r>
          </a:p>
          <a:p>
            <a:pPr lvl="1" eaLnBrk="1" hangingPunct="1"/>
            <a:r>
              <a:rPr lang="en-US" sz="1600" dirty="0">
                <a:latin typeface="Verdana" pitchFamily="34" charset="0"/>
              </a:rPr>
              <a:t>The address serves as an array index.</a:t>
            </a:r>
          </a:p>
          <a:p>
            <a:pPr lvl="1" eaLnBrk="1" hangingPunct="1"/>
            <a:r>
              <a:rPr lang="en-US" sz="1600" dirty="0">
                <a:latin typeface="Verdana" pitchFamily="34" charset="0"/>
              </a:rPr>
              <a:t>Each address refers to one word of data.</a:t>
            </a:r>
          </a:p>
          <a:p>
            <a:pPr eaLnBrk="1" hangingPunct="1"/>
            <a:r>
              <a:rPr lang="en-US" sz="2000" dirty="0">
                <a:latin typeface="Verdana" pitchFamily="34" charset="0"/>
              </a:rPr>
              <a:t>You can read or modify the data at any given memory address.</a:t>
            </a:r>
          </a:p>
          <a:p>
            <a:pPr eaLnBrk="1" hangingPunct="1"/>
            <a:r>
              <a:rPr lang="en-US" sz="2000" dirty="0">
                <a:latin typeface="Verdana" pitchFamily="34" charset="0"/>
              </a:rPr>
              <a:t>You’ve worked with pointers in C (or C++), so you’ve already worked with memory addresses.</a:t>
            </a:r>
          </a:p>
        </p:txBody>
      </p:sp>
      <p:graphicFrame>
        <p:nvGraphicFramePr>
          <p:cNvPr id="134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994423"/>
              </p:ext>
            </p:extLst>
          </p:nvPr>
        </p:nvGraphicFramePr>
        <p:xfrm>
          <a:off x="6400800" y="1295400"/>
          <a:ext cx="2436813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07" name="Document" r:id="rId3" imgW="2666902" imgH="5283006" progId="Word.Document.8">
                  <p:embed/>
                </p:oleObj>
              </mc:Choice>
              <mc:Fallback>
                <p:oleObj name="Document" r:id="rId3" imgW="2666902" imgH="5283006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1295400"/>
                        <a:ext cx="2436813" cy="5127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54594864-F37E-437A-BEE0-D9AEF6033ABE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70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63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PLA example</a:t>
            </a:r>
          </a:p>
        </p:txBody>
      </p:sp>
      <p:sp>
        <p:nvSpPr>
          <p:cNvPr id="1269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200"/>
              <a:t>So we can implement these three functions using a 3 x 4 x 3 PLA:</a:t>
            </a:r>
          </a:p>
        </p:txBody>
      </p:sp>
      <p:grpSp>
        <p:nvGrpSpPr>
          <p:cNvPr id="126983" name="Group 69"/>
          <p:cNvGrpSpPr>
            <a:grpSpLocks/>
          </p:cNvGrpSpPr>
          <p:nvPr/>
        </p:nvGrpSpPr>
        <p:grpSpPr bwMode="auto">
          <a:xfrm>
            <a:off x="1143000" y="1638300"/>
            <a:ext cx="6743700" cy="4533900"/>
            <a:chOff x="720" y="948"/>
            <a:chExt cx="4943" cy="3323"/>
          </a:xfrm>
        </p:grpSpPr>
        <p:graphicFrame>
          <p:nvGraphicFramePr>
            <p:cNvPr id="126978" name="Object 2"/>
            <p:cNvGraphicFramePr>
              <a:graphicFrameLocks noChangeAspect="1"/>
            </p:cNvGraphicFramePr>
            <p:nvPr/>
          </p:nvGraphicFramePr>
          <p:xfrm>
            <a:off x="2064" y="1085"/>
            <a:ext cx="3163" cy="2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139" name="Bitmap Image" r:id="rId3" imgW="5020376" imgH="4580952" progId="PBrush">
                    <p:embed/>
                  </p:oleObj>
                </mc:Choice>
                <mc:Fallback>
                  <p:oleObj name="Bitmap Image" r:id="rId3" imgW="5020376" imgH="4580952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085"/>
                          <a:ext cx="3163" cy="28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6985" name="Group 5"/>
            <p:cNvGrpSpPr>
              <a:grpSpLocks/>
            </p:cNvGrpSpPr>
            <p:nvPr/>
          </p:nvGrpSpPr>
          <p:grpSpPr bwMode="auto">
            <a:xfrm>
              <a:off x="4188" y="2069"/>
              <a:ext cx="96" cy="96"/>
              <a:chOff x="1344" y="3552"/>
              <a:chExt cx="96" cy="96"/>
            </a:xfrm>
          </p:grpSpPr>
          <p:sp>
            <p:nvSpPr>
              <p:cNvPr id="127043" name="Line 6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44" name="Line 7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86" name="Group 8"/>
            <p:cNvGrpSpPr>
              <a:grpSpLocks/>
            </p:cNvGrpSpPr>
            <p:nvPr/>
          </p:nvGrpSpPr>
          <p:grpSpPr bwMode="auto">
            <a:xfrm>
              <a:off x="4191" y="2785"/>
              <a:ext cx="96" cy="96"/>
              <a:chOff x="1344" y="3552"/>
              <a:chExt cx="96" cy="96"/>
            </a:xfrm>
          </p:grpSpPr>
          <p:sp>
            <p:nvSpPr>
              <p:cNvPr id="127041" name="Line 9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42" name="Line 10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87" name="Group 11"/>
            <p:cNvGrpSpPr>
              <a:grpSpLocks/>
            </p:cNvGrpSpPr>
            <p:nvPr/>
          </p:nvGrpSpPr>
          <p:grpSpPr bwMode="auto">
            <a:xfrm>
              <a:off x="4196" y="3149"/>
              <a:ext cx="96" cy="96"/>
              <a:chOff x="1344" y="3552"/>
              <a:chExt cx="96" cy="96"/>
            </a:xfrm>
          </p:grpSpPr>
          <p:sp>
            <p:nvSpPr>
              <p:cNvPr id="127039" name="Line 12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40" name="Line 13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88" name="Group 14"/>
            <p:cNvGrpSpPr>
              <a:grpSpLocks/>
            </p:cNvGrpSpPr>
            <p:nvPr/>
          </p:nvGrpSpPr>
          <p:grpSpPr bwMode="auto">
            <a:xfrm>
              <a:off x="4540" y="3158"/>
              <a:ext cx="96" cy="96"/>
              <a:chOff x="1344" y="3552"/>
              <a:chExt cx="96" cy="96"/>
            </a:xfrm>
          </p:grpSpPr>
          <p:sp>
            <p:nvSpPr>
              <p:cNvPr id="127037" name="Line 15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38" name="Line 16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89" name="Group 17"/>
            <p:cNvGrpSpPr>
              <a:grpSpLocks/>
            </p:cNvGrpSpPr>
            <p:nvPr/>
          </p:nvGrpSpPr>
          <p:grpSpPr bwMode="auto">
            <a:xfrm>
              <a:off x="4547" y="2424"/>
              <a:ext cx="96" cy="96"/>
              <a:chOff x="1344" y="3552"/>
              <a:chExt cx="96" cy="96"/>
            </a:xfrm>
          </p:grpSpPr>
          <p:sp>
            <p:nvSpPr>
              <p:cNvPr id="127035" name="Line 18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36" name="Line 19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90" name="Group 20"/>
            <p:cNvGrpSpPr>
              <a:grpSpLocks/>
            </p:cNvGrpSpPr>
            <p:nvPr/>
          </p:nvGrpSpPr>
          <p:grpSpPr bwMode="auto">
            <a:xfrm>
              <a:off x="4909" y="2071"/>
              <a:ext cx="96" cy="96"/>
              <a:chOff x="1344" y="3552"/>
              <a:chExt cx="96" cy="96"/>
            </a:xfrm>
          </p:grpSpPr>
          <p:sp>
            <p:nvSpPr>
              <p:cNvPr id="127033" name="Line 21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34" name="Line 22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91" name="Group 23"/>
            <p:cNvGrpSpPr>
              <a:grpSpLocks/>
            </p:cNvGrpSpPr>
            <p:nvPr/>
          </p:nvGrpSpPr>
          <p:grpSpPr bwMode="auto">
            <a:xfrm>
              <a:off x="4912" y="2427"/>
              <a:ext cx="96" cy="96"/>
              <a:chOff x="1344" y="3552"/>
              <a:chExt cx="96" cy="96"/>
            </a:xfrm>
          </p:grpSpPr>
          <p:sp>
            <p:nvSpPr>
              <p:cNvPr id="127031" name="Line 24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32" name="Line 25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92" name="Group 26"/>
            <p:cNvGrpSpPr>
              <a:grpSpLocks/>
            </p:cNvGrpSpPr>
            <p:nvPr/>
          </p:nvGrpSpPr>
          <p:grpSpPr bwMode="auto">
            <a:xfrm>
              <a:off x="2206" y="2074"/>
              <a:ext cx="96" cy="96"/>
              <a:chOff x="1344" y="3552"/>
              <a:chExt cx="96" cy="96"/>
            </a:xfrm>
          </p:grpSpPr>
          <p:sp>
            <p:nvSpPr>
              <p:cNvPr id="127029" name="Line 27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30" name="Line 28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93" name="Group 29"/>
            <p:cNvGrpSpPr>
              <a:grpSpLocks/>
            </p:cNvGrpSpPr>
            <p:nvPr/>
          </p:nvGrpSpPr>
          <p:grpSpPr bwMode="auto">
            <a:xfrm>
              <a:off x="2812" y="2071"/>
              <a:ext cx="96" cy="96"/>
              <a:chOff x="1344" y="3552"/>
              <a:chExt cx="96" cy="96"/>
            </a:xfrm>
          </p:grpSpPr>
          <p:sp>
            <p:nvSpPr>
              <p:cNvPr id="127027" name="Line 30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28" name="Line 31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94" name="Group 32"/>
            <p:cNvGrpSpPr>
              <a:grpSpLocks/>
            </p:cNvGrpSpPr>
            <p:nvPr/>
          </p:nvGrpSpPr>
          <p:grpSpPr bwMode="auto">
            <a:xfrm>
              <a:off x="3219" y="2069"/>
              <a:ext cx="96" cy="96"/>
              <a:chOff x="1344" y="3552"/>
              <a:chExt cx="96" cy="96"/>
            </a:xfrm>
          </p:grpSpPr>
          <p:sp>
            <p:nvSpPr>
              <p:cNvPr id="127025" name="Line 33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26" name="Line 34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95" name="Group 35"/>
            <p:cNvGrpSpPr>
              <a:grpSpLocks/>
            </p:cNvGrpSpPr>
            <p:nvPr/>
          </p:nvGrpSpPr>
          <p:grpSpPr bwMode="auto">
            <a:xfrm>
              <a:off x="3237" y="3151"/>
              <a:ext cx="96" cy="96"/>
              <a:chOff x="1344" y="3552"/>
              <a:chExt cx="96" cy="96"/>
            </a:xfrm>
          </p:grpSpPr>
          <p:sp>
            <p:nvSpPr>
              <p:cNvPr id="127023" name="Line 36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24" name="Line 37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96" name="Group 38"/>
            <p:cNvGrpSpPr>
              <a:grpSpLocks/>
            </p:cNvGrpSpPr>
            <p:nvPr/>
          </p:nvGrpSpPr>
          <p:grpSpPr bwMode="auto">
            <a:xfrm>
              <a:off x="2626" y="3148"/>
              <a:ext cx="96" cy="96"/>
              <a:chOff x="1344" y="3552"/>
              <a:chExt cx="96" cy="96"/>
            </a:xfrm>
          </p:grpSpPr>
          <p:sp>
            <p:nvSpPr>
              <p:cNvPr id="127021" name="Line 39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22" name="Line 40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97" name="Group 41"/>
            <p:cNvGrpSpPr>
              <a:grpSpLocks/>
            </p:cNvGrpSpPr>
            <p:nvPr/>
          </p:nvGrpSpPr>
          <p:grpSpPr bwMode="auto">
            <a:xfrm>
              <a:off x="2390" y="3154"/>
              <a:ext cx="96" cy="96"/>
              <a:chOff x="1344" y="3552"/>
              <a:chExt cx="96" cy="96"/>
            </a:xfrm>
          </p:grpSpPr>
          <p:sp>
            <p:nvSpPr>
              <p:cNvPr id="127019" name="Line 42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20" name="Line 43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98" name="Group 44"/>
            <p:cNvGrpSpPr>
              <a:grpSpLocks/>
            </p:cNvGrpSpPr>
            <p:nvPr/>
          </p:nvGrpSpPr>
          <p:grpSpPr bwMode="auto">
            <a:xfrm>
              <a:off x="3053" y="2787"/>
              <a:ext cx="96" cy="96"/>
              <a:chOff x="1344" y="3552"/>
              <a:chExt cx="96" cy="96"/>
            </a:xfrm>
          </p:grpSpPr>
          <p:sp>
            <p:nvSpPr>
              <p:cNvPr id="127017" name="Line 45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18" name="Line 46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999" name="Group 47"/>
            <p:cNvGrpSpPr>
              <a:grpSpLocks/>
            </p:cNvGrpSpPr>
            <p:nvPr/>
          </p:nvGrpSpPr>
          <p:grpSpPr bwMode="auto">
            <a:xfrm>
              <a:off x="2389" y="2791"/>
              <a:ext cx="96" cy="96"/>
              <a:chOff x="1344" y="3552"/>
              <a:chExt cx="96" cy="96"/>
            </a:xfrm>
          </p:grpSpPr>
          <p:sp>
            <p:nvSpPr>
              <p:cNvPr id="127015" name="Line 48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16" name="Line 49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7000" name="Group 50"/>
            <p:cNvGrpSpPr>
              <a:grpSpLocks/>
            </p:cNvGrpSpPr>
            <p:nvPr/>
          </p:nvGrpSpPr>
          <p:grpSpPr bwMode="auto">
            <a:xfrm>
              <a:off x="2629" y="2430"/>
              <a:ext cx="96" cy="96"/>
              <a:chOff x="1344" y="3552"/>
              <a:chExt cx="96" cy="96"/>
            </a:xfrm>
          </p:grpSpPr>
          <p:sp>
            <p:nvSpPr>
              <p:cNvPr id="127013" name="Line 51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14" name="Line 52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7001" name="Group 53"/>
            <p:cNvGrpSpPr>
              <a:grpSpLocks/>
            </p:cNvGrpSpPr>
            <p:nvPr/>
          </p:nvGrpSpPr>
          <p:grpSpPr bwMode="auto">
            <a:xfrm>
              <a:off x="2207" y="2428"/>
              <a:ext cx="96" cy="96"/>
              <a:chOff x="1344" y="3552"/>
              <a:chExt cx="96" cy="96"/>
            </a:xfrm>
          </p:grpSpPr>
          <p:sp>
            <p:nvSpPr>
              <p:cNvPr id="127011" name="Line 54"/>
              <p:cNvSpPr>
                <a:spLocks noChangeShapeType="1"/>
              </p:cNvSpPr>
              <p:nvPr/>
            </p:nvSpPr>
            <p:spPr bwMode="auto">
              <a:xfrm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012" name="Line 55"/>
              <p:cNvSpPr>
                <a:spLocks noChangeShapeType="1"/>
              </p:cNvSpPr>
              <p:nvPr/>
            </p:nvSpPr>
            <p:spPr bwMode="auto">
              <a:xfrm flipH="1">
                <a:off x="1344" y="3552"/>
                <a:ext cx="96" cy="96"/>
              </a:xfrm>
              <a:prstGeom prst="lin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0616" name="Text Box 56"/>
            <p:cNvSpPr txBox="1">
              <a:spLocks noChangeArrowheads="1"/>
            </p:cNvSpPr>
            <p:nvPr/>
          </p:nvSpPr>
          <p:spPr bwMode="auto">
            <a:xfrm>
              <a:off x="4128" y="3981"/>
              <a:ext cx="1200" cy="290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tabLst>
                  <a:tab pos="571500" algn="l"/>
                  <a:tab pos="1143000" algn="l"/>
                </a:tabLst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ＭＳ Ｐゴシック" charset="-128"/>
                  <a:cs typeface="Verdana"/>
                </a:rPr>
                <a:t>V</a:t>
              </a:r>
              <a:r>
                <a:rPr lang="en-US" sz="20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ＭＳ Ｐゴシック" charset="-128"/>
                  <a:cs typeface="Verdana"/>
                </a:rPr>
                <a:t>2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ＭＳ Ｐゴシック" charset="-128"/>
                  <a:cs typeface="Verdana"/>
                </a:rPr>
                <a:t>	V</a:t>
              </a:r>
              <a:r>
                <a:rPr lang="en-US" sz="20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ＭＳ Ｐゴシック" charset="-128"/>
                  <a:cs typeface="Verdana"/>
                </a:rPr>
                <a:t>1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ＭＳ Ｐゴシック" charset="-128"/>
                  <a:cs typeface="Verdana"/>
                </a:rPr>
                <a:t>	V</a:t>
              </a:r>
              <a:r>
                <a:rPr lang="en-US" sz="2000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ＭＳ Ｐゴシック" charset="-128"/>
                  <a:cs typeface="Verdana"/>
                </a:rPr>
                <a:t>0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endParaRPr>
            </a:p>
          </p:txBody>
        </p:sp>
        <p:sp>
          <p:nvSpPr>
            <p:cNvPr id="127003" name="Text Box 57"/>
            <p:cNvSpPr txBox="1">
              <a:spLocks noChangeArrowheads="1"/>
            </p:cNvSpPr>
            <p:nvPr/>
          </p:nvSpPr>
          <p:spPr bwMode="auto">
            <a:xfrm>
              <a:off x="5174" y="1976"/>
              <a:ext cx="489" cy="268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FF0033"/>
                  </a:solidFill>
                </a:rPr>
                <a:t>xy’z</a:t>
              </a:r>
              <a:r>
                <a:rPr lang="en-US" sz="1800" dirty="0">
                  <a:solidFill>
                    <a:srgbClr val="FF0033"/>
                  </a:solidFill>
                </a:rPr>
                <a:t>’</a:t>
              </a:r>
            </a:p>
          </p:txBody>
        </p:sp>
        <p:sp>
          <p:nvSpPr>
            <p:cNvPr id="127004" name="Text Box 58"/>
            <p:cNvSpPr txBox="1">
              <a:spLocks noChangeArrowheads="1"/>
            </p:cNvSpPr>
            <p:nvPr/>
          </p:nvSpPr>
          <p:spPr bwMode="auto">
            <a:xfrm>
              <a:off x="5174" y="2360"/>
              <a:ext cx="303" cy="268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accent2"/>
                  </a:solidFill>
                </a:rPr>
                <a:t>xy</a:t>
              </a:r>
              <a:endParaRPr lang="en-US" sz="1800"/>
            </a:p>
          </p:txBody>
        </p:sp>
        <p:sp>
          <p:nvSpPr>
            <p:cNvPr id="127005" name="Text Box 59"/>
            <p:cNvSpPr txBox="1">
              <a:spLocks noChangeArrowheads="1"/>
            </p:cNvSpPr>
            <p:nvPr/>
          </p:nvSpPr>
          <p:spPr bwMode="auto">
            <a:xfrm>
              <a:off x="5174" y="2695"/>
              <a:ext cx="349" cy="268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336600"/>
                  </a:solidFill>
                </a:rPr>
                <a:t>x’z</a:t>
              </a:r>
              <a:endParaRPr lang="en-US" sz="1800"/>
            </a:p>
          </p:txBody>
        </p:sp>
        <p:sp>
          <p:nvSpPr>
            <p:cNvPr id="127006" name="Text Box 60"/>
            <p:cNvSpPr txBox="1">
              <a:spLocks noChangeArrowheads="1"/>
            </p:cNvSpPr>
            <p:nvPr/>
          </p:nvSpPr>
          <p:spPr bwMode="auto">
            <a:xfrm>
              <a:off x="5174" y="3079"/>
              <a:ext cx="489" cy="268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33CC"/>
                  </a:solidFill>
                </a:rPr>
                <a:t>x’yz’</a:t>
              </a:r>
              <a:endParaRPr lang="en-US" sz="1800"/>
            </a:p>
          </p:txBody>
        </p:sp>
        <p:grpSp>
          <p:nvGrpSpPr>
            <p:cNvPr id="127007" name="Group 61"/>
            <p:cNvGrpSpPr>
              <a:grpSpLocks/>
            </p:cNvGrpSpPr>
            <p:nvPr/>
          </p:nvGrpSpPr>
          <p:grpSpPr bwMode="auto">
            <a:xfrm>
              <a:off x="720" y="3552"/>
              <a:ext cx="2556" cy="624"/>
              <a:chOff x="576" y="3200"/>
              <a:chExt cx="2556" cy="624"/>
            </a:xfrm>
          </p:grpSpPr>
          <p:sp>
            <p:nvSpPr>
              <p:cNvPr id="110623" name="Text Box 62"/>
              <p:cNvSpPr txBox="1">
                <a:spLocks noChangeArrowheads="1"/>
              </p:cNvSpPr>
              <p:nvPr/>
            </p:nvSpPr>
            <p:spPr bwMode="auto">
              <a:xfrm>
                <a:off x="624" y="3216"/>
                <a:ext cx="2510" cy="534"/>
              </a:xfrm>
              <a:prstGeom prst="rect">
                <a:avLst/>
              </a:prstGeom>
              <a:noFill/>
              <a:ln w="254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tabLst>
                    <a:tab pos="339725" algn="l"/>
                    <a:tab pos="1773238" algn="l"/>
                    <a:tab pos="2974975" algn="l"/>
                    <a:tab pos="5427663" algn="l"/>
                  </a:tabLst>
                  <a:defRPr/>
                </a:pP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V</a:t>
                </a:r>
                <a:r>
                  <a:rPr lang="en-US" sz="14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2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	= 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  <a:sym typeface="Symbol" pitchFamily="18" charset="2"/>
                  </a:rPr>
                  <a:t>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m(1,2,3,4)	= </a:t>
                </a:r>
                <a:r>
                  <a:rPr lang="en-US" sz="1400">
                    <a:solidFill>
                      <a:srgbClr val="FF0033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xy’z’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 + </a:t>
                </a:r>
                <a:r>
                  <a:rPr lang="en-US" sz="1400">
                    <a:solidFill>
                      <a:srgbClr val="3366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x’z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 + </a:t>
                </a:r>
                <a:r>
                  <a:rPr lang="en-US" sz="1400">
                    <a:solidFill>
                      <a:srgbClr val="FF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x’yz’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endParaRPr>
              </a:p>
              <a:p>
                <a:pPr>
                  <a:tabLst>
                    <a:tab pos="339725" algn="l"/>
                    <a:tab pos="1773238" algn="l"/>
                    <a:tab pos="2974975" algn="l"/>
                    <a:tab pos="5427663" algn="l"/>
                  </a:tabLst>
                  <a:defRPr/>
                </a:pP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V</a:t>
                </a:r>
                <a:r>
                  <a:rPr lang="en-US" sz="14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1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	= 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  <a:sym typeface="Symbol" pitchFamily="18" charset="2"/>
                  </a:rPr>
                  <a:t>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  <a:sym typeface="WP Greek Century"/>
                  </a:rPr>
                  <a:t>m(2,6,7)	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= </a:t>
                </a:r>
                <a:r>
                  <a:rPr lang="en-US" sz="1400">
                    <a:solidFill>
                      <a:srgbClr val="FF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x’yz’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 + </a:t>
                </a:r>
                <a:r>
                  <a:rPr lang="en-US" sz="14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xy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endParaRPr>
              </a:p>
              <a:p>
                <a:pPr>
                  <a:tabLst>
                    <a:tab pos="339725" algn="l"/>
                    <a:tab pos="1773238" algn="l"/>
                    <a:tab pos="2974975" algn="l"/>
                    <a:tab pos="5427663" algn="l"/>
                  </a:tabLst>
                  <a:defRPr/>
                </a:pP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V</a:t>
                </a:r>
                <a:r>
                  <a:rPr lang="en-US" sz="14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0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	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  <a:sym typeface="WP Greek Century"/>
                  </a:rPr>
                  <a:t>= 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  <a:sym typeface="Symbol" pitchFamily="18" charset="2"/>
                  </a:rPr>
                  <a:t>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  <a:sym typeface="WP Greek Century"/>
                  </a:rPr>
                  <a:t>m(4,6,7)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	= </a:t>
                </a:r>
                <a:r>
                  <a:rPr lang="en-US" sz="1400">
                    <a:solidFill>
                      <a:srgbClr val="FF0033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xy’z’</a:t>
                </a:r>
                <a:r>
                  <a:rPr lang="en-US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 + </a:t>
                </a:r>
                <a:r>
                  <a:rPr lang="en-US" sz="14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Arial" charset="0"/>
                  </a:rPr>
                  <a:t>xy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endParaRPr>
              </a:p>
            </p:txBody>
          </p:sp>
          <p:sp>
            <p:nvSpPr>
              <p:cNvPr id="110624" name="Rectangle 63"/>
              <p:cNvSpPr>
                <a:spLocks noChangeArrowheads="1"/>
              </p:cNvSpPr>
              <p:nvPr/>
            </p:nvSpPr>
            <p:spPr bwMode="auto">
              <a:xfrm>
                <a:off x="576" y="3200"/>
                <a:ext cx="2496" cy="62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ＭＳ Ｐゴシック" charset="-128"/>
                  <a:cs typeface="Arial"/>
                </a:endParaRPr>
              </a:p>
            </p:txBody>
          </p:sp>
        </p:grpSp>
        <p:sp>
          <p:nvSpPr>
            <p:cNvPr id="110622" name="Text Box 64"/>
            <p:cNvSpPr txBox="1">
              <a:spLocks noChangeArrowheads="1"/>
            </p:cNvSpPr>
            <p:nvPr/>
          </p:nvSpPr>
          <p:spPr bwMode="auto">
            <a:xfrm>
              <a:off x="2154" y="948"/>
              <a:ext cx="1302" cy="291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tabLst>
                  <a:tab pos="681038" algn="l"/>
                  <a:tab pos="1311275" algn="l"/>
                </a:tabLst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ＭＳ Ｐゴシック" charset="-128"/>
                  <a:cs typeface="Verdana"/>
                </a:rPr>
                <a:t>x    y     z</a:t>
              </a:r>
            </a:p>
          </p:txBody>
        </p:sp>
      </p:grpSp>
      <p:sp>
        <p:nvSpPr>
          <p:cNvPr id="68" name="Date Placeholder 67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1287570" y="2748680"/>
            <a:ext cx="2590800" cy="152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0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A  + B' C'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1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A C'  +  A B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2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B' C'  +  A B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3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B' C  +  A</a:t>
            </a:r>
          </a:p>
        </p:txBody>
      </p:sp>
      <p:sp>
        <p:nvSpPr>
          <p:cNvPr id="33811" name="Rectangle 19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defTabSz="927100" eaLnBrk="1" hangingPunct="1">
              <a:defRPr/>
            </a:pPr>
            <a:r>
              <a:rPr lang="en-US" dirty="0"/>
              <a:t>PLA programming example</a:t>
            </a:r>
          </a:p>
        </p:txBody>
      </p:sp>
      <p:sp>
        <p:nvSpPr>
          <p:cNvPr id="319498" name="Rectangle 2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7663" indent="-347663" defTabSz="927100" eaLnBrk="1" hangingPunct="1"/>
            <a:r>
              <a:rPr lang="en-US" dirty="0"/>
              <a:t>Enabling concept: </a:t>
            </a:r>
            <a:r>
              <a:rPr lang="en-US" b="1" dirty="0"/>
              <a:t>Shared product terms</a:t>
            </a:r>
            <a:r>
              <a:rPr lang="en-US" dirty="0"/>
              <a:t> among outputs.</a:t>
            </a:r>
          </a:p>
          <a:p>
            <a:pPr marL="347663" indent="-347663" defTabSz="927100" eaLnBrk="1" hangingPunct="1"/>
            <a:r>
              <a:rPr lang="en-US" dirty="0"/>
              <a:t>Implement the following function(s) using PLA.</a:t>
            </a:r>
          </a:p>
        </p:txBody>
      </p:sp>
      <p:sp>
        <p:nvSpPr>
          <p:cNvPr id="319499" name="Date Placeholder 20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19500" name="Slide Number Placeholder 21"/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629400"/>
            <a:ext cx="8382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Page </a:t>
            </a:r>
            <a:fld id="{EE65EE7C-3E5A-4515-A39E-5C3B410902DF}" type="slidenum">
              <a:rPr lang="en-US" sz="900" smtClean="0">
                <a:solidFill>
                  <a:srgbClr val="B5A788"/>
                </a:solidFill>
                <a:latin typeface="Verdana" pitchFamily="34" charset="0"/>
              </a:rPr>
              <a:pPr algn="r"/>
              <a:t>71</a:t>
            </a:fld>
            <a:endParaRPr lang="en-US" sz="140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19501" name="Footer Placeholder 22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7708232 w 2895600"/>
              <a:gd name="T3" fmla="*/ 0 h 304800"/>
              <a:gd name="T4" fmla="*/ 7708232 w 2895600"/>
              <a:gd name="T5" fmla="*/ 128587 h 304800"/>
              <a:gd name="T6" fmla="*/ 0 w 2895600"/>
              <a:gd name="T7" fmla="*/ 128587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232 - Logic Design / 08</a:t>
            </a: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786422" y="1371600"/>
            <a:ext cx="2590800" cy="152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0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A  + B' C'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1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A C'  +  A B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2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B' C'  +  A B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3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B' C  +  A</a:t>
            </a:r>
          </a:p>
        </p:txBody>
      </p:sp>
      <p:sp>
        <p:nvSpPr>
          <p:cNvPr id="319490" name="Rectangle 4"/>
          <p:cNvSpPr>
            <a:spLocks noChangeArrowheads="1"/>
          </p:cNvSpPr>
          <p:nvPr/>
        </p:nvSpPr>
        <p:spPr bwMode="auto">
          <a:xfrm>
            <a:off x="457200" y="3649663"/>
            <a:ext cx="3003604" cy="388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defTabSz="901700" eaLnBrk="0" hangingPunct="0">
              <a:lnSpc>
                <a:spcPts val="2075"/>
              </a:lnSpc>
            </a:pPr>
            <a:r>
              <a:rPr lang="en-US" sz="1600" b="1" dirty="0">
                <a:latin typeface="Tahoma" pitchFamily="34" charset="0"/>
              </a:rPr>
              <a:t>PLA programming table:</a:t>
            </a:r>
          </a:p>
        </p:txBody>
      </p:sp>
      <p:sp>
        <p:nvSpPr>
          <p:cNvPr id="319491" name="Rectangle 5"/>
          <p:cNvSpPr>
            <a:spLocks noChangeArrowheads="1"/>
          </p:cNvSpPr>
          <p:nvPr/>
        </p:nvSpPr>
        <p:spPr bwMode="auto">
          <a:xfrm>
            <a:off x="5151438" y="1544638"/>
            <a:ext cx="2849562" cy="80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defTabSz="901700" eaLnBrk="0" hangingPunct="0">
              <a:lnSpc>
                <a:spcPts val="1775"/>
              </a:lnSpc>
              <a:spcAft>
                <a:spcPts val="600"/>
              </a:spcAft>
            </a:pPr>
            <a:r>
              <a:rPr lang="en-US" sz="1600" dirty="0">
                <a:latin typeface="Tahoma" pitchFamily="34" charset="0"/>
              </a:rPr>
              <a:t>1 : </a:t>
            </a:r>
            <a:r>
              <a:rPr lang="en-US" sz="1600" dirty="0" err="1">
                <a:latin typeface="Tahoma" pitchFamily="34" charset="0"/>
              </a:rPr>
              <a:t>uncomplemented</a:t>
            </a:r>
            <a:r>
              <a:rPr lang="en-US" sz="1600" dirty="0">
                <a:latin typeface="Tahoma" pitchFamily="34" charset="0"/>
              </a:rPr>
              <a:t> in term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</a:pPr>
            <a:r>
              <a:rPr lang="en-US" sz="1600" dirty="0">
                <a:latin typeface="Tahoma" pitchFamily="34" charset="0"/>
              </a:rPr>
              <a:t>0 : complemented in term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</a:pPr>
            <a:r>
              <a:rPr lang="en-US" sz="1600" dirty="0">
                <a:latin typeface="Tahoma" pitchFamily="34" charset="0"/>
              </a:rPr>
              <a:t>– : does not participate</a:t>
            </a:r>
          </a:p>
        </p:txBody>
      </p:sp>
      <p:sp>
        <p:nvSpPr>
          <p:cNvPr id="319492" name="Rectangle 6"/>
          <p:cNvSpPr>
            <a:spLocks noChangeArrowheads="1"/>
          </p:cNvSpPr>
          <p:nvPr/>
        </p:nvSpPr>
        <p:spPr bwMode="auto">
          <a:xfrm>
            <a:off x="5164138" y="2862263"/>
            <a:ext cx="2951162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defTabSz="901700" eaLnBrk="0" hangingPunct="0">
              <a:lnSpc>
                <a:spcPts val="1775"/>
              </a:lnSpc>
              <a:spcAft>
                <a:spcPts val="600"/>
              </a:spcAft>
            </a:pPr>
            <a:r>
              <a:rPr lang="en-US" sz="1600">
                <a:latin typeface="Tahoma" pitchFamily="34" charset="0"/>
              </a:rPr>
              <a:t>1 : term connected to output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</a:pPr>
            <a:r>
              <a:rPr lang="en-US" sz="1600">
                <a:latin typeface="Tahoma" pitchFamily="34" charset="0"/>
              </a:rPr>
              <a:t>0 : no connection to output</a:t>
            </a: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4800600" y="1219200"/>
            <a:ext cx="1238250" cy="350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775"/>
              </a:lnSpc>
              <a:defRPr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Input side:</a:t>
            </a:r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4800600" y="2573338"/>
            <a:ext cx="1408113" cy="352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775"/>
              </a:lnSpc>
              <a:defRPr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Output side:</a:t>
            </a:r>
          </a:p>
        </p:txBody>
      </p:sp>
      <p:grpSp>
        <p:nvGrpSpPr>
          <p:cNvPr id="319495" name="Group 9"/>
          <p:cNvGrpSpPr>
            <a:grpSpLocks/>
          </p:cNvGrpSpPr>
          <p:nvPr/>
        </p:nvGrpSpPr>
        <p:grpSpPr bwMode="auto">
          <a:xfrm>
            <a:off x="1181100" y="4059238"/>
            <a:ext cx="4452938" cy="2112962"/>
            <a:chOff x="268" y="2448"/>
            <a:chExt cx="2844" cy="1348"/>
          </a:xfrm>
        </p:grpSpPr>
        <p:sp>
          <p:nvSpPr>
            <p:cNvPr id="319506" name="Rectangle 10"/>
            <p:cNvSpPr>
              <a:spLocks noChangeArrowheads="1"/>
            </p:cNvSpPr>
            <p:nvPr/>
          </p:nvSpPr>
          <p:spPr bwMode="auto">
            <a:xfrm>
              <a:off x="336" y="2448"/>
              <a:ext cx="2776" cy="1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defTabSz="901700" eaLnBrk="0" hangingPunct="0">
                <a:lnSpc>
                  <a:spcPts val="2075"/>
                </a:lnSpc>
                <a:tabLst>
                  <a:tab pos="112713" algn="l"/>
                  <a:tab pos="1127125" algn="l"/>
                  <a:tab pos="1577975" algn="l"/>
                  <a:tab pos="2030413" algn="l"/>
                  <a:tab pos="2481263" algn="l"/>
                  <a:tab pos="2932113" algn="l"/>
                  <a:tab pos="3382963" algn="l"/>
                  <a:tab pos="3833813" algn="l"/>
                </a:tabLst>
              </a:pPr>
              <a:r>
                <a:rPr lang="en-US" sz="1600">
                  <a:latin typeface="Tahoma" pitchFamily="34" charset="0"/>
                </a:rPr>
                <a:t>Product 	Inputs		Outputs</a:t>
              </a:r>
            </a:p>
            <a:p>
              <a:pPr defTabSz="901700" eaLnBrk="0" hangingPunct="0">
                <a:lnSpc>
                  <a:spcPts val="2075"/>
                </a:lnSpc>
                <a:tabLst>
                  <a:tab pos="112713" algn="l"/>
                  <a:tab pos="1127125" algn="l"/>
                  <a:tab pos="1577975" algn="l"/>
                  <a:tab pos="2030413" algn="l"/>
                  <a:tab pos="2481263" algn="l"/>
                  <a:tab pos="2932113" algn="l"/>
                  <a:tab pos="3382963" algn="l"/>
                  <a:tab pos="3833813" algn="l"/>
                </a:tabLst>
              </a:pPr>
              <a:r>
                <a:rPr lang="en-US" sz="1600">
                  <a:latin typeface="Tahoma" pitchFamily="34" charset="0"/>
                </a:rPr>
                <a:t>Term	A	B	C	F</a:t>
              </a:r>
              <a:r>
                <a:rPr lang="en-US" sz="1600" baseline="-25000">
                  <a:latin typeface="Tahoma" pitchFamily="34" charset="0"/>
                </a:rPr>
                <a:t>0</a:t>
              </a:r>
              <a:r>
                <a:rPr lang="en-US" sz="1600">
                  <a:latin typeface="Tahoma" pitchFamily="34" charset="0"/>
                </a:rPr>
                <a:t>	F</a:t>
              </a:r>
              <a:r>
                <a:rPr lang="en-US" sz="1600" baseline="-25000">
                  <a:latin typeface="Tahoma" pitchFamily="34" charset="0"/>
                </a:rPr>
                <a:t>1</a:t>
              </a:r>
              <a:r>
                <a:rPr lang="en-US" sz="1600">
                  <a:latin typeface="Tahoma" pitchFamily="34" charset="0"/>
                </a:rPr>
                <a:t>	F</a:t>
              </a:r>
              <a:r>
                <a:rPr lang="en-US" sz="1600" baseline="-25000">
                  <a:latin typeface="Tahoma" pitchFamily="34" charset="0"/>
                </a:rPr>
                <a:t>2</a:t>
              </a:r>
              <a:r>
                <a:rPr lang="en-US" sz="1600">
                  <a:latin typeface="Tahoma" pitchFamily="34" charset="0"/>
                </a:rPr>
                <a:t>	F</a:t>
              </a:r>
              <a:r>
                <a:rPr lang="en-US" sz="1600" baseline="-25000">
                  <a:latin typeface="Tahoma" pitchFamily="34" charset="0"/>
                </a:rPr>
                <a:t>3</a:t>
              </a:r>
            </a:p>
            <a:p>
              <a:pPr defTabSz="901700" eaLnBrk="0" hangingPunct="0">
                <a:lnSpc>
                  <a:spcPts val="2075"/>
                </a:lnSpc>
                <a:tabLst>
                  <a:tab pos="112713" algn="l"/>
                  <a:tab pos="1127125" algn="l"/>
                  <a:tab pos="1577975" algn="l"/>
                  <a:tab pos="2030413" algn="l"/>
                  <a:tab pos="2481263" algn="l"/>
                  <a:tab pos="2932113" algn="l"/>
                  <a:tab pos="3382963" algn="l"/>
                  <a:tab pos="3833813" algn="l"/>
                </a:tabLst>
              </a:pPr>
              <a:br>
                <a:rPr lang="en-US" sz="1600">
                  <a:latin typeface="Tahoma" pitchFamily="34" charset="0"/>
                </a:rPr>
              </a:br>
              <a:r>
                <a:rPr lang="en-US" sz="1600">
                  <a:latin typeface="Tahoma" pitchFamily="34" charset="0"/>
                </a:rPr>
                <a:t>AB	1	1	–	0	1	1	0</a:t>
              </a:r>
              <a:br>
                <a:rPr lang="en-US" sz="1600">
                  <a:latin typeface="Tahoma" pitchFamily="34" charset="0"/>
                </a:rPr>
              </a:br>
              <a:r>
                <a:rPr lang="en-US" sz="1600">
                  <a:latin typeface="Tahoma" pitchFamily="34" charset="0"/>
                </a:rPr>
                <a:t>B'C	–	0	1	0	0	0	1</a:t>
              </a:r>
              <a:br>
                <a:rPr lang="en-US" sz="1600">
                  <a:latin typeface="Tahoma" pitchFamily="34" charset="0"/>
                </a:rPr>
              </a:br>
              <a:r>
                <a:rPr lang="en-US" sz="1600">
                  <a:latin typeface="Tahoma" pitchFamily="34" charset="0"/>
                </a:rPr>
                <a:t>AC'	1	–	0	0	1	0	0</a:t>
              </a:r>
              <a:br>
                <a:rPr lang="en-US" sz="1600">
                  <a:latin typeface="Tahoma" pitchFamily="34" charset="0"/>
                </a:rPr>
              </a:br>
              <a:r>
                <a:rPr lang="en-US" sz="1600">
                  <a:latin typeface="Tahoma" pitchFamily="34" charset="0"/>
                </a:rPr>
                <a:t>B'C'	–	0	0	1	0	1	0</a:t>
              </a:r>
              <a:br>
                <a:rPr lang="en-US" sz="1600">
                  <a:latin typeface="Tahoma" pitchFamily="34" charset="0"/>
                </a:rPr>
              </a:br>
              <a:r>
                <a:rPr lang="en-US" sz="1600">
                  <a:latin typeface="Tahoma" pitchFamily="34" charset="0"/>
                </a:rPr>
                <a:t>A	1	–	–	1	0	0	1</a:t>
              </a:r>
            </a:p>
          </p:txBody>
        </p:sp>
        <p:sp>
          <p:nvSpPr>
            <p:cNvPr id="319507" name="Line 11"/>
            <p:cNvSpPr>
              <a:spLocks noChangeShapeType="1"/>
            </p:cNvSpPr>
            <p:nvPr/>
          </p:nvSpPr>
          <p:spPr bwMode="auto">
            <a:xfrm>
              <a:off x="268" y="2914"/>
              <a:ext cx="27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08" name="Line 12"/>
            <p:cNvSpPr>
              <a:spLocks noChangeShapeType="1"/>
            </p:cNvSpPr>
            <p:nvPr/>
          </p:nvSpPr>
          <p:spPr bwMode="auto">
            <a:xfrm>
              <a:off x="1850" y="2604"/>
              <a:ext cx="0" cy="1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09" name="Line 13"/>
            <p:cNvSpPr>
              <a:spLocks noChangeShapeType="1"/>
            </p:cNvSpPr>
            <p:nvPr/>
          </p:nvSpPr>
          <p:spPr bwMode="auto">
            <a:xfrm>
              <a:off x="925" y="2596"/>
              <a:ext cx="0" cy="1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518150" y="5029200"/>
            <a:ext cx="2711450" cy="1363663"/>
            <a:chOff x="2886" y="3257"/>
            <a:chExt cx="1732" cy="871"/>
          </a:xfrm>
        </p:grpSpPr>
        <p:sp>
          <p:nvSpPr>
            <p:cNvPr id="319502" name="Rectangle 15"/>
            <p:cNvSpPr>
              <a:spLocks noChangeArrowheads="1"/>
            </p:cNvSpPr>
            <p:nvPr/>
          </p:nvSpPr>
          <p:spPr bwMode="auto">
            <a:xfrm>
              <a:off x="3490" y="3712"/>
              <a:ext cx="1128" cy="4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defTabSz="901700" eaLnBrk="0" hangingPunct="0">
                <a:lnSpc>
                  <a:spcPts val="2175"/>
                </a:lnSpc>
                <a:spcAft>
                  <a:spcPts val="1975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 i="1">
                  <a:latin typeface="Tahoma" pitchFamily="34" charset="0"/>
                </a:rPr>
                <a:t>reuse of terms</a:t>
              </a:r>
            </a:p>
          </p:txBody>
        </p:sp>
        <p:sp>
          <p:nvSpPr>
            <p:cNvPr id="319503" name="Line 16"/>
            <p:cNvSpPr>
              <a:spLocks noChangeShapeType="1"/>
            </p:cNvSpPr>
            <p:nvPr/>
          </p:nvSpPr>
          <p:spPr bwMode="auto">
            <a:xfrm flipH="1" flipV="1">
              <a:off x="2886" y="3257"/>
              <a:ext cx="612" cy="5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04" name="Line 17"/>
            <p:cNvSpPr>
              <a:spLocks noChangeShapeType="1"/>
            </p:cNvSpPr>
            <p:nvPr/>
          </p:nvSpPr>
          <p:spPr bwMode="auto">
            <a:xfrm flipH="1" flipV="1">
              <a:off x="2886" y="3744"/>
              <a:ext cx="612" cy="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05" name="Line 18"/>
            <p:cNvSpPr>
              <a:spLocks noChangeShapeType="1"/>
            </p:cNvSpPr>
            <p:nvPr/>
          </p:nvSpPr>
          <p:spPr bwMode="auto">
            <a:xfrm flipH="1">
              <a:off x="2886" y="3812"/>
              <a:ext cx="604" cy="1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11" name="Rectangle 19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defTabSz="927100" eaLnBrk="1" hangingPunct="1">
              <a:defRPr/>
            </a:pPr>
            <a:r>
              <a:rPr lang="en-US" dirty="0"/>
              <a:t>PLA programming example</a:t>
            </a:r>
          </a:p>
        </p:txBody>
      </p:sp>
      <p:sp>
        <p:nvSpPr>
          <p:cNvPr id="319499" name="Date Placeholder 20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19500" name="Slide Number Placeholder 21"/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629400"/>
            <a:ext cx="8382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Page </a:t>
            </a:r>
            <a:fld id="{EE65EE7C-3E5A-4515-A39E-5C3B410902DF}" type="slidenum">
              <a:rPr lang="en-US" sz="900" smtClean="0">
                <a:solidFill>
                  <a:srgbClr val="B5A788"/>
                </a:solidFill>
                <a:latin typeface="Verdana" pitchFamily="34" charset="0"/>
              </a:rPr>
              <a:pPr algn="r"/>
              <a:t>72</a:t>
            </a:fld>
            <a:endParaRPr lang="en-US" sz="140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19501" name="Footer Placeholder 22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7708232 w 2895600"/>
              <a:gd name="T3" fmla="*/ 0 h 304800"/>
              <a:gd name="T4" fmla="*/ 7708232 w 2895600"/>
              <a:gd name="T5" fmla="*/ 128587 h 304800"/>
              <a:gd name="T6" fmla="*/ 0 w 2895600"/>
              <a:gd name="T7" fmla="*/ 128587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232 - Logic Design / 08</a:t>
            </a:r>
          </a:p>
        </p:txBody>
      </p:sp>
    </p:spTree>
    <p:extLst>
      <p:ext uri="{BB962C8B-B14F-4D97-AF65-F5344CB8AC3E}">
        <p14:creationId xmlns:p14="http://schemas.microsoft.com/office/powerpoint/2010/main" val="27522778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4" name="Rectangle 334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defTabSz="927100" eaLnBrk="1" hangingPunct="1">
              <a:defRPr/>
            </a:pPr>
            <a:r>
              <a:rPr lang="en-US"/>
              <a:t>Before Programming</a:t>
            </a:r>
          </a:p>
        </p:txBody>
      </p:sp>
      <p:sp>
        <p:nvSpPr>
          <p:cNvPr id="322562" name="Rectangle 33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7663" indent="-347663" defTabSz="927100" eaLnBrk="1" hangingPunct="1"/>
            <a:r>
              <a:rPr lang="en-US" sz="2200"/>
              <a:t>All possible connections available before "programming"</a:t>
            </a:r>
          </a:p>
        </p:txBody>
      </p:sp>
      <p:sp>
        <p:nvSpPr>
          <p:cNvPr id="322563" name="Arc 3"/>
          <p:cNvSpPr>
            <a:spLocks/>
          </p:cNvSpPr>
          <p:nvPr/>
        </p:nvSpPr>
        <p:spPr bwMode="auto">
          <a:xfrm>
            <a:off x="4356100" y="5459413"/>
            <a:ext cx="166688" cy="487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Arc 4"/>
          <p:cNvSpPr>
            <a:spLocks/>
          </p:cNvSpPr>
          <p:nvPr/>
        </p:nvSpPr>
        <p:spPr bwMode="auto">
          <a:xfrm>
            <a:off x="4362450" y="5459413"/>
            <a:ext cx="166688" cy="49371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Arc 5"/>
          <p:cNvSpPr>
            <a:spLocks/>
          </p:cNvSpPr>
          <p:nvPr/>
        </p:nvSpPr>
        <p:spPr bwMode="auto">
          <a:xfrm>
            <a:off x="4514850" y="5459413"/>
            <a:ext cx="160338" cy="487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66" name="Arc 6"/>
          <p:cNvSpPr>
            <a:spLocks/>
          </p:cNvSpPr>
          <p:nvPr/>
        </p:nvSpPr>
        <p:spPr bwMode="auto">
          <a:xfrm>
            <a:off x="4514850" y="5459413"/>
            <a:ext cx="166688" cy="49371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67" name="Arc 7"/>
          <p:cNvSpPr>
            <a:spLocks/>
          </p:cNvSpPr>
          <p:nvPr/>
        </p:nvSpPr>
        <p:spPr bwMode="auto">
          <a:xfrm>
            <a:off x="4527550" y="5453063"/>
            <a:ext cx="147638" cy="698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68" name="Arc 8"/>
          <p:cNvSpPr>
            <a:spLocks/>
          </p:cNvSpPr>
          <p:nvPr/>
        </p:nvSpPr>
        <p:spPr bwMode="auto">
          <a:xfrm>
            <a:off x="4521200" y="5453063"/>
            <a:ext cx="160338" cy="762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69" name="Arc 9"/>
          <p:cNvSpPr>
            <a:spLocks/>
          </p:cNvSpPr>
          <p:nvPr/>
        </p:nvSpPr>
        <p:spPr bwMode="auto">
          <a:xfrm>
            <a:off x="4356100" y="5453063"/>
            <a:ext cx="166688" cy="698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Arc 10"/>
          <p:cNvSpPr>
            <a:spLocks/>
          </p:cNvSpPr>
          <p:nvPr/>
        </p:nvSpPr>
        <p:spPr bwMode="auto">
          <a:xfrm>
            <a:off x="4362450" y="5453063"/>
            <a:ext cx="166688" cy="762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71" name="Line 11"/>
          <p:cNvSpPr>
            <a:spLocks noChangeShapeType="1"/>
          </p:cNvSpPr>
          <p:nvPr/>
        </p:nvSpPr>
        <p:spPr bwMode="auto">
          <a:xfrm flipH="1">
            <a:off x="4668838" y="5446713"/>
            <a:ext cx="2127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72" name="Line 12"/>
          <p:cNvSpPr>
            <a:spLocks noChangeShapeType="1"/>
          </p:cNvSpPr>
          <p:nvPr/>
        </p:nvSpPr>
        <p:spPr bwMode="auto">
          <a:xfrm>
            <a:off x="4148138" y="5446713"/>
            <a:ext cx="2000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73" name="Line 13"/>
          <p:cNvSpPr>
            <a:spLocks noChangeShapeType="1"/>
          </p:cNvSpPr>
          <p:nvPr/>
        </p:nvSpPr>
        <p:spPr bwMode="auto">
          <a:xfrm>
            <a:off x="4502150" y="5453063"/>
            <a:ext cx="0" cy="63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74" name="Arc 14"/>
          <p:cNvSpPr>
            <a:spLocks/>
          </p:cNvSpPr>
          <p:nvPr/>
        </p:nvSpPr>
        <p:spPr bwMode="auto">
          <a:xfrm>
            <a:off x="5170488" y="5459413"/>
            <a:ext cx="160337" cy="487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75" name="Arc 15"/>
          <p:cNvSpPr>
            <a:spLocks/>
          </p:cNvSpPr>
          <p:nvPr/>
        </p:nvSpPr>
        <p:spPr bwMode="auto">
          <a:xfrm>
            <a:off x="5164138" y="5459413"/>
            <a:ext cx="166687" cy="49371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76" name="Arc 16"/>
          <p:cNvSpPr>
            <a:spLocks/>
          </p:cNvSpPr>
          <p:nvPr/>
        </p:nvSpPr>
        <p:spPr bwMode="auto">
          <a:xfrm>
            <a:off x="5314950" y="5459413"/>
            <a:ext cx="160338" cy="487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77" name="Arc 17"/>
          <p:cNvSpPr>
            <a:spLocks/>
          </p:cNvSpPr>
          <p:nvPr/>
        </p:nvSpPr>
        <p:spPr bwMode="auto">
          <a:xfrm>
            <a:off x="5314950" y="5459413"/>
            <a:ext cx="168275" cy="49371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78" name="Arc 18"/>
          <p:cNvSpPr>
            <a:spLocks/>
          </p:cNvSpPr>
          <p:nvPr/>
        </p:nvSpPr>
        <p:spPr bwMode="auto">
          <a:xfrm>
            <a:off x="5335588" y="5453063"/>
            <a:ext cx="139700" cy="698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79" name="Arc 19"/>
          <p:cNvSpPr>
            <a:spLocks/>
          </p:cNvSpPr>
          <p:nvPr/>
        </p:nvSpPr>
        <p:spPr bwMode="auto">
          <a:xfrm>
            <a:off x="5329238" y="5453063"/>
            <a:ext cx="153987" cy="762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rc 20"/>
          <p:cNvSpPr>
            <a:spLocks/>
          </p:cNvSpPr>
          <p:nvPr/>
        </p:nvSpPr>
        <p:spPr bwMode="auto">
          <a:xfrm>
            <a:off x="5170488" y="5453063"/>
            <a:ext cx="160337" cy="698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81" name="Arc 21"/>
          <p:cNvSpPr>
            <a:spLocks/>
          </p:cNvSpPr>
          <p:nvPr/>
        </p:nvSpPr>
        <p:spPr bwMode="auto">
          <a:xfrm>
            <a:off x="5164138" y="5453063"/>
            <a:ext cx="166687" cy="762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82" name="Line 22"/>
          <p:cNvSpPr>
            <a:spLocks noChangeShapeType="1"/>
          </p:cNvSpPr>
          <p:nvPr/>
        </p:nvSpPr>
        <p:spPr bwMode="auto">
          <a:xfrm flipH="1">
            <a:off x="5468938" y="5446713"/>
            <a:ext cx="2143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83" name="Line 23"/>
          <p:cNvSpPr>
            <a:spLocks noChangeShapeType="1"/>
          </p:cNvSpPr>
          <p:nvPr/>
        </p:nvSpPr>
        <p:spPr bwMode="auto">
          <a:xfrm>
            <a:off x="4962525" y="5446713"/>
            <a:ext cx="1857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84" name="Line 24"/>
          <p:cNvSpPr>
            <a:spLocks noChangeShapeType="1"/>
          </p:cNvSpPr>
          <p:nvPr/>
        </p:nvSpPr>
        <p:spPr bwMode="auto">
          <a:xfrm>
            <a:off x="5314950" y="5453063"/>
            <a:ext cx="0" cy="63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85" name="Arc 25"/>
          <p:cNvSpPr>
            <a:spLocks/>
          </p:cNvSpPr>
          <p:nvPr/>
        </p:nvSpPr>
        <p:spPr bwMode="auto">
          <a:xfrm>
            <a:off x="5957888" y="5459413"/>
            <a:ext cx="166687" cy="487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86" name="Arc 26"/>
          <p:cNvSpPr>
            <a:spLocks/>
          </p:cNvSpPr>
          <p:nvPr/>
        </p:nvSpPr>
        <p:spPr bwMode="auto">
          <a:xfrm>
            <a:off x="5951538" y="5459413"/>
            <a:ext cx="166687" cy="49371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87" name="Arc 27"/>
          <p:cNvSpPr>
            <a:spLocks/>
          </p:cNvSpPr>
          <p:nvPr/>
        </p:nvSpPr>
        <p:spPr bwMode="auto">
          <a:xfrm>
            <a:off x="6110288" y="5459413"/>
            <a:ext cx="166687" cy="487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88" name="Arc 28"/>
          <p:cNvSpPr>
            <a:spLocks/>
          </p:cNvSpPr>
          <p:nvPr/>
        </p:nvSpPr>
        <p:spPr bwMode="auto">
          <a:xfrm>
            <a:off x="6110288" y="5459413"/>
            <a:ext cx="173037" cy="49371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89" name="Arc 29"/>
          <p:cNvSpPr>
            <a:spLocks/>
          </p:cNvSpPr>
          <p:nvPr/>
        </p:nvSpPr>
        <p:spPr bwMode="auto">
          <a:xfrm>
            <a:off x="6129338" y="5453063"/>
            <a:ext cx="147637" cy="698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90" name="Arc 30"/>
          <p:cNvSpPr>
            <a:spLocks/>
          </p:cNvSpPr>
          <p:nvPr/>
        </p:nvSpPr>
        <p:spPr bwMode="auto">
          <a:xfrm>
            <a:off x="6122988" y="5453063"/>
            <a:ext cx="160337" cy="762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91" name="Arc 31"/>
          <p:cNvSpPr>
            <a:spLocks/>
          </p:cNvSpPr>
          <p:nvPr/>
        </p:nvSpPr>
        <p:spPr bwMode="auto">
          <a:xfrm>
            <a:off x="5957888" y="5453063"/>
            <a:ext cx="166687" cy="698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92" name="Arc 32"/>
          <p:cNvSpPr>
            <a:spLocks/>
          </p:cNvSpPr>
          <p:nvPr/>
        </p:nvSpPr>
        <p:spPr bwMode="auto">
          <a:xfrm>
            <a:off x="5951538" y="5453063"/>
            <a:ext cx="166687" cy="762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93" name="Line 33"/>
          <p:cNvSpPr>
            <a:spLocks noChangeShapeType="1"/>
          </p:cNvSpPr>
          <p:nvPr/>
        </p:nvSpPr>
        <p:spPr bwMode="auto">
          <a:xfrm flipH="1">
            <a:off x="6270625" y="5446713"/>
            <a:ext cx="2000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94" name="Line 34"/>
          <p:cNvSpPr>
            <a:spLocks noChangeShapeType="1"/>
          </p:cNvSpPr>
          <p:nvPr/>
        </p:nvSpPr>
        <p:spPr bwMode="auto">
          <a:xfrm>
            <a:off x="5749925" y="5446713"/>
            <a:ext cx="1857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95" name="Line 35"/>
          <p:cNvSpPr>
            <a:spLocks noChangeShapeType="1"/>
          </p:cNvSpPr>
          <p:nvPr/>
        </p:nvSpPr>
        <p:spPr bwMode="auto">
          <a:xfrm>
            <a:off x="6103938" y="5453063"/>
            <a:ext cx="0" cy="63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96" name="Arc 36"/>
          <p:cNvSpPr>
            <a:spLocks/>
          </p:cNvSpPr>
          <p:nvPr/>
        </p:nvSpPr>
        <p:spPr bwMode="auto">
          <a:xfrm>
            <a:off x="6759575" y="5459413"/>
            <a:ext cx="160338" cy="487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97" name="Arc 37"/>
          <p:cNvSpPr>
            <a:spLocks/>
          </p:cNvSpPr>
          <p:nvPr/>
        </p:nvSpPr>
        <p:spPr bwMode="auto">
          <a:xfrm>
            <a:off x="6751638" y="5459413"/>
            <a:ext cx="168275" cy="49371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98" name="Arc 38"/>
          <p:cNvSpPr>
            <a:spLocks/>
          </p:cNvSpPr>
          <p:nvPr/>
        </p:nvSpPr>
        <p:spPr bwMode="auto">
          <a:xfrm>
            <a:off x="6904038" y="5459413"/>
            <a:ext cx="160337" cy="487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Arc 39"/>
          <p:cNvSpPr>
            <a:spLocks/>
          </p:cNvSpPr>
          <p:nvPr/>
        </p:nvSpPr>
        <p:spPr bwMode="auto">
          <a:xfrm>
            <a:off x="6904038" y="5459413"/>
            <a:ext cx="166687" cy="49371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Arc 40"/>
          <p:cNvSpPr>
            <a:spLocks/>
          </p:cNvSpPr>
          <p:nvPr/>
        </p:nvSpPr>
        <p:spPr bwMode="auto">
          <a:xfrm>
            <a:off x="6916738" y="5453063"/>
            <a:ext cx="147637" cy="698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Arc 41"/>
          <p:cNvSpPr>
            <a:spLocks/>
          </p:cNvSpPr>
          <p:nvPr/>
        </p:nvSpPr>
        <p:spPr bwMode="auto">
          <a:xfrm>
            <a:off x="6916738" y="5453063"/>
            <a:ext cx="153987" cy="762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02" name="Arc 42"/>
          <p:cNvSpPr>
            <a:spLocks/>
          </p:cNvSpPr>
          <p:nvPr/>
        </p:nvSpPr>
        <p:spPr bwMode="auto">
          <a:xfrm>
            <a:off x="6759575" y="5453063"/>
            <a:ext cx="160338" cy="6985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03" name="Arc 43"/>
          <p:cNvSpPr>
            <a:spLocks/>
          </p:cNvSpPr>
          <p:nvPr/>
        </p:nvSpPr>
        <p:spPr bwMode="auto">
          <a:xfrm>
            <a:off x="6751638" y="5453063"/>
            <a:ext cx="168275" cy="762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04" name="Line 44"/>
          <p:cNvSpPr>
            <a:spLocks noChangeShapeType="1"/>
          </p:cNvSpPr>
          <p:nvPr/>
        </p:nvSpPr>
        <p:spPr bwMode="auto">
          <a:xfrm flipH="1">
            <a:off x="7058025" y="5446713"/>
            <a:ext cx="2000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05" name="Line 45"/>
          <p:cNvSpPr>
            <a:spLocks noChangeShapeType="1"/>
          </p:cNvSpPr>
          <p:nvPr/>
        </p:nvSpPr>
        <p:spPr bwMode="auto">
          <a:xfrm>
            <a:off x="6537325" y="5446713"/>
            <a:ext cx="2000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06" name="Line 46"/>
          <p:cNvSpPr>
            <a:spLocks noChangeShapeType="1"/>
          </p:cNvSpPr>
          <p:nvPr/>
        </p:nvSpPr>
        <p:spPr bwMode="auto">
          <a:xfrm>
            <a:off x="6891338" y="5453063"/>
            <a:ext cx="0" cy="63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07" name="Line 47"/>
          <p:cNvSpPr>
            <a:spLocks noChangeShapeType="1"/>
          </p:cNvSpPr>
          <p:nvPr/>
        </p:nvSpPr>
        <p:spPr bwMode="auto">
          <a:xfrm flipH="1">
            <a:off x="2051050" y="2009775"/>
            <a:ext cx="160338" cy="192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Line 48"/>
          <p:cNvSpPr>
            <a:spLocks noChangeShapeType="1"/>
          </p:cNvSpPr>
          <p:nvPr/>
        </p:nvSpPr>
        <p:spPr bwMode="auto">
          <a:xfrm>
            <a:off x="1917700" y="2009775"/>
            <a:ext cx="133350" cy="192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Line 49"/>
          <p:cNvSpPr>
            <a:spLocks noChangeShapeType="1"/>
          </p:cNvSpPr>
          <p:nvPr/>
        </p:nvSpPr>
        <p:spPr bwMode="auto">
          <a:xfrm flipH="1">
            <a:off x="1905000" y="2003425"/>
            <a:ext cx="30638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10" name="Oval 50"/>
          <p:cNvSpPr>
            <a:spLocks noChangeArrowheads="1"/>
          </p:cNvSpPr>
          <p:nvPr/>
        </p:nvSpPr>
        <p:spPr bwMode="auto">
          <a:xfrm>
            <a:off x="2038350" y="2214563"/>
            <a:ext cx="53975" cy="52387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11" name="Line 51"/>
          <p:cNvSpPr>
            <a:spLocks noChangeShapeType="1"/>
          </p:cNvSpPr>
          <p:nvPr/>
        </p:nvSpPr>
        <p:spPr bwMode="auto">
          <a:xfrm flipH="1">
            <a:off x="2479675" y="2009775"/>
            <a:ext cx="158750" cy="192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12" name="Line 52"/>
          <p:cNvSpPr>
            <a:spLocks noChangeShapeType="1"/>
          </p:cNvSpPr>
          <p:nvPr/>
        </p:nvSpPr>
        <p:spPr bwMode="auto">
          <a:xfrm>
            <a:off x="2344738" y="2009775"/>
            <a:ext cx="134937" cy="192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13" name="Line 53"/>
          <p:cNvSpPr>
            <a:spLocks noChangeShapeType="1"/>
          </p:cNvSpPr>
          <p:nvPr/>
        </p:nvSpPr>
        <p:spPr bwMode="auto">
          <a:xfrm flipH="1">
            <a:off x="2332038" y="2003425"/>
            <a:ext cx="3063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14" name="Oval 54"/>
          <p:cNvSpPr>
            <a:spLocks noChangeArrowheads="1"/>
          </p:cNvSpPr>
          <p:nvPr/>
        </p:nvSpPr>
        <p:spPr bwMode="auto">
          <a:xfrm>
            <a:off x="2465388" y="2214563"/>
            <a:ext cx="66675" cy="52387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15" name="Line 55"/>
          <p:cNvSpPr>
            <a:spLocks noChangeShapeType="1"/>
          </p:cNvSpPr>
          <p:nvPr/>
        </p:nvSpPr>
        <p:spPr bwMode="auto">
          <a:xfrm flipH="1">
            <a:off x="2919413" y="2009775"/>
            <a:ext cx="147637" cy="192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16" name="Line 56"/>
          <p:cNvSpPr>
            <a:spLocks noChangeShapeType="1"/>
          </p:cNvSpPr>
          <p:nvPr/>
        </p:nvSpPr>
        <p:spPr bwMode="auto">
          <a:xfrm>
            <a:off x="2786063" y="2009775"/>
            <a:ext cx="133350" cy="192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17" name="Line 57"/>
          <p:cNvSpPr>
            <a:spLocks noChangeShapeType="1"/>
          </p:cNvSpPr>
          <p:nvPr/>
        </p:nvSpPr>
        <p:spPr bwMode="auto">
          <a:xfrm flipH="1">
            <a:off x="2773363" y="2003425"/>
            <a:ext cx="2936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18" name="Oval 58"/>
          <p:cNvSpPr>
            <a:spLocks noChangeArrowheads="1"/>
          </p:cNvSpPr>
          <p:nvPr/>
        </p:nvSpPr>
        <p:spPr bwMode="auto">
          <a:xfrm>
            <a:off x="2906713" y="2214563"/>
            <a:ext cx="52387" cy="52387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19" name="Line 62"/>
          <p:cNvSpPr>
            <a:spLocks noChangeShapeType="1"/>
          </p:cNvSpPr>
          <p:nvPr/>
        </p:nvSpPr>
        <p:spPr bwMode="auto">
          <a:xfrm>
            <a:off x="3419475" y="2408238"/>
            <a:ext cx="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2620" name="Group 338"/>
          <p:cNvGrpSpPr>
            <a:grpSpLocks/>
          </p:cNvGrpSpPr>
          <p:nvPr/>
        </p:nvGrpSpPr>
        <p:grpSpPr bwMode="auto">
          <a:xfrm>
            <a:off x="3429000" y="2514600"/>
            <a:ext cx="508000" cy="333375"/>
            <a:chOff x="6241726" y="1669976"/>
            <a:chExt cx="507258" cy="334040"/>
          </a:xfrm>
        </p:grpSpPr>
        <p:sp>
          <p:nvSpPr>
            <p:cNvPr id="322889" name="Line 59"/>
            <p:cNvSpPr>
              <a:spLocks noChangeShapeType="1"/>
            </p:cNvSpPr>
            <p:nvPr/>
          </p:nvSpPr>
          <p:spPr bwMode="auto">
            <a:xfrm>
              <a:off x="6248400" y="1676400"/>
              <a:ext cx="3337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90" name="Line 60"/>
            <p:cNvSpPr>
              <a:spLocks noChangeShapeType="1"/>
            </p:cNvSpPr>
            <p:nvPr/>
          </p:nvSpPr>
          <p:spPr bwMode="auto">
            <a:xfrm>
              <a:off x="6248400" y="1997592"/>
              <a:ext cx="3470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91" name="Line 61"/>
            <p:cNvSpPr>
              <a:spLocks noChangeShapeType="1"/>
            </p:cNvSpPr>
            <p:nvPr/>
          </p:nvSpPr>
          <p:spPr bwMode="auto">
            <a:xfrm flipV="1">
              <a:off x="6241726" y="1669976"/>
              <a:ext cx="0" cy="3340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92" name="Arc 63"/>
            <p:cNvSpPr>
              <a:spLocks/>
            </p:cNvSpPr>
            <p:nvPr/>
          </p:nvSpPr>
          <p:spPr bwMode="auto">
            <a:xfrm>
              <a:off x="6595472" y="1703701"/>
              <a:ext cx="153512" cy="1541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93" name="Arc 64"/>
            <p:cNvSpPr>
              <a:spLocks/>
            </p:cNvSpPr>
            <p:nvPr/>
          </p:nvSpPr>
          <p:spPr bwMode="auto">
            <a:xfrm>
              <a:off x="6553200" y="1676400"/>
              <a:ext cx="166861" cy="1734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94" name="Arc 65"/>
            <p:cNvSpPr>
              <a:spLocks/>
            </p:cNvSpPr>
            <p:nvPr/>
          </p:nvSpPr>
          <p:spPr bwMode="auto">
            <a:xfrm>
              <a:off x="6595472" y="1836996"/>
              <a:ext cx="153512" cy="160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95" name="Arc 66"/>
            <p:cNvSpPr>
              <a:spLocks/>
            </p:cNvSpPr>
            <p:nvPr/>
          </p:nvSpPr>
          <p:spPr bwMode="auto">
            <a:xfrm>
              <a:off x="6553200" y="1828800"/>
              <a:ext cx="166861" cy="1670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2621" name="Line 70"/>
          <p:cNvSpPr>
            <a:spLocks noChangeShapeType="1"/>
          </p:cNvSpPr>
          <p:nvPr/>
        </p:nvSpPr>
        <p:spPr bwMode="auto">
          <a:xfrm>
            <a:off x="3419475" y="3743325"/>
            <a:ext cx="0" cy="514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22" name="Line 78"/>
          <p:cNvSpPr>
            <a:spLocks noChangeShapeType="1"/>
          </p:cNvSpPr>
          <p:nvPr/>
        </p:nvSpPr>
        <p:spPr bwMode="auto">
          <a:xfrm>
            <a:off x="3419475" y="4398963"/>
            <a:ext cx="0" cy="514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23" name="Line 86"/>
          <p:cNvSpPr>
            <a:spLocks noChangeShapeType="1"/>
          </p:cNvSpPr>
          <p:nvPr/>
        </p:nvSpPr>
        <p:spPr bwMode="auto">
          <a:xfrm>
            <a:off x="3419475" y="5067300"/>
            <a:ext cx="0" cy="514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24" name="Line 94"/>
          <p:cNvSpPr>
            <a:spLocks noChangeShapeType="1"/>
          </p:cNvSpPr>
          <p:nvPr/>
        </p:nvSpPr>
        <p:spPr bwMode="auto">
          <a:xfrm>
            <a:off x="3419475" y="3076575"/>
            <a:ext cx="0" cy="512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25" name="Line 104"/>
          <p:cNvSpPr>
            <a:spLocks noChangeShapeType="1"/>
          </p:cNvSpPr>
          <p:nvPr/>
        </p:nvSpPr>
        <p:spPr bwMode="auto">
          <a:xfrm>
            <a:off x="4495800" y="5943600"/>
            <a:ext cx="0" cy="128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26" name="Line 105"/>
          <p:cNvSpPr>
            <a:spLocks noChangeShapeType="1"/>
          </p:cNvSpPr>
          <p:nvPr/>
        </p:nvSpPr>
        <p:spPr bwMode="auto">
          <a:xfrm>
            <a:off x="3933825" y="5318125"/>
            <a:ext cx="1333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27" name="Line 106"/>
          <p:cNvSpPr>
            <a:spLocks noChangeShapeType="1"/>
          </p:cNvSpPr>
          <p:nvPr/>
        </p:nvSpPr>
        <p:spPr bwMode="auto">
          <a:xfrm>
            <a:off x="4808538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28" name="Rectangle 107"/>
          <p:cNvSpPr>
            <a:spLocks noChangeArrowheads="1"/>
          </p:cNvSpPr>
          <p:nvPr/>
        </p:nvSpPr>
        <p:spPr bwMode="auto">
          <a:xfrm>
            <a:off x="4794250" y="5305425"/>
            <a:ext cx="53975" cy="508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29" name="Line 108"/>
          <p:cNvSpPr>
            <a:spLocks noChangeShapeType="1"/>
          </p:cNvSpPr>
          <p:nvPr/>
        </p:nvSpPr>
        <p:spPr bwMode="auto">
          <a:xfrm>
            <a:off x="5595938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30" name="Rectangle 109"/>
          <p:cNvSpPr>
            <a:spLocks noChangeArrowheads="1"/>
          </p:cNvSpPr>
          <p:nvPr/>
        </p:nvSpPr>
        <p:spPr bwMode="auto">
          <a:xfrm>
            <a:off x="5583238" y="5305425"/>
            <a:ext cx="52387" cy="508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31" name="Line 110"/>
          <p:cNvSpPr>
            <a:spLocks noChangeShapeType="1"/>
          </p:cNvSpPr>
          <p:nvPr/>
        </p:nvSpPr>
        <p:spPr bwMode="auto">
          <a:xfrm>
            <a:off x="6397625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32" name="Rectangle 111"/>
          <p:cNvSpPr>
            <a:spLocks noChangeArrowheads="1"/>
          </p:cNvSpPr>
          <p:nvPr/>
        </p:nvSpPr>
        <p:spPr bwMode="auto">
          <a:xfrm>
            <a:off x="6383338" y="5305425"/>
            <a:ext cx="39687" cy="508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33" name="Line 112"/>
          <p:cNvSpPr>
            <a:spLocks noChangeShapeType="1"/>
          </p:cNvSpPr>
          <p:nvPr/>
        </p:nvSpPr>
        <p:spPr bwMode="auto">
          <a:xfrm>
            <a:off x="7185025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34" name="Rectangle 113"/>
          <p:cNvSpPr>
            <a:spLocks noChangeArrowheads="1"/>
          </p:cNvSpPr>
          <p:nvPr/>
        </p:nvSpPr>
        <p:spPr bwMode="auto">
          <a:xfrm>
            <a:off x="7170738" y="5305425"/>
            <a:ext cx="53975" cy="508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35" name="Line 114"/>
          <p:cNvSpPr>
            <a:spLocks noChangeShapeType="1"/>
          </p:cNvSpPr>
          <p:nvPr/>
        </p:nvSpPr>
        <p:spPr bwMode="auto">
          <a:xfrm>
            <a:off x="4081463" y="5318125"/>
            <a:ext cx="7207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36" name="Line 115"/>
          <p:cNvSpPr>
            <a:spLocks noChangeShapeType="1"/>
          </p:cNvSpPr>
          <p:nvPr/>
        </p:nvSpPr>
        <p:spPr bwMode="auto">
          <a:xfrm>
            <a:off x="4814888" y="5318125"/>
            <a:ext cx="774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37" name="Line 116"/>
          <p:cNvSpPr>
            <a:spLocks noChangeShapeType="1"/>
          </p:cNvSpPr>
          <p:nvPr/>
        </p:nvSpPr>
        <p:spPr bwMode="auto">
          <a:xfrm>
            <a:off x="5602288" y="5318125"/>
            <a:ext cx="787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38" name="Line 117"/>
          <p:cNvSpPr>
            <a:spLocks noChangeShapeType="1"/>
          </p:cNvSpPr>
          <p:nvPr/>
        </p:nvSpPr>
        <p:spPr bwMode="auto">
          <a:xfrm>
            <a:off x="6403975" y="5318125"/>
            <a:ext cx="7731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39" name="Line 118"/>
          <p:cNvSpPr>
            <a:spLocks noChangeShapeType="1"/>
          </p:cNvSpPr>
          <p:nvPr/>
        </p:nvSpPr>
        <p:spPr bwMode="auto">
          <a:xfrm>
            <a:off x="7191375" y="5318125"/>
            <a:ext cx="2000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40" name="Line 119"/>
          <p:cNvSpPr>
            <a:spLocks noChangeShapeType="1"/>
          </p:cNvSpPr>
          <p:nvPr/>
        </p:nvSpPr>
        <p:spPr bwMode="auto">
          <a:xfrm>
            <a:off x="3933825" y="4662488"/>
            <a:ext cx="1333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41" name="Line 120"/>
          <p:cNvSpPr>
            <a:spLocks noChangeShapeType="1"/>
          </p:cNvSpPr>
          <p:nvPr/>
        </p:nvSpPr>
        <p:spPr bwMode="auto">
          <a:xfrm>
            <a:off x="4648200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42" name="Line 121"/>
          <p:cNvSpPr>
            <a:spLocks noChangeShapeType="1"/>
          </p:cNvSpPr>
          <p:nvPr/>
        </p:nvSpPr>
        <p:spPr bwMode="auto">
          <a:xfrm>
            <a:off x="5449888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43" name="Line 122"/>
          <p:cNvSpPr>
            <a:spLocks noChangeShapeType="1"/>
          </p:cNvSpPr>
          <p:nvPr/>
        </p:nvSpPr>
        <p:spPr bwMode="auto">
          <a:xfrm>
            <a:off x="6249988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44" name="Line 123"/>
          <p:cNvSpPr>
            <a:spLocks noChangeShapeType="1"/>
          </p:cNvSpPr>
          <p:nvPr/>
        </p:nvSpPr>
        <p:spPr bwMode="auto">
          <a:xfrm>
            <a:off x="7037388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45" name="Line 124"/>
          <p:cNvSpPr>
            <a:spLocks noChangeShapeType="1"/>
          </p:cNvSpPr>
          <p:nvPr/>
        </p:nvSpPr>
        <p:spPr bwMode="auto">
          <a:xfrm>
            <a:off x="4081463" y="4662488"/>
            <a:ext cx="5603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46" name="Rectangle 125"/>
          <p:cNvSpPr>
            <a:spLocks noChangeArrowheads="1"/>
          </p:cNvSpPr>
          <p:nvPr/>
        </p:nvSpPr>
        <p:spPr bwMode="auto">
          <a:xfrm>
            <a:off x="4635500" y="4649788"/>
            <a:ext cx="52388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47" name="Line 126"/>
          <p:cNvSpPr>
            <a:spLocks noChangeShapeType="1"/>
          </p:cNvSpPr>
          <p:nvPr/>
        </p:nvSpPr>
        <p:spPr bwMode="auto">
          <a:xfrm>
            <a:off x="4654550" y="4662488"/>
            <a:ext cx="787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48" name="Rectangle 127"/>
          <p:cNvSpPr>
            <a:spLocks noChangeArrowheads="1"/>
          </p:cNvSpPr>
          <p:nvPr/>
        </p:nvSpPr>
        <p:spPr bwMode="auto">
          <a:xfrm>
            <a:off x="5435600" y="4649788"/>
            <a:ext cx="53975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49" name="Line 128"/>
          <p:cNvSpPr>
            <a:spLocks noChangeShapeType="1"/>
          </p:cNvSpPr>
          <p:nvPr/>
        </p:nvSpPr>
        <p:spPr bwMode="auto">
          <a:xfrm>
            <a:off x="5456238" y="4662488"/>
            <a:ext cx="787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50" name="Rectangle 129"/>
          <p:cNvSpPr>
            <a:spLocks noChangeArrowheads="1"/>
          </p:cNvSpPr>
          <p:nvPr/>
        </p:nvSpPr>
        <p:spPr bwMode="auto">
          <a:xfrm>
            <a:off x="6237288" y="4649788"/>
            <a:ext cx="52387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51" name="Line 130"/>
          <p:cNvSpPr>
            <a:spLocks noChangeShapeType="1"/>
          </p:cNvSpPr>
          <p:nvPr/>
        </p:nvSpPr>
        <p:spPr bwMode="auto">
          <a:xfrm>
            <a:off x="6256338" y="4662488"/>
            <a:ext cx="774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52" name="Rectangle 131"/>
          <p:cNvSpPr>
            <a:spLocks noChangeArrowheads="1"/>
          </p:cNvSpPr>
          <p:nvPr/>
        </p:nvSpPr>
        <p:spPr bwMode="auto">
          <a:xfrm>
            <a:off x="7024688" y="4649788"/>
            <a:ext cx="52387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53" name="Line 132"/>
          <p:cNvSpPr>
            <a:spLocks noChangeShapeType="1"/>
          </p:cNvSpPr>
          <p:nvPr/>
        </p:nvSpPr>
        <p:spPr bwMode="auto">
          <a:xfrm>
            <a:off x="7043738" y="4662488"/>
            <a:ext cx="3476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54" name="Line 133"/>
          <p:cNvSpPr>
            <a:spLocks noChangeShapeType="1"/>
          </p:cNvSpPr>
          <p:nvPr/>
        </p:nvSpPr>
        <p:spPr bwMode="auto">
          <a:xfrm>
            <a:off x="4648200" y="4668838"/>
            <a:ext cx="0" cy="6429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55" name="Line 134"/>
          <p:cNvSpPr>
            <a:spLocks noChangeShapeType="1"/>
          </p:cNvSpPr>
          <p:nvPr/>
        </p:nvSpPr>
        <p:spPr bwMode="auto">
          <a:xfrm>
            <a:off x="5449888" y="4668838"/>
            <a:ext cx="0" cy="6429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56" name="Line 135"/>
          <p:cNvSpPr>
            <a:spLocks noChangeShapeType="1"/>
          </p:cNvSpPr>
          <p:nvPr/>
        </p:nvSpPr>
        <p:spPr bwMode="auto">
          <a:xfrm>
            <a:off x="6249988" y="4668838"/>
            <a:ext cx="0" cy="6429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57" name="Line 136"/>
          <p:cNvSpPr>
            <a:spLocks noChangeShapeType="1"/>
          </p:cNvSpPr>
          <p:nvPr/>
        </p:nvSpPr>
        <p:spPr bwMode="auto">
          <a:xfrm>
            <a:off x="7037388" y="4668838"/>
            <a:ext cx="0" cy="6429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58" name="Line 137"/>
          <p:cNvSpPr>
            <a:spLocks noChangeShapeType="1"/>
          </p:cNvSpPr>
          <p:nvPr/>
        </p:nvSpPr>
        <p:spPr bwMode="auto">
          <a:xfrm>
            <a:off x="3933825" y="3994150"/>
            <a:ext cx="1333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59" name="Line 138"/>
          <p:cNvSpPr>
            <a:spLocks noChangeShapeType="1"/>
          </p:cNvSpPr>
          <p:nvPr/>
        </p:nvSpPr>
        <p:spPr bwMode="auto">
          <a:xfrm>
            <a:off x="4502150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60" name="Line 139"/>
          <p:cNvSpPr>
            <a:spLocks noChangeShapeType="1"/>
          </p:cNvSpPr>
          <p:nvPr/>
        </p:nvSpPr>
        <p:spPr bwMode="auto">
          <a:xfrm>
            <a:off x="5314950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61" name="Line 140"/>
          <p:cNvSpPr>
            <a:spLocks noChangeShapeType="1"/>
          </p:cNvSpPr>
          <p:nvPr/>
        </p:nvSpPr>
        <p:spPr bwMode="auto">
          <a:xfrm>
            <a:off x="6103938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62" name="Line 141"/>
          <p:cNvSpPr>
            <a:spLocks noChangeShapeType="1"/>
          </p:cNvSpPr>
          <p:nvPr/>
        </p:nvSpPr>
        <p:spPr bwMode="auto">
          <a:xfrm>
            <a:off x="6891338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63" name="Line 142"/>
          <p:cNvSpPr>
            <a:spLocks noChangeShapeType="1"/>
          </p:cNvSpPr>
          <p:nvPr/>
        </p:nvSpPr>
        <p:spPr bwMode="auto">
          <a:xfrm>
            <a:off x="4081463" y="3994150"/>
            <a:ext cx="412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64" name="Rectangle 143"/>
          <p:cNvSpPr>
            <a:spLocks noChangeArrowheads="1"/>
          </p:cNvSpPr>
          <p:nvPr/>
        </p:nvSpPr>
        <p:spPr bwMode="auto">
          <a:xfrm>
            <a:off x="4487863" y="3981450"/>
            <a:ext cx="53975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65" name="Line 144"/>
          <p:cNvSpPr>
            <a:spLocks noChangeShapeType="1"/>
          </p:cNvSpPr>
          <p:nvPr/>
        </p:nvSpPr>
        <p:spPr bwMode="auto">
          <a:xfrm>
            <a:off x="4508500" y="3994150"/>
            <a:ext cx="8001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66" name="Rectangle 145"/>
          <p:cNvSpPr>
            <a:spLocks noChangeArrowheads="1"/>
          </p:cNvSpPr>
          <p:nvPr/>
        </p:nvSpPr>
        <p:spPr bwMode="auto">
          <a:xfrm>
            <a:off x="5302250" y="3981450"/>
            <a:ext cx="39688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67" name="Line 146"/>
          <p:cNvSpPr>
            <a:spLocks noChangeShapeType="1"/>
          </p:cNvSpPr>
          <p:nvPr/>
        </p:nvSpPr>
        <p:spPr bwMode="auto">
          <a:xfrm>
            <a:off x="5322888" y="3994150"/>
            <a:ext cx="7731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68" name="Rectangle 147"/>
          <p:cNvSpPr>
            <a:spLocks noChangeArrowheads="1"/>
          </p:cNvSpPr>
          <p:nvPr/>
        </p:nvSpPr>
        <p:spPr bwMode="auto">
          <a:xfrm>
            <a:off x="6089650" y="3981450"/>
            <a:ext cx="53975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69" name="Line 148"/>
          <p:cNvSpPr>
            <a:spLocks noChangeShapeType="1"/>
          </p:cNvSpPr>
          <p:nvPr/>
        </p:nvSpPr>
        <p:spPr bwMode="auto">
          <a:xfrm>
            <a:off x="6110288" y="3994150"/>
            <a:ext cx="7731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70" name="Rectangle 149"/>
          <p:cNvSpPr>
            <a:spLocks noChangeArrowheads="1"/>
          </p:cNvSpPr>
          <p:nvPr/>
        </p:nvSpPr>
        <p:spPr bwMode="auto">
          <a:xfrm>
            <a:off x="6877050" y="3981450"/>
            <a:ext cx="53975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71" name="Line 150"/>
          <p:cNvSpPr>
            <a:spLocks noChangeShapeType="1"/>
          </p:cNvSpPr>
          <p:nvPr/>
        </p:nvSpPr>
        <p:spPr bwMode="auto">
          <a:xfrm>
            <a:off x="6897688" y="3994150"/>
            <a:ext cx="493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72" name="Line 151"/>
          <p:cNvSpPr>
            <a:spLocks noChangeShapeType="1"/>
          </p:cNvSpPr>
          <p:nvPr/>
        </p:nvSpPr>
        <p:spPr bwMode="auto">
          <a:xfrm>
            <a:off x="4502150" y="4000500"/>
            <a:ext cx="0" cy="13112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73" name="Line 152"/>
          <p:cNvSpPr>
            <a:spLocks noChangeShapeType="1"/>
          </p:cNvSpPr>
          <p:nvPr/>
        </p:nvSpPr>
        <p:spPr bwMode="auto">
          <a:xfrm>
            <a:off x="5314950" y="4000500"/>
            <a:ext cx="0" cy="13112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74" name="Line 153"/>
          <p:cNvSpPr>
            <a:spLocks noChangeShapeType="1"/>
          </p:cNvSpPr>
          <p:nvPr/>
        </p:nvSpPr>
        <p:spPr bwMode="auto">
          <a:xfrm>
            <a:off x="6103938" y="4000500"/>
            <a:ext cx="0" cy="13112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75" name="Line 154"/>
          <p:cNvSpPr>
            <a:spLocks noChangeShapeType="1"/>
          </p:cNvSpPr>
          <p:nvPr/>
        </p:nvSpPr>
        <p:spPr bwMode="auto">
          <a:xfrm>
            <a:off x="6891338" y="4000500"/>
            <a:ext cx="0" cy="13112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76" name="Line 157"/>
          <p:cNvSpPr>
            <a:spLocks noChangeShapeType="1"/>
          </p:cNvSpPr>
          <p:nvPr/>
        </p:nvSpPr>
        <p:spPr bwMode="auto">
          <a:xfrm>
            <a:off x="2058988" y="1881188"/>
            <a:ext cx="0" cy="1158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77" name="Line 158"/>
          <p:cNvSpPr>
            <a:spLocks noChangeShapeType="1"/>
          </p:cNvSpPr>
          <p:nvPr/>
        </p:nvSpPr>
        <p:spPr bwMode="auto">
          <a:xfrm>
            <a:off x="3294063" y="2478088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78" name="Line 159"/>
          <p:cNvSpPr>
            <a:spLocks noChangeShapeType="1"/>
          </p:cNvSpPr>
          <p:nvPr/>
        </p:nvSpPr>
        <p:spPr bwMode="auto">
          <a:xfrm>
            <a:off x="3294063" y="3789363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79" name="Line 160"/>
          <p:cNvSpPr>
            <a:spLocks noChangeShapeType="1"/>
          </p:cNvSpPr>
          <p:nvPr/>
        </p:nvSpPr>
        <p:spPr bwMode="auto">
          <a:xfrm>
            <a:off x="3294063" y="4470400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80" name="Line 161"/>
          <p:cNvSpPr>
            <a:spLocks noChangeShapeType="1"/>
          </p:cNvSpPr>
          <p:nvPr/>
        </p:nvSpPr>
        <p:spPr bwMode="auto">
          <a:xfrm>
            <a:off x="3294063" y="5124450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81" name="Line 162"/>
          <p:cNvSpPr>
            <a:spLocks noChangeShapeType="1"/>
          </p:cNvSpPr>
          <p:nvPr/>
        </p:nvSpPr>
        <p:spPr bwMode="auto">
          <a:xfrm>
            <a:off x="3294063" y="3133725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82" name="Line 163"/>
          <p:cNvSpPr>
            <a:spLocks noChangeShapeType="1"/>
          </p:cNvSpPr>
          <p:nvPr/>
        </p:nvSpPr>
        <p:spPr bwMode="auto">
          <a:xfrm>
            <a:off x="2065338" y="1874838"/>
            <a:ext cx="2000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83" name="Rectangle 164"/>
          <p:cNvSpPr>
            <a:spLocks noChangeArrowheads="1"/>
          </p:cNvSpPr>
          <p:nvPr/>
        </p:nvSpPr>
        <p:spPr bwMode="auto">
          <a:xfrm>
            <a:off x="2259013" y="1849438"/>
            <a:ext cx="52387" cy="508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84" name="Line 165"/>
          <p:cNvSpPr>
            <a:spLocks noChangeShapeType="1"/>
          </p:cNvSpPr>
          <p:nvPr/>
        </p:nvSpPr>
        <p:spPr bwMode="auto">
          <a:xfrm>
            <a:off x="2271713" y="1752600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85" name="Line 166"/>
          <p:cNvSpPr>
            <a:spLocks noChangeShapeType="1"/>
          </p:cNvSpPr>
          <p:nvPr/>
        </p:nvSpPr>
        <p:spPr bwMode="auto">
          <a:xfrm>
            <a:off x="2271713" y="1881188"/>
            <a:ext cx="0" cy="590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86" name="Rectangle 167"/>
          <p:cNvSpPr>
            <a:spLocks noChangeArrowheads="1"/>
          </p:cNvSpPr>
          <p:nvPr/>
        </p:nvSpPr>
        <p:spPr bwMode="auto">
          <a:xfrm>
            <a:off x="2259013" y="2465388"/>
            <a:ext cx="52387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87" name="Line 168"/>
          <p:cNvSpPr>
            <a:spLocks noChangeShapeType="1"/>
          </p:cNvSpPr>
          <p:nvPr/>
        </p:nvSpPr>
        <p:spPr bwMode="auto">
          <a:xfrm>
            <a:off x="2271713" y="2484438"/>
            <a:ext cx="0" cy="6429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88" name="Rectangle 169"/>
          <p:cNvSpPr>
            <a:spLocks noChangeArrowheads="1"/>
          </p:cNvSpPr>
          <p:nvPr/>
        </p:nvSpPr>
        <p:spPr bwMode="auto">
          <a:xfrm>
            <a:off x="2259013" y="3121025"/>
            <a:ext cx="52387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89" name="Line 170"/>
          <p:cNvSpPr>
            <a:spLocks noChangeShapeType="1"/>
          </p:cNvSpPr>
          <p:nvPr/>
        </p:nvSpPr>
        <p:spPr bwMode="auto">
          <a:xfrm>
            <a:off x="2271713" y="3140075"/>
            <a:ext cx="0" cy="642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90" name="Rectangle 171"/>
          <p:cNvSpPr>
            <a:spLocks noChangeArrowheads="1"/>
          </p:cNvSpPr>
          <p:nvPr/>
        </p:nvSpPr>
        <p:spPr bwMode="auto">
          <a:xfrm>
            <a:off x="2259013" y="3776663"/>
            <a:ext cx="52387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91" name="Line 172"/>
          <p:cNvSpPr>
            <a:spLocks noChangeShapeType="1"/>
          </p:cNvSpPr>
          <p:nvPr/>
        </p:nvSpPr>
        <p:spPr bwMode="auto">
          <a:xfrm>
            <a:off x="2271713" y="3795713"/>
            <a:ext cx="0" cy="6683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92" name="Rectangle 173"/>
          <p:cNvSpPr>
            <a:spLocks noChangeArrowheads="1"/>
          </p:cNvSpPr>
          <p:nvPr/>
        </p:nvSpPr>
        <p:spPr bwMode="auto">
          <a:xfrm>
            <a:off x="2259013" y="4457700"/>
            <a:ext cx="52387" cy="254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93" name="Line 174"/>
          <p:cNvSpPr>
            <a:spLocks noChangeShapeType="1"/>
          </p:cNvSpPr>
          <p:nvPr/>
        </p:nvSpPr>
        <p:spPr bwMode="auto">
          <a:xfrm>
            <a:off x="2271713" y="4476750"/>
            <a:ext cx="0" cy="641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94" name="Rectangle 175"/>
          <p:cNvSpPr>
            <a:spLocks noChangeArrowheads="1"/>
          </p:cNvSpPr>
          <p:nvPr/>
        </p:nvSpPr>
        <p:spPr bwMode="auto">
          <a:xfrm>
            <a:off x="2259013" y="5111750"/>
            <a:ext cx="52387" cy="52388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695" name="Line 176"/>
          <p:cNvSpPr>
            <a:spLocks noChangeShapeType="1"/>
          </p:cNvSpPr>
          <p:nvPr/>
        </p:nvSpPr>
        <p:spPr bwMode="auto">
          <a:xfrm>
            <a:off x="2271713" y="5130800"/>
            <a:ext cx="0" cy="642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96" name="Line 177"/>
          <p:cNvSpPr>
            <a:spLocks noChangeShapeType="1"/>
          </p:cNvSpPr>
          <p:nvPr/>
        </p:nvSpPr>
        <p:spPr bwMode="auto">
          <a:xfrm>
            <a:off x="2278063" y="2478088"/>
            <a:ext cx="1001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97" name="Line 178"/>
          <p:cNvSpPr>
            <a:spLocks noChangeShapeType="1"/>
          </p:cNvSpPr>
          <p:nvPr/>
        </p:nvSpPr>
        <p:spPr bwMode="auto">
          <a:xfrm>
            <a:off x="2278063" y="3133725"/>
            <a:ext cx="1001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98" name="Line 179"/>
          <p:cNvSpPr>
            <a:spLocks noChangeShapeType="1"/>
          </p:cNvSpPr>
          <p:nvPr/>
        </p:nvSpPr>
        <p:spPr bwMode="auto">
          <a:xfrm>
            <a:off x="2278063" y="3789363"/>
            <a:ext cx="1001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699" name="Line 180"/>
          <p:cNvSpPr>
            <a:spLocks noChangeShapeType="1"/>
          </p:cNvSpPr>
          <p:nvPr/>
        </p:nvSpPr>
        <p:spPr bwMode="auto">
          <a:xfrm>
            <a:off x="2278063" y="4470400"/>
            <a:ext cx="1001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00" name="Line 181"/>
          <p:cNvSpPr>
            <a:spLocks noChangeShapeType="1"/>
          </p:cNvSpPr>
          <p:nvPr/>
        </p:nvSpPr>
        <p:spPr bwMode="auto">
          <a:xfrm>
            <a:off x="2278063" y="5124450"/>
            <a:ext cx="1001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01" name="Line 182"/>
          <p:cNvSpPr>
            <a:spLocks noChangeShapeType="1"/>
          </p:cNvSpPr>
          <p:nvPr/>
        </p:nvSpPr>
        <p:spPr bwMode="auto">
          <a:xfrm>
            <a:off x="2486025" y="1881188"/>
            <a:ext cx="0" cy="1158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02" name="Line 183"/>
          <p:cNvSpPr>
            <a:spLocks noChangeShapeType="1"/>
          </p:cNvSpPr>
          <p:nvPr/>
        </p:nvSpPr>
        <p:spPr bwMode="auto">
          <a:xfrm>
            <a:off x="3294063" y="2735263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03" name="Line 184"/>
          <p:cNvSpPr>
            <a:spLocks noChangeShapeType="1"/>
          </p:cNvSpPr>
          <p:nvPr/>
        </p:nvSpPr>
        <p:spPr bwMode="auto">
          <a:xfrm>
            <a:off x="3294063" y="4071938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04" name="Line 185"/>
          <p:cNvSpPr>
            <a:spLocks noChangeShapeType="1"/>
          </p:cNvSpPr>
          <p:nvPr/>
        </p:nvSpPr>
        <p:spPr bwMode="auto">
          <a:xfrm>
            <a:off x="3294063" y="4727575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05" name="Line 186"/>
          <p:cNvSpPr>
            <a:spLocks noChangeShapeType="1"/>
          </p:cNvSpPr>
          <p:nvPr/>
        </p:nvSpPr>
        <p:spPr bwMode="auto">
          <a:xfrm>
            <a:off x="3294063" y="5381625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06" name="Line 187"/>
          <p:cNvSpPr>
            <a:spLocks noChangeShapeType="1"/>
          </p:cNvSpPr>
          <p:nvPr/>
        </p:nvSpPr>
        <p:spPr bwMode="auto">
          <a:xfrm>
            <a:off x="3294063" y="3390900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07" name="Line 188"/>
          <p:cNvSpPr>
            <a:spLocks noChangeShapeType="1"/>
          </p:cNvSpPr>
          <p:nvPr/>
        </p:nvSpPr>
        <p:spPr bwMode="auto">
          <a:xfrm>
            <a:off x="2492375" y="1874838"/>
            <a:ext cx="2000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08" name="Rectangle 189"/>
          <p:cNvSpPr>
            <a:spLocks noChangeArrowheads="1"/>
          </p:cNvSpPr>
          <p:nvPr/>
        </p:nvSpPr>
        <p:spPr bwMode="auto">
          <a:xfrm>
            <a:off x="2686050" y="1849438"/>
            <a:ext cx="53975" cy="508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09" name="Line 190"/>
          <p:cNvSpPr>
            <a:spLocks noChangeShapeType="1"/>
          </p:cNvSpPr>
          <p:nvPr/>
        </p:nvSpPr>
        <p:spPr bwMode="auto">
          <a:xfrm>
            <a:off x="2698750" y="1752600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10" name="Line 191"/>
          <p:cNvSpPr>
            <a:spLocks noChangeShapeType="1"/>
          </p:cNvSpPr>
          <p:nvPr/>
        </p:nvSpPr>
        <p:spPr bwMode="auto">
          <a:xfrm>
            <a:off x="2698750" y="1881188"/>
            <a:ext cx="0" cy="8477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11" name="Rectangle 192"/>
          <p:cNvSpPr>
            <a:spLocks noChangeArrowheads="1"/>
          </p:cNvSpPr>
          <p:nvPr/>
        </p:nvSpPr>
        <p:spPr bwMode="auto">
          <a:xfrm>
            <a:off x="2686050" y="2722563"/>
            <a:ext cx="53975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12" name="Line 193"/>
          <p:cNvSpPr>
            <a:spLocks noChangeShapeType="1"/>
          </p:cNvSpPr>
          <p:nvPr/>
        </p:nvSpPr>
        <p:spPr bwMode="auto">
          <a:xfrm>
            <a:off x="2698750" y="2741613"/>
            <a:ext cx="0" cy="6429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13" name="Rectangle 194"/>
          <p:cNvSpPr>
            <a:spLocks noChangeArrowheads="1"/>
          </p:cNvSpPr>
          <p:nvPr/>
        </p:nvSpPr>
        <p:spPr bwMode="auto">
          <a:xfrm>
            <a:off x="2686050" y="3378200"/>
            <a:ext cx="53975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14" name="Line 195"/>
          <p:cNvSpPr>
            <a:spLocks noChangeShapeType="1"/>
          </p:cNvSpPr>
          <p:nvPr/>
        </p:nvSpPr>
        <p:spPr bwMode="auto">
          <a:xfrm>
            <a:off x="2698750" y="3397250"/>
            <a:ext cx="0" cy="6683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15" name="Rectangle 196"/>
          <p:cNvSpPr>
            <a:spLocks noChangeArrowheads="1"/>
          </p:cNvSpPr>
          <p:nvPr/>
        </p:nvSpPr>
        <p:spPr bwMode="auto">
          <a:xfrm>
            <a:off x="2686050" y="4059238"/>
            <a:ext cx="53975" cy="254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16" name="Line 197"/>
          <p:cNvSpPr>
            <a:spLocks noChangeShapeType="1"/>
          </p:cNvSpPr>
          <p:nvPr/>
        </p:nvSpPr>
        <p:spPr bwMode="auto">
          <a:xfrm>
            <a:off x="2698750" y="4078288"/>
            <a:ext cx="0" cy="641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17" name="Rectangle 198"/>
          <p:cNvSpPr>
            <a:spLocks noChangeArrowheads="1"/>
          </p:cNvSpPr>
          <p:nvPr/>
        </p:nvSpPr>
        <p:spPr bwMode="auto">
          <a:xfrm>
            <a:off x="2686050" y="4713288"/>
            <a:ext cx="53975" cy="52387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18" name="Line 199"/>
          <p:cNvSpPr>
            <a:spLocks noChangeShapeType="1"/>
          </p:cNvSpPr>
          <p:nvPr/>
        </p:nvSpPr>
        <p:spPr bwMode="auto">
          <a:xfrm>
            <a:off x="2698750" y="4733925"/>
            <a:ext cx="0" cy="641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19" name="Rectangle 200"/>
          <p:cNvSpPr>
            <a:spLocks noChangeArrowheads="1"/>
          </p:cNvSpPr>
          <p:nvPr/>
        </p:nvSpPr>
        <p:spPr bwMode="auto">
          <a:xfrm>
            <a:off x="2686050" y="5368925"/>
            <a:ext cx="53975" cy="52388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20" name="Line 201"/>
          <p:cNvSpPr>
            <a:spLocks noChangeShapeType="1"/>
          </p:cNvSpPr>
          <p:nvPr/>
        </p:nvSpPr>
        <p:spPr bwMode="auto">
          <a:xfrm>
            <a:off x="2698750" y="5387975"/>
            <a:ext cx="0" cy="385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21" name="Line 202"/>
          <p:cNvSpPr>
            <a:spLocks noChangeShapeType="1"/>
          </p:cNvSpPr>
          <p:nvPr/>
        </p:nvSpPr>
        <p:spPr bwMode="auto">
          <a:xfrm>
            <a:off x="2706688" y="2735263"/>
            <a:ext cx="5730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22" name="Line 203"/>
          <p:cNvSpPr>
            <a:spLocks noChangeShapeType="1"/>
          </p:cNvSpPr>
          <p:nvPr/>
        </p:nvSpPr>
        <p:spPr bwMode="auto">
          <a:xfrm>
            <a:off x="2706688" y="3390900"/>
            <a:ext cx="5730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23" name="Line 204"/>
          <p:cNvSpPr>
            <a:spLocks noChangeShapeType="1"/>
          </p:cNvSpPr>
          <p:nvPr/>
        </p:nvSpPr>
        <p:spPr bwMode="auto">
          <a:xfrm>
            <a:off x="2706688" y="4071938"/>
            <a:ext cx="5730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24" name="Line 205"/>
          <p:cNvSpPr>
            <a:spLocks noChangeShapeType="1"/>
          </p:cNvSpPr>
          <p:nvPr/>
        </p:nvSpPr>
        <p:spPr bwMode="auto">
          <a:xfrm>
            <a:off x="2706688" y="4727575"/>
            <a:ext cx="5730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25" name="Line 206"/>
          <p:cNvSpPr>
            <a:spLocks noChangeShapeType="1"/>
          </p:cNvSpPr>
          <p:nvPr/>
        </p:nvSpPr>
        <p:spPr bwMode="auto">
          <a:xfrm>
            <a:off x="2706688" y="5381625"/>
            <a:ext cx="5730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26" name="Line 207"/>
          <p:cNvSpPr>
            <a:spLocks noChangeShapeType="1"/>
          </p:cNvSpPr>
          <p:nvPr/>
        </p:nvSpPr>
        <p:spPr bwMode="auto">
          <a:xfrm>
            <a:off x="2925763" y="1881188"/>
            <a:ext cx="0" cy="1158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27" name="Line 208"/>
          <p:cNvSpPr>
            <a:spLocks noChangeShapeType="1"/>
          </p:cNvSpPr>
          <p:nvPr/>
        </p:nvSpPr>
        <p:spPr bwMode="auto">
          <a:xfrm>
            <a:off x="2932113" y="1874838"/>
            <a:ext cx="2016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28" name="Rectangle 209"/>
          <p:cNvSpPr>
            <a:spLocks noChangeArrowheads="1"/>
          </p:cNvSpPr>
          <p:nvPr/>
        </p:nvSpPr>
        <p:spPr bwMode="auto">
          <a:xfrm>
            <a:off x="3125788" y="1849438"/>
            <a:ext cx="53975" cy="508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29" name="Line 210"/>
          <p:cNvSpPr>
            <a:spLocks noChangeShapeType="1"/>
          </p:cNvSpPr>
          <p:nvPr/>
        </p:nvSpPr>
        <p:spPr bwMode="auto">
          <a:xfrm>
            <a:off x="3140075" y="1752600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30" name="Line 211"/>
          <p:cNvSpPr>
            <a:spLocks noChangeShapeType="1"/>
          </p:cNvSpPr>
          <p:nvPr/>
        </p:nvSpPr>
        <p:spPr bwMode="auto">
          <a:xfrm>
            <a:off x="3140075" y="1881188"/>
            <a:ext cx="0" cy="3892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31" name="Line 212"/>
          <p:cNvSpPr>
            <a:spLocks noChangeShapeType="1"/>
          </p:cNvSpPr>
          <p:nvPr/>
        </p:nvSpPr>
        <p:spPr bwMode="auto">
          <a:xfrm>
            <a:off x="2058988" y="2279650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32" name="Line 213"/>
          <p:cNvSpPr>
            <a:spLocks noChangeShapeType="1"/>
          </p:cNvSpPr>
          <p:nvPr/>
        </p:nvSpPr>
        <p:spPr bwMode="auto">
          <a:xfrm>
            <a:off x="2058988" y="2408238"/>
            <a:ext cx="0" cy="3365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33" name="Line 214"/>
          <p:cNvSpPr>
            <a:spLocks noChangeShapeType="1"/>
          </p:cNvSpPr>
          <p:nvPr/>
        </p:nvSpPr>
        <p:spPr bwMode="auto">
          <a:xfrm>
            <a:off x="4221163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34" name="Line 215"/>
          <p:cNvSpPr>
            <a:spLocks noChangeShapeType="1"/>
          </p:cNvSpPr>
          <p:nvPr/>
        </p:nvSpPr>
        <p:spPr bwMode="auto">
          <a:xfrm>
            <a:off x="5021263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35" name="Line 216"/>
          <p:cNvSpPr>
            <a:spLocks noChangeShapeType="1"/>
          </p:cNvSpPr>
          <p:nvPr/>
        </p:nvSpPr>
        <p:spPr bwMode="auto">
          <a:xfrm>
            <a:off x="5810250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36" name="Line 217"/>
          <p:cNvSpPr>
            <a:spLocks noChangeShapeType="1"/>
          </p:cNvSpPr>
          <p:nvPr/>
        </p:nvSpPr>
        <p:spPr bwMode="auto">
          <a:xfrm>
            <a:off x="6610350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37" name="Line 218"/>
          <p:cNvSpPr>
            <a:spLocks noChangeShapeType="1"/>
          </p:cNvSpPr>
          <p:nvPr/>
        </p:nvSpPr>
        <p:spPr bwMode="auto">
          <a:xfrm flipV="1">
            <a:off x="3886200" y="2667000"/>
            <a:ext cx="381000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38" name="Rectangle 220"/>
          <p:cNvSpPr>
            <a:spLocks noChangeArrowheads="1"/>
          </p:cNvSpPr>
          <p:nvPr/>
        </p:nvSpPr>
        <p:spPr bwMode="auto">
          <a:xfrm>
            <a:off x="4208463" y="2659063"/>
            <a:ext cx="39687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39" name="Line 221"/>
          <p:cNvSpPr>
            <a:spLocks noChangeShapeType="1"/>
          </p:cNvSpPr>
          <p:nvPr/>
        </p:nvSpPr>
        <p:spPr bwMode="auto">
          <a:xfrm>
            <a:off x="4241800" y="2671763"/>
            <a:ext cx="787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40" name="Rectangle 222"/>
          <p:cNvSpPr>
            <a:spLocks noChangeArrowheads="1"/>
          </p:cNvSpPr>
          <p:nvPr/>
        </p:nvSpPr>
        <p:spPr bwMode="auto">
          <a:xfrm>
            <a:off x="5008563" y="2659063"/>
            <a:ext cx="53975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41" name="Line 223"/>
          <p:cNvSpPr>
            <a:spLocks noChangeShapeType="1"/>
          </p:cNvSpPr>
          <p:nvPr/>
        </p:nvSpPr>
        <p:spPr bwMode="auto">
          <a:xfrm>
            <a:off x="5029200" y="2671763"/>
            <a:ext cx="7731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42" name="Rectangle 224"/>
          <p:cNvSpPr>
            <a:spLocks noChangeArrowheads="1"/>
          </p:cNvSpPr>
          <p:nvPr/>
        </p:nvSpPr>
        <p:spPr bwMode="auto">
          <a:xfrm>
            <a:off x="5795963" y="2659063"/>
            <a:ext cx="53975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43" name="Line 225"/>
          <p:cNvSpPr>
            <a:spLocks noChangeShapeType="1"/>
          </p:cNvSpPr>
          <p:nvPr/>
        </p:nvSpPr>
        <p:spPr bwMode="auto">
          <a:xfrm>
            <a:off x="5816600" y="2671763"/>
            <a:ext cx="787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44" name="Rectangle 226"/>
          <p:cNvSpPr>
            <a:spLocks noChangeArrowheads="1"/>
          </p:cNvSpPr>
          <p:nvPr/>
        </p:nvSpPr>
        <p:spPr bwMode="auto">
          <a:xfrm>
            <a:off x="6597650" y="2659063"/>
            <a:ext cx="52388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45" name="Line 227"/>
          <p:cNvSpPr>
            <a:spLocks noChangeShapeType="1"/>
          </p:cNvSpPr>
          <p:nvPr/>
        </p:nvSpPr>
        <p:spPr bwMode="auto">
          <a:xfrm>
            <a:off x="6616700" y="2671763"/>
            <a:ext cx="774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46" name="Line 228"/>
          <p:cNvSpPr>
            <a:spLocks noChangeShapeType="1"/>
          </p:cNvSpPr>
          <p:nvPr/>
        </p:nvSpPr>
        <p:spPr bwMode="auto">
          <a:xfrm>
            <a:off x="4221163" y="2678113"/>
            <a:ext cx="0" cy="26336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47" name="Line 229"/>
          <p:cNvSpPr>
            <a:spLocks noChangeShapeType="1"/>
          </p:cNvSpPr>
          <p:nvPr/>
        </p:nvSpPr>
        <p:spPr bwMode="auto">
          <a:xfrm>
            <a:off x="5021263" y="2678113"/>
            <a:ext cx="0" cy="26336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48" name="Line 230"/>
          <p:cNvSpPr>
            <a:spLocks noChangeShapeType="1"/>
          </p:cNvSpPr>
          <p:nvPr/>
        </p:nvSpPr>
        <p:spPr bwMode="auto">
          <a:xfrm>
            <a:off x="5810250" y="2678113"/>
            <a:ext cx="0" cy="26336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49" name="Line 231"/>
          <p:cNvSpPr>
            <a:spLocks noChangeShapeType="1"/>
          </p:cNvSpPr>
          <p:nvPr/>
        </p:nvSpPr>
        <p:spPr bwMode="auto">
          <a:xfrm>
            <a:off x="6610350" y="2678113"/>
            <a:ext cx="0" cy="26336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50" name="Line 232"/>
          <p:cNvSpPr>
            <a:spLocks noChangeShapeType="1"/>
          </p:cNvSpPr>
          <p:nvPr/>
        </p:nvSpPr>
        <p:spPr bwMode="auto">
          <a:xfrm>
            <a:off x="2486025" y="2279650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51" name="Line 233"/>
          <p:cNvSpPr>
            <a:spLocks noChangeShapeType="1"/>
          </p:cNvSpPr>
          <p:nvPr/>
        </p:nvSpPr>
        <p:spPr bwMode="auto">
          <a:xfrm>
            <a:off x="3294063" y="2606675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52" name="Line 234"/>
          <p:cNvSpPr>
            <a:spLocks noChangeShapeType="1"/>
          </p:cNvSpPr>
          <p:nvPr/>
        </p:nvSpPr>
        <p:spPr bwMode="auto">
          <a:xfrm>
            <a:off x="3294063" y="3930650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53" name="Line 235"/>
          <p:cNvSpPr>
            <a:spLocks noChangeShapeType="1"/>
          </p:cNvSpPr>
          <p:nvPr/>
        </p:nvSpPr>
        <p:spPr bwMode="auto">
          <a:xfrm>
            <a:off x="3294063" y="4586288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54" name="Line 236"/>
          <p:cNvSpPr>
            <a:spLocks noChangeShapeType="1"/>
          </p:cNvSpPr>
          <p:nvPr/>
        </p:nvSpPr>
        <p:spPr bwMode="auto">
          <a:xfrm>
            <a:off x="3294063" y="5253038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55" name="Line 237"/>
          <p:cNvSpPr>
            <a:spLocks noChangeShapeType="1"/>
          </p:cNvSpPr>
          <p:nvPr/>
        </p:nvSpPr>
        <p:spPr bwMode="auto">
          <a:xfrm>
            <a:off x="3294063" y="3275013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56" name="Line 238"/>
          <p:cNvSpPr>
            <a:spLocks noChangeShapeType="1"/>
          </p:cNvSpPr>
          <p:nvPr/>
        </p:nvSpPr>
        <p:spPr bwMode="auto">
          <a:xfrm>
            <a:off x="2486025" y="2408238"/>
            <a:ext cx="0" cy="1920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57" name="Rectangle 239"/>
          <p:cNvSpPr>
            <a:spLocks noChangeArrowheads="1"/>
          </p:cNvSpPr>
          <p:nvPr/>
        </p:nvSpPr>
        <p:spPr bwMode="auto">
          <a:xfrm>
            <a:off x="2471738" y="2593975"/>
            <a:ext cx="53975" cy="254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58" name="Line 240"/>
          <p:cNvSpPr>
            <a:spLocks noChangeShapeType="1"/>
          </p:cNvSpPr>
          <p:nvPr/>
        </p:nvSpPr>
        <p:spPr bwMode="auto">
          <a:xfrm>
            <a:off x="2486025" y="2613025"/>
            <a:ext cx="0" cy="655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59" name="Rectangle 241"/>
          <p:cNvSpPr>
            <a:spLocks noChangeArrowheads="1"/>
          </p:cNvSpPr>
          <p:nvPr/>
        </p:nvSpPr>
        <p:spPr bwMode="auto">
          <a:xfrm>
            <a:off x="2471738" y="3262313"/>
            <a:ext cx="53975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60" name="Line 242"/>
          <p:cNvSpPr>
            <a:spLocks noChangeShapeType="1"/>
          </p:cNvSpPr>
          <p:nvPr/>
        </p:nvSpPr>
        <p:spPr bwMode="auto">
          <a:xfrm>
            <a:off x="2486025" y="3281363"/>
            <a:ext cx="0" cy="6429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61" name="Rectangle 243"/>
          <p:cNvSpPr>
            <a:spLocks noChangeArrowheads="1"/>
          </p:cNvSpPr>
          <p:nvPr/>
        </p:nvSpPr>
        <p:spPr bwMode="auto">
          <a:xfrm>
            <a:off x="2471738" y="3917950"/>
            <a:ext cx="53975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62" name="Line 244"/>
          <p:cNvSpPr>
            <a:spLocks noChangeShapeType="1"/>
          </p:cNvSpPr>
          <p:nvPr/>
        </p:nvSpPr>
        <p:spPr bwMode="auto">
          <a:xfrm>
            <a:off x="2486025" y="3937000"/>
            <a:ext cx="0" cy="641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63" name="Rectangle 245"/>
          <p:cNvSpPr>
            <a:spLocks noChangeArrowheads="1"/>
          </p:cNvSpPr>
          <p:nvPr/>
        </p:nvSpPr>
        <p:spPr bwMode="auto">
          <a:xfrm>
            <a:off x="2471738" y="4572000"/>
            <a:ext cx="53975" cy="52388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64" name="Line 246"/>
          <p:cNvSpPr>
            <a:spLocks noChangeShapeType="1"/>
          </p:cNvSpPr>
          <p:nvPr/>
        </p:nvSpPr>
        <p:spPr bwMode="auto">
          <a:xfrm>
            <a:off x="2486025" y="4592638"/>
            <a:ext cx="0" cy="654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65" name="Rectangle 247"/>
          <p:cNvSpPr>
            <a:spLocks noChangeArrowheads="1"/>
          </p:cNvSpPr>
          <p:nvPr/>
        </p:nvSpPr>
        <p:spPr bwMode="auto">
          <a:xfrm>
            <a:off x="2471738" y="5253038"/>
            <a:ext cx="53975" cy="26987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66" name="Line 248"/>
          <p:cNvSpPr>
            <a:spLocks noChangeShapeType="1"/>
          </p:cNvSpPr>
          <p:nvPr/>
        </p:nvSpPr>
        <p:spPr bwMode="auto">
          <a:xfrm>
            <a:off x="2486025" y="5259388"/>
            <a:ext cx="0" cy="514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67" name="Line 249"/>
          <p:cNvSpPr>
            <a:spLocks noChangeShapeType="1"/>
          </p:cNvSpPr>
          <p:nvPr/>
        </p:nvSpPr>
        <p:spPr bwMode="auto">
          <a:xfrm>
            <a:off x="2492375" y="2606675"/>
            <a:ext cx="787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68" name="Line 250"/>
          <p:cNvSpPr>
            <a:spLocks noChangeShapeType="1"/>
          </p:cNvSpPr>
          <p:nvPr/>
        </p:nvSpPr>
        <p:spPr bwMode="auto">
          <a:xfrm>
            <a:off x="2492375" y="3275013"/>
            <a:ext cx="787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69" name="Line 251"/>
          <p:cNvSpPr>
            <a:spLocks noChangeShapeType="1"/>
          </p:cNvSpPr>
          <p:nvPr/>
        </p:nvSpPr>
        <p:spPr bwMode="auto">
          <a:xfrm>
            <a:off x="2492375" y="3930650"/>
            <a:ext cx="787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70" name="Line 252"/>
          <p:cNvSpPr>
            <a:spLocks noChangeShapeType="1"/>
          </p:cNvSpPr>
          <p:nvPr/>
        </p:nvSpPr>
        <p:spPr bwMode="auto">
          <a:xfrm>
            <a:off x="2492375" y="4586288"/>
            <a:ext cx="787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71" name="Line 253"/>
          <p:cNvSpPr>
            <a:spLocks noChangeShapeType="1"/>
          </p:cNvSpPr>
          <p:nvPr/>
        </p:nvSpPr>
        <p:spPr bwMode="auto">
          <a:xfrm>
            <a:off x="2492375" y="5253038"/>
            <a:ext cx="787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72" name="Line 254"/>
          <p:cNvSpPr>
            <a:spLocks noChangeShapeType="1"/>
          </p:cNvSpPr>
          <p:nvPr/>
        </p:nvSpPr>
        <p:spPr bwMode="auto">
          <a:xfrm>
            <a:off x="2925763" y="2279650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73" name="Line 255"/>
          <p:cNvSpPr>
            <a:spLocks noChangeShapeType="1"/>
          </p:cNvSpPr>
          <p:nvPr/>
        </p:nvSpPr>
        <p:spPr bwMode="auto">
          <a:xfrm>
            <a:off x="3294063" y="2876550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74" name="Line 256"/>
          <p:cNvSpPr>
            <a:spLocks noChangeShapeType="1"/>
          </p:cNvSpPr>
          <p:nvPr/>
        </p:nvSpPr>
        <p:spPr bwMode="auto">
          <a:xfrm>
            <a:off x="3294063" y="4187825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75" name="Line 257"/>
          <p:cNvSpPr>
            <a:spLocks noChangeShapeType="1"/>
          </p:cNvSpPr>
          <p:nvPr/>
        </p:nvSpPr>
        <p:spPr bwMode="auto">
          <a:xfrm>
            <a:off x="3294063" y="4868863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76" name="Line 258"/>
          <p:cNvSpPr>
            <a:spLocks noChangeShapeType="1"/>
          </p:cNvSpPr>
          <p:nvPr/>
        </p:nvSpPr>
        <p:spPr bwMode="auto">
          <a:xfrm>
            <a:off x="3294063" y="5522913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77" name="Line 259"/>
          <p:cNvSpPr>
            <a:spLocks noChangeShapeType="1"/>
          </p:cNvSpPr>
          <p:nvPr/>
        </p:nvSpPr>
        <p:spPr bwMode="auto">
          <a:xfrm>
            <a:off x="3294063" y="3532188"/>
            <a:ext cx="1190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78" name="Line 260"/>
          <p:cNvSpPr>
            <a:spLocks noChangeShapeType="1"/>
          </p:cNvSpPr>
          <p:nvPr/>
        </p:nvSpPr>
        <p:spPr bwMode="auto">
          <a:xfrm>
            <a:off x="2925763" y="2408238"/>
            <a:ext cx="0" cy="4619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79" name="Rectangle 261"/>
          <p:cNvSpPr>
            <a:spLocks noChangeArrowheads="1"/>
          </p:cNvSpPr>
          <p:nvPr/>
        </p:nvSpPr>
        <p:spPr bwMode="auto">
          <a:xfrm>
            <a:off x="2913063" y="2863850"/>
            <a:ext cx="39687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80" name="Line 262"/>
          <p:cNvSpPr>
            <a:spLocks noChangeShapeType="1"/>
          </p:cNvSpPr>
          <p:nvPr/>
        </p:nvSpPr>
        <p:spPr bwMode="auto">
          <a:xfrm>
            <a:off x="2925763" y="2882900"/>
            <a:ext cx="0" cy="642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81" name="Rectangle 263"/>
          <p:cNvSpPr>
            <a:spLocks noChangeArrowheads="1"/>
          </p:cNvSpPr>
          <p:nvPr/>
        </p:nvSpPr>
        <p:spPr bwMode="auto">
          <a:xfrm>
            <a:off x="2913063" y="3519488"/>
            <a:ext cx="39687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82" name="Line 264"/>
          <p:cNvSpPr>
            <a:spLocks noChangeShapeType="1"/>
          </p:cNvSpPr>
          <p:nvPr/>
        </p:nvSpPr>
        <p:spPr bwMode="auto">
          <a:xfrm>
            <a:off x="2925763" y="3538538"/>
            <a:ext cx="0" cy="6429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83" name="Rectangle 265"/>
          <p:cNvSpPr>
            <a:spLocks noChangeArrowheads="1"/>
          </p:cNvSpPr>
          <p:nvPr/>
        </p:nvSpPr>
        <p:spPr bwMode="auto">
          <a:xfrm>
            <a:off x="2913063" y="4175125"/>
            <a:ext cx="39687" cy="381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84" name="Line 266"/>
          <p:cNvSpPr>
            <a:spLocks noChangeShapeType="1"/>
          </p:cNvSpPr>
          <p:nvPr/>
        </p:nvSpPr>
        <p:spPr bwMode="auto">
          <a:xfrm>
            <a:off x="2925763" y="4194175"/>
            <a:ext cx="0" cy="6683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85" name="Rectangle 267"/>
          <p:cNvSpPr>
            <a:spLocks noChangeArrowheads="1"/>
          </p:cNvSpPr>
          <p:nvPr/>
        </p:nvSpPr>
        <p:spPr bwMode="auto">
          <a:xfrm>
            <a:off x="2913063" y="4854575"/>
            <a:ext cx="39687" cy="39688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86" name="Line 268"/>
          <p:cNvSpPr>
            <a:spLocks noChangeShapeType="1"/>
          </p:cNvSpPr>
          <p:nvPr/>
        </p:nvSpPr>
        <p:spPr bwMode="auto">
          <a:xfrm>
            <a:off x="2925763" y="4875213"/>
            <a:ext cx="0" cy="641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87" name="Rectangle 269"/>
          <p:cNvSpPr>
            <a:spLocks noChangeArrowheads="1"/>
          </p:cNvSpPr>
          <p:nvPr/>
        </p:nvSpPr>
        <p:spPr bwMode="auto">
          <a:xfrm>
            <a:off x="2913063" y="5510213"/>
            <a:ext cx="39687" cy="52387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88" name="Line 270"/>
          <p:cNvSpPr>
            <a:spLocks noChangeShapeType="1"/>
          </p:cNvSpPr>
          <p:nvPr/>
        </p:nvSpPr>
        <p:spPr bwMode="auto">
          <a:xfrm>
            <a:off x="2925763" y="5529263"/>
            <a:ext cx="0" cy="2444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89" name="Line 271"/>
          <p:cNvSpPr>
            <a:spLocks noChangeShapeType="1"/>
          </p:cNvSpPr>
          <p:nvPr/>
        </p:nvSpPr>
        <p:spPr bwMode="auto">
          <a:xfrm>
            <a:off x="2932113" y="2876550"/>
            <a:ext cx="3476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90" name="Line 272"/>
          <p:cNvSpPr>
            <a:spLocks noChangeShapeType="1"/>
          </p:cNvSpPr>
          <p:nvPr/>
        </p:nvSpPr>
        <p:spPr bwMode="auto">
          <a:xfrm>
            <a:off x="2932113" y="3532188"/>
            <a:ext cx="3476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91" name="Line 273"/>
          <p:cNvSpPr>
            <a:spLocks noChangeShapeType="1"/>
          </p:cNvSpPr>
          <p:nvPr/>
        </p:nvSpPr>
        <p:spPr bwMode="auto">
          <a:xfrm>
            <a:off x="2932113" y="4187825"/>
            <a:ext cx="3476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92" name="Line 274"/>
          <p:cNvSpPr>
            <a:spLocks noChangeShapeType="1"/>
          </p:cNvSpPr>
          <p:nvPr/>
        </p:nvSpPr>
        <p:spPr bwMode="auto">
          <a:xfrm>
            <a:off x="2932113" y="4868863"/>
            <a:ext cx="3476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93" name="Line 275"/>
          <p:cNvSpPr>
            <a:spLocks noChangeShapeType="1"/>
          </p:cNvSpPr>
          <p:nvPr/>
        </p:nvSpPr>
        <p:spPr bwMode="auto">
          <a:xfrm>
            <a:off x="2932113" y="5522913"/>
            <a:ext cx="3476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94" name="Line 276"/>
          <p:cNvSpPr>
            <a:spLocks noChangeShapeType="1"/>
          </p:cNvSpPr>
          <p:nvPr/>
        </p:nvSpPr>
        <p:spPr bwMode="auto">
          <a:xfrm>
            <a:off x="4354513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95" name="Line 277"/>
          <p:cNvSpPr>
            <a:spLocks noChangeShapeType="1"/>
          </p:cNvSpPr>
          <p:nvPr/>
        </p:nvSpPr>
        <p:spPr bwMode="auto">
          <a:xfrm>
            <a:off x="5168900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96" name="Line 278"/>
          <p:cNvSpPr>
            <a:spLocks noChangeShapeType="1"/>
          </p:cNvSpPr>
          <p:nvPr/>
        </p:nvSpPr>
        <p:spPr bwMode="auto">
          <a:xfrm>
            <a:off x="5956300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97" name="Line 279"/>
          <p:cNvSpPr>
            <a:spLocks noChangeShapeType="1"/>
          </p:cNvSpPr>
          <p:nvPr/>
        </p:nvSpPr>
        <p:spPr bwMode="auto">
          <a:xfrm>
            <a:off x="6757988" y="5324475"/>
            <a:ext cx="0" cy="115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798" name="Rectangle 282"/>
          <p:cNvSpPr>
            <a:spLocks noChangeArrowheads="1"/>
          </p:cNvSpPr>
          <p:nvPr/>
        </p:nvSpPr>
        <p:spPr bwMode="auto">
          <a:xfrm>
            <a:off x="4354513" y="3325813"/>
            <a:ext cx="39687" cy="39687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799" name="Rectangle 284"/>
          <p:cNvSpPr>
            <a:spLocks noChangeArrowheads="1"/>
          </p:cNvSpPr>
          <p:nvPr/>
        </p:nvSpPr>
        <p:spPr bwMode="auto">
          <a:xfrm>
            <a:off x="5156200" y="3325813"/>
            <a:ext cx="52388" cy="39687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800" name="Rectangle 286"/>
          <p:cNvSpPr>
            <a:spLocks noChangeArrowheads="1"/>
          </p:cNvSpPr>
          <p:nvPr/>
        </p:nvSpPr>
        <p:spPr bwMode="auto">
          <a:xfrm>
            <a:off x="5943600" y="3325813"/>
            <a:ext cx="52388" cy="39687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801" name="Rectangle 288"/>
          <p:cNvSpPr>
            <a:spLocks noChangeArrowheads="1"/>
          </p:cNvSpPr>
          <p:nvPr/>
        </p:nvSpPr>
        <p:spPr bwMode="auto">
          <a:xfrm>
            <a:off x="6743700" y="3325813"/>
            <a:ext cx="39688" cy="39687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2802" name="Line 290"/>
          <p:cNvSpPr>
            <a:spLocks noChangeShapeType="1"/>
          </p:cNvSpPr>
          <p:nvPr/>
        </p:nvSpPr>
        <p:spPr bwMode="auto">
          <a:xfrm>
            <a:off x="4354513" y="3346450"/>
            <a:ext cx="0" cy="1965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803" name="Line 291"/>
          <p:cNvSpPr>
            <a:spLocks noChangeShapeType="1"/>
          </p:cNvSpPr>
          <p:nvPr/>
        </p:nvSpPr>
        <p:spPr bwMode="auto">
          <a:xfrm>
            <a:off x="5168900" y="3346450"/>
            <a:ext cx="0" cy="1965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804" name="Line 292"/>
          <p:cNvSpPr>
            <a:spLocks noChangeShapeType="1"/>
          </p:cNvSpPr>
          <p:nvPr/>
        </p:nvSpPr>
        <p:spPr bwMode="auto">
          <a:xfrm>
            <a:off x="5956300" y="3346450"/>
            <a:ext cx="0" cy="1965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805" name="Line 293"/>
          <p:cNvSpPr>
            <a:spLocks noChangeShapeType="1"/>
          </p:cNvSpPr>
          <p:nvPr/>
        </p:nvSpPr>
        <p:spPr bwMode="auto">
          <a:xfrm>
            <a:off x="6757988" y="3346450"/>
            <a:ext cx="0" cy="1965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2806" name="Group 294"/>
          <p:cNvGrpSpPr>
            <a:grpSpLocks/>
          </p:cNvGrpSpPr>
          <p:nvPr/>
        </p:nvGrpSpPr>
        <p:grpSpPr bwMode="auto">
          <a:xfrm>
            <a:off x="2044700" y="2336800"/>
            <a:ext cx="1374775" cy="96838"/>
            <a:chOff x="1336" y="1448"/>
            <a:chExt cx="824" cy="60"/>
          </a:xfrm>
        </p:grpSpPr>
        <p:sp>
          <p:nvSpPr>
            <p:cNvPr id="322886" name="Line 295"/>
            <p:cNvSpPr>
              <a:spLocks noChangeShapeType="1"/>
            </p:cNvSpPr>
            <p:nvPr/>
          </p:nvSpPr>
          <p:spPr bwMode="auto">
            <a:xfrm>
              <a:off x="1348" y="1456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87" name="Line 296"/>
            <p:cNvSpPr>
              <a:spLocks noChangeShapeType="1"/>
            </p:cNvSpPr>
            <p:nvPr/>
          </p:nvSpPr>
          <p:spPr bwMode="auto">
            <a:xfrm>
              <a:off x="2160" y="1460"/>
              <a:ext cx="0" cy="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88" name="Rectangle 297"/>
            <p:cNvSpPr>
              <a:spLocks noChangeArrowheads="1"/>
            </p:cNvSpPr>
            <p:nvPr/>
          </p:nvSpPr>
          <p:spPr bwMode="auto">
            <a:xfrm>
              <a:off x="1336" y="1448"/>
              <a:ext cx="32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grpSp>
        <p:nvGrpSpPr>
          <p:cNvPr id="322807" name="Group 298"/>
          <p:cNvGrpSpPr>
            <a:grpSpLocks/>
          </p:cNvGrpSpPr>
          <p:nvPr/>
        </p:nvGrpSpPr>
        <p:grpSpPr bwMode="auto">
          <a:xfrm>
            <a:off x="2044700" y="2992438"/>
            <a:ext cx="1374775" cy="96837"/>
            <a:chOff x="1336" y="1856"/>
            <a:chExt cx="824" cy="60"/>
          </a:xfrm>
        </p:grpSpPr>
        <p:sp>
          <p:nvSpPr>
            <p:cNvPr id="322883" name="Line 299"/>
            <p:cNvSpPr>
              <a:spLocks noChangeShapeType="1"/>
            </p:cNvSpPr>
            <p:nvPr/>
          </p:nvSpPr>
          <p:spPr bwMode="auto">
            <a:xfrm>
              <a:off x="1348" y="1864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84" name="Line 300"/>
            <p:cNvSpPr>
              <a:spLocks noChangeShapeType="1"/>
            </p:cNvSpPr>
            <p:nvPr/>
          </p:nvSpPr>
          <p:spPr bwMode="auto">
            <a:xfrm>
              <a:off x="2160" y="1868"/>
              <a:ext cx="0" cy="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85" name="Rectangle 301"/>
            <p:cNvSpPr>
              <a:spLocks noChangeArrowheads="1"/>
            </p:cNvSpPr>
            <p:nvPr/>
          </p:nvSpPr>
          <p:spPr bwMode="auto">
            <a:xfrm>
              <a:off x="1336" y="1856"/>
              <a:ext cx="32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grpSp>
        <p:nvGrpSpPr>
          <p:cNvPr id="322808" name="Group 302"/>
          <p:cNvGrpSpPr>
            <a:grpSpLocks/>
          </p:cNvGrpSpPr>
          <p:nvPr/>
        </p:nvGrpSpPr>
        <p:grpSpPr bwMode="auto">
          <a:xfrm>
            <a:off x="2044700" y="3673475"/>
            <a:ext cx="1374775" cy="96838"/>
            <a:chOff x="1336" y="2280"/>
            <a:chExt cx="824" cy="60"/>
          </a:xfrm>
        </p:grpSpPr>
        <p:sp>
          <p:nvSpPr>
            <p:cNvPr id="322880" name="Line 303"/>
            <p:cNvSpPr>
              <a:spLocks noChangeShapeType="1"/>
            </p:cNvSpPr>
            <p:nvPr/>
          </p:nvSpPr>
          <p:spPr bwMode="auto">
            <a:xfrm>
              <a:off x="1348" y="22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81" name="Line 304"/>
            <p:cNvSpPr>
              <a:spLocks noChangeShapeType="1"/>
            </p:cNvSpPr>
            <p:nvPr/>
          </p:nvSpPr>
          <p:spPr bwMode="auto">
            <a:xfrm>
              <a:off x="2160" y="2292"/>
              <a:ext cx="0" cy="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82" name="Rectangle 305"/>
            <p:cNvSpPr>
              <a:spLocks noChangeArrowheads="1"/>
            </p:cNvSpPr>
            <p:nvPr/>
          </p:nvSpPr>
          <p:spPr bwMode="auto">
            <a:xfrm>
              <a:off x="1336" y="2280"/>
              <a:ext cx="32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grpSp>
        <p:nvGrpSpPr>
          <p:cNvPr id="322809" name="Group 306"/>
          <p:cNvGrpSpPr>
            <a:grpSpLocks/>
          </p:cNvGrpSpPr>
          <p:nvPr/>
        </p:nvGrpSpPr>
        <p:grpSpPr bwMode="auto">
          <a:xfrm>
            <a:off x="2044700" y="4341813"/>
            <a:ext cx="1374775" cy="109537"/>
            <a:chOff x="1336" y="2696"/>
            <a:chExt cx="824" cy="68"/>
          </a:xfrm>
        </p:grpSpPr>
        <p:sp>
          <p:nvSpPr>
            <p:cNvPr id="322877" name="Line 307"/>
            <p:cNvSpPr>
              <a:spLocks noChangeShapeType="1"/>
            </p:cNvSpPr>
            <p:nvPr/>
          </p:nvSpPr>
          <p:spPr bwMode="auto">
            <a:xfrm>
              <a:off x="1348" y="2704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78" name="Line 308"/>
            <p:cNvSpPr>
              <a:spLocks noChangeShapeType="1"/>
            </p:cNvSpPr>
            <p:nvPr/>
          </p:nvSpPr>
          <p:spPr bwMode="auto">
            <a:xfrm>
              <a:off x="2160" y="2708"/>
              <a:ext cx="0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79" name="Rectangle 309"/>
            <p:cNvSpPr>
              <a:spLocks noChangeArrowheads="1"/>
            </p:cNvSpPr>
            <p:nvPr/>
          </p:nvSpPr>
          <p:spPr bwMode="auto">
            <a:xfrm>
              <a:off x="1336" y="2696"/>
              <a:ext cx="32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grpSp>
        <p:nvGrpSpPr>
          <p:cNvPr id="322810" name="Group 310"/>
          <p:cNvGrpSpPr>
            <a:grpSpLocks/>
          </p:cNvGrpSpPr>
          <p:nvPr/>
        </p:nvGrpSpPr>
        <p:grpSpPr bwMode="auto">
          <a:xfrm>
            <a:off x="2044700" y="4995863"/>
            <a:ext cx="1374775" cy="109537"/>
            <a:chOff x="1336" y="3104"/>
            <a:chExt cx="824" cy="68"/>
          </a:xfrm>
        </p:grpSpPr>
        <p:sp>
          <p:nvSpPr>
            <p:cNvPr id="322874" name="Line 311"/>
            <p:cNvSpPr>
              <a:spLocks noChangeShapeType="1"/>
            </p:cNvSpPr>
            <p:nvPr/>
          </p:nvSpPr>
          <p:spPr bwMode="auto">
            <a:xfrm>
              <a:off x="1348" y="3120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75" name="Line 312"/>
            <p:cNvSpPr>
              <a:spLocks noChangeShapeType="1"/>
            </p:cNvSpPr>
            <p:nvPr/>
          </p:nvSpPr>
          <p:spPr bwMode="auto">
            <a:xfrm>
              <a:off x="2160" y="3124"/>
              <a:ext cx="0" cy="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76" name="Rectangle 313"/>
            <p:cNvSpPr>
              <a:spLocks noChangeArrowheads="1"/>
            </p:cNvSpPr>
            <p:nvPr/>
          </p:nvSpPr>
          <p:spPr bwMode="auto">
            <a:xfrm>
              <a:off x="1336" y="3104"/>
              <a:ext cx="32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grpSp>
        <p:nvGrpSpPr>
          <p:cNvPr id="322811" name="Group 314"/>
          <p:cNvGrpSpPr>
            <a:grpSpLocks/>
          </p:cNvGrpSpPr>
          <p:nvPr/>
        </p:nvGrpSpPr>
        <p:grpSpPr bwMode="auto">
          <a:xfrm>
            <a:off x="3125788" y="5516563"/>
            <a:ext cx="293687" cy="134937"/>
            <a:chOff x="1984" y="3428"/>
            <a:chExt cx="176" cy="84"/>
          </a:xfrm>
        </p:grpSpPr>
        <p:sp>
          <p:nvSpPr>
            <p:cNvPr id="322871" name="Line 315"/>
            <p:cNvSpPr>
              <a:spLocks noChangeShapeType="1"/>
            </p:cNvSpPr>
            <p:nvPr/>
          </p:nvSpPr>
          <p:spPr bwMode="auto">
            <a:xfrm>
              <a:off x="2012" y="3496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72" name="Line 316"/>
            <p:cNvSpPr>
              <a:spLocks noChangeShapeType="1"/>
            </p:cNvSpPr>
            <p:nvPr/>
          </p:nvSpPr>
          <p:spPr bwMode="auto">
            <a:xfrm flipV="1">
              <a:off x="2160" y="3428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73" name="Rectangle 317"/>
            <p:cNvSpPr>
              <a:spLocks noChangeArrowheads="1"/>
            </p:cNvSpPr>
            <p:nvPr/>
          </p:nvSpPr>
          <p:spPr bwMode="auto">
            <a:xfrm>
              <a:off x="1984" y="3480"/>
              <a:ext cx="32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grpSp>
        <p:nvGrpSpPr>
          <p:cNvPr id="322812" name="Group 318"/>
          <p:cNvGrpSpPr>
            <a:grpSpLocks/>
          </p:cNvGrpSpPr>
          <p:nvPr/>
        </p:nvGrpSpPr>
        <p:grpSpPr bwMode="auto">
          <a:xfrm>
            <a:off x="3125788" y="4862513"/>
            <a:ext cx="293687" cy="107950"/>
            <a:chOff x="1984" y="3020"/>
            <a:chExt cx="176" cy="68"/>
          </a:xfrm>
        </p:grpSpPr>
        <p:sp>
          <p:nvSpPr>
            <p:cNvPr id="322868" name="Line 319"/>
            <p:cNvSpPr>
              <a:spLocks noChangeShapeType="1"/>
            </p:cNvSpPr>
            <p:nvPr/>
          </p:nvSpPr>
          <p:spPr bwMode="auto">
            <a:xfrm>
              <a:off x="2012" y="3080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69" name="Line 320"/>
            <p:cNvSpPr>
              <a:spLocks noChangeShapeType="1"/>
            </p:cNvSpPr>
            <p:nvPr/>
          </p:nvSpPr>
          <p:spPr bwMode="auto">
            <a:xfrm flipV="1">
              <a:off x="2160" y="3020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70" name="Rectangle 321"/>
            <p:cNvSpPr>
              <a:spLocks noChangeArrowheads="1"/>
            </p:cNvSpPr>
            <p:nvPr/>
          </p:nvSpPr>
          <p:spPr bwMode="auto">
            <a:xfrm>
              <a:off x="1984" y="3064"/>
              <a:ext cx="32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grpSp>
        <p:nvGrpSpPr>
          <p:cNvPr id="322813" name="Group 322"/>
          <p:cNvGrpSpPr>
            <a:grpSpLocks/>
          </p:cNvGrpSpPr>
          <p:nvPr/>
        </p:nvGrpSpPr>
        <p:grpSpPr bwMode="auto">
          <a:xfrm>
            <a:off x="3125788" y="4181475"/>
            <a:ext cx="293687" cy="134938"/>
            <a:chOff x="1984" y="2596"/>
            <a:chExt cx="176" cy="84"/>
          </a:xfrm>
        </p:grpSpPr>
        <p:sp>
          <p:nvSpPr>
            <p:cNvPr id="322865" name="Line 323"/>
            <p:cNvSpPr>
              <a:spLocks noChangeShapeType="1"/>
            </p:cNvSpPr>
            <p:nvPr/>
          </p:nvSpPr>
          <p:spPr bwMode="auto">
            <a:xfrm>
              <a:off x="2012" y="2656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66" name="Line 324"/>
            <p:cNvSpPr>
              <a:spLocks noChangeShapeType="1"/>
            </p:cNvSpPr>
            <p:nvPr/>
          </p:nvSpPr>
          <p:spPr bwMode="auto">
            <a:xfrm flipV="1">
              <a:off x="2160" y="2596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67" name="Rectangle 325"/>
            <p:cNvSpPr>
              <a:spLocks noChangeArrowheads="1"/>
            </p:cNvSpPr>
            <p:nvPr/>
          </p:nvSpPr>
          <p:spPr bwMode="auto">
            <a:xfrm>
              <a:off x="1984" y="2648"/>
              <a:ext cx="32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grpSp>
        <p:nvGrpSpPr>
          <p:cNvPr id="322814" name="Group 326"/>
          <p:cNvGrpSpPr>
            <a:grpSpLocks/>
          </p:cNvGrpSpPr>
          <p:nvPr/>
        </p:nvGrpSpPr>
        <p:grpSpPr bwMode="auto">
          <a:xfrm>
            <a:off x="3125788" y="3525838"/>
            <a:ext cx="293687" cy="134937"/>
            <a:chOff x="1984" y="2188"/>
            <a:chExt cx="176" cy="84"/>
          </a:xfrm>
        </p:grpSpPr>
        <p:sp>
          <p:nvSpPr>
            <p:cNvPr id="322862" name="Line 327"/>
            <p:cNvSpPr>
              <a:spLocks noChangeShapeType="1"/>
            </p:cNvSpPr>
            <p:nvPr/>
          </p:nvSpPr>
          <p:spPr bwMode="auto">
            <a:xfrm>
              <a:off x="2012" y="224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63" name="Line 328"/>
            <p:cNvSpPr>
              <a:spLocks noChangeShapeType="1"/>
            </p:cNvSpPr>
            <p:nvPr/>
          </p:nvSpPr>
          <p:spPr bwMode="auto">
            <a:xfrm flipV="1">
              <a:off x="2160" y="2188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64" name="Rectangle 329"/>
            <p:cNvSpPr>
              <a:spLocks noChangeArrowheads="1"/>
            </p:cNvSpPr>
            <p:nvPr/>
          </p:nvSpPr>
          <p:spPr bwMode="auto">
            <a:xfrm>
              <a:off x="1984" y="2240"/>
              <a:ext cx="32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grpSp>
        <p:nvGrpSpPr>
          <p:cNvPr id="322815" name="Group 330"/>
          <p:cNvGrpSpPr>
            <a:grpSpLocks/>
          </p:cNvGrpSpPr>
          <p:nvPr/>
        </p:nvGrpSpPr>
        <p:grpSpPr bwMode="auto">
          <a:xfrm>
            <a:off x="3125788" y="2870200"/>
            <a:ext cx="293687" cy="122238"/>
            <a:chOff x="1984" y="1780"/>
            <a:chExt cx="176" cy="76"/>
          </a:xfrm>
        </p:grpSpPr>
        <p:sp>
          <p:nvSpPr>
            <p:cNvPr id="322859" name="Line 331"/>
            <p:cNvSpPr>
              <a:spLocks noChangeShapeType="1"/>
            </p:cNvSpPr>
            <p:nvPr/>
          </p:nvSpPr>
          <p:spPr bwMode="auto">
            <a:xfrm>
              <a:off x="2012" y="1840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60" name="Line 332"/>
            <p:cNvSpPr>
              <a:spLocks noChangeShapeType="1"/>
            </p:cNvSpPr>
            <p:nvPr/>
          </p:nvSpPr>
          <p:spPr bwMode="auto">
            <a:xfrm flipV="1">
              <a:off x="2160" y="1780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61" name="Rectangle 333"/>
            <p:cNvSpPr>
              <a:spLocks noChangeArrowheads="1"/>
            </p:cNvSpPr>
            <p:nvPr/>
          </p:nvSpPr>
          <p:spPr bwMode="auto">
            <a:xfrm>
              <a:off x="1984" y="1832"/>
              <a:ext cx="32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sp>
        <p:nvSpPr>
          <p:cNvPr id="322816" name="Date Placeholder 335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22817" name="Slide Number Placeholder 336"/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629400"/>
            <a:ext cx="8382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Page </a:t>
            </a:r>
            <a:fld id="{2895BE97-B628-4A98-B03E-835FA65E1311}" type="slidenum">
              <a:rPr lang="en-US" sz="900" smtClean="0">
                <a:solidFill>
                  <a:srgbClr val="B5A788"/>
                </a:solidFill>
                <a:latin typeface="Verdana" pitchFamily="34" charset="0"/>
              </a:rPr>
              <a:pPr algn="r"/>
              <a:t>73</a:t>
            </a:fld>
            <a:endParaRPr lang="en-US" sz="140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22818" name="Footer Placeholder 337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7708232 w 2895600"/>
              <a:gd name="T3" fmla="*/ 0 h 304800"/>
              <a:gd name="T4" fmla="*/ 7708232 w 2895600"/>
              <a:gd name="T5" fmla="*/ 128587 h 304800"/>
              <a:gd name="T6" fmla="*/ 0 w 2895600"/>
              <a:gd name="T7" fmla="*/ 128587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232 - Logic Design / 08</a:t>
            </a:r>
          </a:p>
        </p:txBody>
      </p:sp>
      <p:grpSp>
        <p:nvGrpSpPr>
          <p:cNvPr id="322819" name="Group 347"/>
          <p:cNvGrpSpPr>
            <a:grpSpLocks/>
          </p:cNvGrpSpPr>
          <p:nvPr/>
        </p:nvGrpSpPr>
        <p:grpSpPr bwMode="auto">
          <a:xfrm>
            <a:off x="3429000" y="3171825"/>
            <a:ext cx="508000" cy="333375"/>
            <a:chOff x="6241726" y="1669976"/>
            <a:chExt cx="507258" cy="334040"/>
          </a:xfrm>
        </p:grpSpPr>
        <p:sp>
          <p:nvSpPr>
            <p:cNvPr id="322852" name="Line 59"/>
            <p:cNvSpPr>
              <a:spLocks noChangeShapeType="1"/>
            </p:cNvSpPr>
            <p:nvPr/>
          </p:nvSpPr>
          <p:spPr bwMode="auto">
            <a:xfrm>
              <a:off x="6248400" y="1676400"/>
              <a:ext cx="3337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53" name="Line 60"/>
            <p:cNvSpPr>
              <a:spLocks noChangeShapeType="1"/>
            </p:cNvSpPr>
            <p:nvPr/>
          </p:nvSpPr>
          <p:spPr bwMode="auto">
            <a:xfrm>
              <a:off x="6248400" y="1997592"/>
              <a:ext cx="3470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54" name="Line 61"/>
            <p:cNvSpPr>
              <a:spLocks noChangeShapeType="1"/>
            </p:cNvSpPr>
            <p:nvPr/>
          </p:nvSpPr>
          <p:spPr bwMode="auto">
            <a:xfrm flipV="1">
              <a:off x="6241726" y="1669976"/>
              <a:ext cx="0" cy="3340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55" name="Arc 63"/>
            <p:cNvSpPr>
              <a:spLocks/>
            </p:cNvSpPr>
            <p:nvPr/>
          </p:nvSpPr>
          <p:spPr bwMode="auto">
            <a:xfrm>
              <a:off x="6595472" y="1703701"/>
              <a:ext cx="153512" cy="1541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56" name="Arc 64"/>
            <p:cNvSpPr>
              <a:spLocks/>
            </p:cNvSpPr>
            <p:nvPr/>
          </p:nvSpPr>
          <p:spPr bwMode="auto">
            <a:xfrm>
              <a:off x="6553200" y="1676400"/>
              <a:ext cx="166861" cy="1734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57" name="Arc 65"/>
            <p:cNvSpPr>
              <a:spLocks/>
            </p:cNvSpPr>
            <p:nvPr/>
          </p:nvSpPr>
          <p:spPr bwMode="auto">
            <a:xfrm>
              <a:off x="6595472" y="1836996"/>
              <a:ext cx="153512" cy="160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58" name="Arc 66"/>
            <p:cNvSpPr>
              <a:spLocks/>
            </p:cNvSpPr>
            <p:nvPr/>
          </p:nvSpPr>
          <p:spPr bwMode="auto">
            <a:xfrm>
              <a:off x="6553200" y="1828800"/>
              <a:ext cx="166861" cy="1670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2820" name="Line 283"/>
          <p:cNvSpPr>
            <a:spLocks noChangeShapeType="1"/>
          </p:cNvSpPr>
          <p:nvPr/>
        </p:nvSpPr>
        <p:spPr bwMode="auto">
          <a:xfrm>
            <a:off x="3922713" y="3352800"/>
            <a:ext cx="8016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821" name="Line 283"/>
          <p:cNvSpPr>
            <a:spLocks noChangeShapeType="1"/>
          </p:cNvSpPr>
          <p:nvPr/>
        </p:nvSpPr>
        <p:spPr bwMode="auto">
          <a:xfrm>
            <a:off x="4724400" y="3352800"/>
            <a:ext cx="80168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822" name="Line 283"/>
          <p:cNvSpPr>
            <a:spLocks noChangeShapeType="1"/>
          </p:cNvSpPr>
          <p:nvPr/>
        </p:nvSpPr>
        <p:spPr bwMode="auto">
          <a:xfrm>
            <a:off x="5486400" y="3352800"/>
            <a:ext cx="80168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823" name="Line 283"/>
          <p:cNvSpPr>
            <a:spLocks noChangeShapeType="1"/>
          </p:cNvSpPr>
          <p:nvPr/>
        </p:nvSpPr>
        <p:spPr bwMode="auto">
          <a:xfrm>
            <a:off x="6248400" y="3352800"/>
            <a:ext cx="80168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824" name="Line 283"/>
          <p:cNvSpPr>
            <a:spLocks noChangeShapeType="1"/>
          </p:cNvSpPr>
          <p:nvPr/>
        </p:nvSpPr>
        <p:spPr bwMode="auto">
          <a:xfrm>
            <a:off x="6589713" y="3352800"/>
            <a:ext cx="8016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2825" name="Group 362"/>
          <p:cNvGrpSpPr>
            <a:grpSpLocks/>
          </p:cNvGrpSpPr>
          <p:nvPr/>
        </p:nvGrpSpPr>
        <p:grpSpPr bwMode="auto">
          <a:xfrm>
            <a:off x="3429000" y="3810000"/>
            <a:ext cx="508000" cy="333375"/>
            <a:chOff x="6241726" y="1669976"/>
            <a:chExt cx="507258" cy="334040"/>
          </a:xfrm>
        </p:grpSpPr>
        <p:sp>
          <p:nvSpPr>
            <p:cNvPr id="322845" name="Line 59"/>
            <p:cNvSpPr>
              <a:spLocks noChangeShapeType="1"/>
            </p:cNvSpPr>
            <p:nvPr/>
          </p:nvSpPr>
          <p:spPr bwMode="auto">
            <a:xfrm>
              <a:off x="6248400" y="1676400"/>
              <a:ext cx="3337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46" name="Line 60"/>
            <p:cNvSpPr>
              <a:spLocks noChangeShapeType="1"/>
            </p:cNvSpPr>
            <p:nvPr/>
          </p:nvSpPr>
          <p:spPr bwMode="auto">
            <a:xfrm>
              <a:off x="6248400" y="1997592"/>
              <a:ext cx="3470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47" name="Line 61"/>
            <p:cNvSpPr>
              <a:spLocks noChangeShapeType="1"/>
            </p:cNvSpPr>
            <p:nvPr/>
          </p:nvSpPr>
          <p:spPr bwMode="auto">
            <a:xfrm flipV="1">
              <a:off x="6241726" y="1669976"/>
              <a:ext cx="0" cy="3340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48" name="Arc 63"/>
            <p:cNvSpPr>
              <a:spLocks/>
            </p:cNvSpPr>
            <p:nvPr/>
          </p:nvSpPr>
          <p:spPr bwMode="auto">
            <a:xfrm>
              <a:off x="6595472" y="1703701"/>
              <a:ext cx="153512" cy="1541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49" name="Arc 64"/>
            <p:cNvSpPr>
              <a:spLocks/>
            </p:cNvSpPr>
            <p:nvPr/>
          </p:nvSpPr>
          <p:spPr bwMode="auto">
            <a:xfrm>
              <a:off x="6553200" y="1676400"/>
              <a:ext cx="166861" cy="1734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50" name="Arc 65"/>
            <p:cNvSpPr>
              <a:spLocks/>
            </p:cNvSpPr>
            <p:nvPr/>
          </p:nvSpPr>
          <p:spPr bwMode="auto">
            <a:xfrm>
              <a:off x="6595472" y="1836996"/>
              <a:ext cx="153512" cy="160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51" name="Arc 66"/>
            <p:cNvSpPr>
              <a:spLocks/>
            </p:cNvSpPr>
            <p:nvPr/>
          </p:nvSpPr>
          <p:spPr bwMode="auto">
            <a:xfrm>
              <a:off x="6553200" y="1828800"/>
              <a:ext cx="166861" cy="1670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2826" name="Group 370"/>
          <p:cNvGrpSpPr>
            <a:grpSpLocks/>
          </p:cNvGrpSpPr>
          <p:nvPr/>
        </p:nvGrpSpPr>
        <p:grpSpPr bwMode="auto">
          <a:xfrm>
            <a:off x="3429000" y="4495800"/>
            <a:ext cx="508000" cy="333375"/>
            <a:chOff x="6241726" y="1669976"/>
            <a:chExt cx="507258" cy="334040"/>
          </a:xfrm>
        </p:grpSpPr>
        <p:sp>
          <p:nvSpPr>
            <p:cNvPr id="322838" name="Line 59"/>
            <p:cNvSpPr>
              <a:spLocks noChangeShapeType="1"/>
            </p:cNvSpPr>
            <p:nvPr/>
          </p:nvSpPr>
          <p:spPr bwMode="auto">
            <a:xfrm>
              <a:off x="6248400" y="1676400"/>
              <a:ext cx="3337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39" name="Line 60"/>
            <p:cNvSpPr>
              <a:spLocks noChangeShapeType="1"/>
            </p:cNvSpPr>
            <p:nvPr/>
          </p:nvSpPr>
          <p:spPr bwMode="auto">
            <a:xfrm>
              <a:off x="6248400" y="1997592"/>
              <a:ext cx="3470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40" name="Line 61"/>
            <p:cNvSpPr>
              <a:spLocks noChangeShapeType="1"/>
            </p:cNvSpPr>
            <p:nvPr/>
          </p:nvSpPr>
          <p:spPr bwMode="auto">
            <a:xfrm flipV="1">
              <a:off x="6241726" y="1669976"/>
              <a:ext cx="0" cy="3340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41" name="Arc 63"/>
            <p:cNvSpPr>
              <a:spLocks/>
            </p:cNvSpPr>
            <p:nvPr/>
          </p:nvSpPr>
          <p:spPr bwMode="auto">
            <a:xfrm>
              <a:off x="6595472" y="1703701"/>
              <a:ext cx="153512" cy="1541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42" name="Arc 64"/>
            <p:cNvSpPr>
              <a:spLocks/>
            </p:cNvSpPr>
            <p:nvPr/>
          </p:nvSpPr>
          <p:spPr bwMode="auto">
            <a:xfrm>
              <a:off x="6553200" y="1676400"/>
              <a:ext cx="166861" cy="1734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43" name="Arc 65"/>
            <p:cNvSpPr>
              <a:spLocks/>
            </p:cNvSpPr>
            <p:nvPr/>
          </p:nvSpPr>
          <p:spPr bwMode="auto">
            <a:xfrm>
              <a:off x="6595472" y="1836996"/>
              <a:ext cx="153512" cy="160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44" name="Arc 66"/>
            <p:cNvSpPr>
              <a:spLocks/>
            </p:cNvSpPr>
            <p:nvPr/>
          </p:nvSpPr>
          <p:spPr bwMode="auto">
            <a:xfrm>
              <a:off x="6553200" y="1828800"/>
              <a:ext cx="166861" cy="1670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2827" name="Group 378"/>
          <p:cNvGrpSpPr>
            <a:grpSpLocks/>
          </p:cNvGrpSpPr>
          <p:nvPr/>
        </p:nvGrpSpPr>
        <p:grpSpPr bwMode="auto">
          <a:xfrm>
            <a:off x="3429000" y="5153025"/>
            <a:ext cx="508000" cy="333375"/>
            <a:chOff x="6241726" y="1669976"/>
            <a:chExt cx="507258" cy="334040"/>
          </a:xfrm>
        </p:grpSpPr>
        <p:sp>
          <p:nvSpPr>
            <p:cNvPr id="322831" name="Line 59"/>
            <p:cNvSpPr>
              <a:spLocks noChangeShapeType="1"/>
            </p:cNvSpPr>
            <p:nvPr/>
          </p:nvSpPr>
          <p:spPr bwMode="auto">
            <a:xfrm>
              <a:off x="6248400" y="1676400"/>
              <a:ext cx="3337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32" name="Line 60"/>
            <p:cNvSpPr>
              <a:spLocks noChangeShapeType="1"/>
            </p:cNvSpPr>
            <p:nvPr/>
          </p:nvSpPr>
          <p:spPr bwMode="auto">
            <a:xfrm>
              <a:off x="6248400" y="1997592"/>
              <a:ext cx="3470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33" name="Line 61"/>
            <p:cNvSpPr>
              <a:spLocks noChangeShapeType="1"/>
            </p:cNvSpPr>
            <p:nvPr/>
          </p:nvSpPr>
          <p:spPr bwMode="auto">
            <a:xfrm flipV="1">
              <a:off x="6241726" y="1669976"/>
              <a:ext cx="0" cy="3340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34" name="Arc 63"/>
            <p:cNvSpPr>
              <a:spLocks/>
            </p:cNvSpPr>
            <p:nvPr/>
          </p:nvSpPr>
          <p:spPr bwMode="auto">
            <a:xfrm>
              <a:off x="6595472" y="1703701"/>
              <a:ext cx="153512" cy="1541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35" name="Arc 64"/>
            <p:cNvSpPr>
              <a:spLocks/>
            </p:cNvSpPr>
            <p:nvPr/>
          </p:nvSpPr>
          <p:spPr bwMode="auto">
            <a:xfrm>
              <a:off x="6553200" y="1676400"/>
              <a:ext cx="166861" cy="1734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36" name="Arc 65"/>
            <p:cNvSpPr>
              <a:spLocks/>
            </p:cNvSpPr>
            <p:nvPr/>
          </p:nvSpPr>
          <p:spPr bwMode="auto">
            <a:xfrm>
              <a:off x="6595472" y="1836996"/>
              <a:ext cx="153512" cy="1605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837" name="Arc 66"/>
            <p:cNvSpPr>
              <a:spLocks/>
            </p:cNvSpPr>
            <p:nvPr/>
          </p:nvSpPr>
          <p:spPr bwMode="auto">
            <a:xfrm>
              <a:off x="6553200" y="1828800"/>
              <a:ext cx="166861" cy="1670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2828" name="Line 104"/>
          <p:cNvSpPr>
            <a:spLocks noChangeShapeType="1"/>
          </p:cNvSpPr>
          <p:nvPr/>
        </p:nvSpPr>
        <p:spPr bwMode="auto">
          <a:xfrm>
            <a:off x="5334000" y="5943600"/>
            <a:ext cx="0" cy="128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829" name="Line 104"/>
          <p:cNvSpPr>
            <a:spLocks noChangeShapeType="1"/>
          </p:cNvSpPr>
          <p:nvPr/>
        </p:nvSpPr>
        <p:spPr bwMode="auto">
          <a:xfrm>
            <a:off x="6096000" y="5943600"/>
            <a:ext cx="0" cy="128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2830" name="Line 104"/>
          <p:cNvSpPr>
            <a:spLocks noChangeShapeType="1"/>
          </p:cNvSpPr>
          <p:nvPr/>
        </p:nvSpPr>
        <p:spPr bwMode="auto">
          <a:xfrm>
            <a:off x="6934200" y="5943600"/>
            <a:ext cx="0" cy="128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609" name="Group 2"/>
          <p:cNvGrpSpPr>
            <a:grpSpLocks/>
          </p:cNvGrpSpPr>
          <p:nvPr/>
        </p:nvGrpSpPr>
        <p:grpSpPr bwMode="auto">
          <a:xfrm>
            <a:off x="838200" y="2286000"/>
            <a:ext cx="4160838" cy="3762375"/>
            <a:chOff x="1060" y="1120"/>
            <a:chExt cx="3480" cy="2971"/>
          </a:xfrm>
        </p:grpSpPr>
        <p:sp>
          <p:nvSpPr>
            <p:cNvPr id="324615" name="Line 3"/>
            <p:cNvSpPr>
              <a:spLocks noChangeShapeType="1"/>
            </p:cNvSpPr>
            <p:nvPr/>
          </p:nvSpPr>
          <p:spPr bwMode="auto">
            <a:xfrm flipH="1">
              <a:off x="1148" y="1452"/>
              <a:ext cx="96" cy="1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16" name="Line 4"/>
            <p:cNvSpPr>
              <a:spLocks noChangeShapeType="1"/>
            </p:cNvSpPr>
            <p:nvPr/>
          </p:nvSpPr>
          <p:spPr bwMode="auto">
            <a:xfrm>
              <a:off x="1068" y="1452"/>
              <a:ext cx="80" cy="1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17" name="Line 5"/>
            <p:cNvSpPr>
              <a:spLocks noChangeShapeType="1"/>
            </p:cNvSpPr>
            <p:nvPr/>
          </p:nvSpPr>
          <p:spPr bwMode="auto">
            <a:xfrm flipH="1">
              <a:off x="1060" y="1448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18" name="Oval 6"/>
            <p:cNvSpPr>
              <a:spLocks noChangeArrowheads="1"/>
            </p:cNvSpPr>
            <p:nvPr/>
          </p:nvSpPr>
          <p:spPr bwMode="auto">
            <a:xfrm>
              <a:off x="1140" y="1588"/>
              <a:ext cx="40" cy="4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619" name="Line 7"/>
            <p:cNvSpPr>
              <a:spLocks noChangeShapeType="1"/>
            </p:cNvSpPr>
            <p:nvPr/>
          </p:nvSpPr>
          <p:spPr bwMode="auto">
            <a:xfrm flipH="1">
              <a:off x="1428" y="1452"/>
              <a:ext cx="96" cy="1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20" name="Line 8"/>
            <p:cNvSpPr>
              <a:spLocks noChangeShapeType="1"/>
            </p:cNvSpPr>
            <p:nvPr/>
          </p:nvSpPr>
          <p:spPr bwMode="auto">
            <a:xfrm>
              <a:off x="1348" y="1452"/>
              <a:ext cx="80" cy="1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21" name="Line 9"/>
            <p:cNvSpPr>
              <a:spLocks noChangeShapeType="1"/>
            </p:cNvSpPr>
            <p:nvPr/>
          </p:nvSpPr>
          <p:spPr bwMode="auto">
            <a:xfrm flipH="1">
              <a:off x="1340" y="1448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22" name="Oval 10"/>
            <p:cNvSpPr>
              <a:spLocks noChangeArrowheads="1"/>
            </p:cNvSpPr>
            <p:nvPr/>
          </p:nvSpPr>
          <p:spPr bwMode="auto">
            <a:xfrm>
              <a:off x="1412" y="1588"/>
              <a:ext cx="40" cy="4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623" name="Line 11"/>
            <p:cNvSpPr>
              <a:spLocks noChangeShapeType="1"/>
            </p:cNvSpPr>
            <p:nvPr/>
          </p:nvSpPr>
          <p:spPr bwMode="auto">
            <a:xfrm flipH="1">
              <a:off x="1700" y="1452"/>
              <a:ext cx="96" cy="1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24" name="Line 12"/>
            <p:cNvSpPr>
              <a:spLocks noChangeShapeType="1"/>
            </p:cNvSpPr>
            <p:nvPr/>
          </p:nvSpPr>
          <p:spPr bwMode="auto">
            <a:xfrm>
              <a:off x="1612" y="1452"/>
              <a:ext cx="88" cy="1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25" name="Line 13"/>
            <p:cNvSpPr>
              <a:spLocks noChangeShapeType="1"/>
            </p:cNvSpPr>
            <p:nvPr/>
          </p:nvSpPr>
          <p:spPr bwMode="auto">
            <a:xfrm flipH="1">
              <a:off x="1604" y="1448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26" name="Oval 14"/>
            <p:cNvSpPr>
              <a:spLocks noChangeArrowheads="1"/>
            </p:cNvSpPr>
            <p:nvPr/>
          </p:nvSpPr>
          <p:spPr bwMode="auto">
            <a:xfrm>
              <a:off x="1692" y="1588"/>
              <a:ext cx="40" cy="4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627" name="Line 15"/>
            <p:cNvSpPr>
              <a:spLocks noChangeShapeType="1"/>
            </p:cNvSpPr>
            <p:nvPr/>
          </p:nvSpPr>
          <p:spPr bwMode="auto">
            <a:xfrm>
              <a:off x="1980" y="1744"/>
              <a:ext cx="2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28" name="Line 16"/>
            <p:cNvSpPr>
              <a:spLocks noChangeShapeType="1"/>
            </p:cNvSpPr>
            <p:nvPr/>
          </p:nvSpPr>
          <p:spPr bwMode="auto">
            <a:xfrm>
              <a:off x="1980" y="1960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29" name="Line 17"/>
            <p:cNvSpPr>
              <a:spLocks noChangeShapeType="1"/>
            </p:cNvSpPr>
            <p:nvPr/>
          </p:nvSpPr>
          <p:spPr bwMode="auto">
            <a:xfrm flipV="1">
              <a:off x="1976" y="1740"/>
              <a:ext cx="0" cy="2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30" name="Arc 18"/>
            <p:cNvSpPr>
              <a:spLocks/>
            </p:cNvSpPr>
            <p:nvPr/>
          </p:nvSpPr>
          <p:spPr bwMode="auto">
            <a:xfrm>
              <a:off x="2200" y="1753"/>
              <a:ext cx="104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31" name="Arc 19"/>
            <p:cNvSpPr>
              <a:spLocks/>
            </p:cNvSpPr>
            <p:nvPr/>
          </p:nvSpPr>
          <p:spPr bwMode="auto">
            <a:xfrm>
              <a:off x="2196" y="1749"/>
              <a:ext cx="104" cy="1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32" name="Arc 20"/>
            <p:cNvSpPr>
              <a:spLocks/>
            </p:cNvSpPr>
            <p:nvPr/>
          </p:nvSpPr>
          <p:spPr bwMode="auto">
            <a:xfrm>
              <a:off x="2200" y="1852"/>
              <a:ext cx="104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33" name="Arc 21"/>
            <p:cNvSpPr>
              <a:spLocks/>
            </p:cNvSpPr>
            <p:nvPr/>
          </p:nvSpPr>
          <p:spPr bwMode="auto">
            <a:xfrm>
              <a:off x="2196" y="1852"/>
              <a:ext cx="104" cy="1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34" name="Line 22"/>
            <p:cNvSpPr>
              <a:spLocks noChangeShapeType="1"/>
            </p:cNvSpPr>
            <p:nvPr/>
          </p:nvSpPr>
          <p:spPr bwMode="auto">
            <a:xfrm>
              <a:off x="1980" y="2368"/>
              <a:ext cx="2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35" name="Line 23"/>
            <p:cNvSpPr>
              <a:spLocks noChangeShapeType="1"/>
            </p:cNvSpPr>
            <p:nvPr/>
          </p:nvSpPr>
          <p:spPr bwMode="auto">
            <a:xfrm>
              <a:off x="1980" y="2584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36" name="Line 24"/>
            <p:cNvSpPr>
              <a:spLocks noChangeShapeType="1"/>
            </p:cNvSpPr>
            <p:nvPr/>
          </p:nvSpPr>
          <p:spPr bwMode="auto">
            <a:xfrm flipV="1">
              <a:off x="1976" y="2364"/>
              <a:ext cx="0" cy="2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37" name="Arc 25"/>
            <p:cNvSpPr>
              <a:spLocks/>
            </p:cNvSpPr>
            <p:nvPr/>
          </p:nvSpPr>
          <p:spPr bwMode="auto">
            <a:xfrm>
              <a:off x="2200" y="2385"/>
              <a:ext cx="104" cy="1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38" name="Arc 26"/>
            <p:cNvSpPr>
              <a:spLocks/>
            </p:cNvSpPr>
            <p:nvPr/>
          </p:nvSpPr>
          <p:spPr bwMode="auto">
            <a:xfrm>
              <a:off x="2196" y="2373"/>
              <a:ext cx="104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39" name="Arc 27"/>
            <p:cNvSpPr>
              <a:spLocks/>
            </p:cNvSpPr>
            <p:nvPr/>
          </p:nvSpPr>
          <p:spPr bwMode="auto">
            <a:xfrm>
              <a:off x="2200" y="2476"/>
              <a:ext cx="104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40" name="Arc 28"/>
            <p:cNvSpPr>
              <a:spLocks/>
            </p:cNvSpPr>
            <p:nvPr/>
          </p:nvSpPr>
          <p:spPr bwMode="auto">
            <a:xfrm>
              <a:off x="2196" y="2476"/>
              <a:ext cx="104" cy="1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41" name="Line 29"/>
            <p:cNvSpPr>
              <a:spLocks noChangeShapeType="1"/>
            </p:cNvSpPr>
            <p:nvPr/>
          </p:nvSpPr>
          <p:spPr bwMode="auto">
            <a:xfrm>
              <a:off x="1980" y="2688"/>
              <a:ext cx="2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42" name="Line 30"/>
            <p:cNvSpPr>
              <a:spLocks noChangeShapeType="1"/>
            </p:cNvSpPr>
            <p:nvPr/>
          </p:nvSpPr>
          <p:spPr bwMode="auto">
            <a:xfrm>
              <a:off x="1980" y="2904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43" name="Line 31"/>
            <p:cNvSpPr>
              <a:spLocks noChangeShapeType="1"/>
            </p:cNvSpPr>
            <p:nvPr/>
          </p:nvSpPr>
          <p:spPr bwMode="auto">
            <a:xfrm flipV="1">
              <a:off x="1976" y="2684"/>
              <a:ext cx="0" cy="2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44" name="Arc 32"/>
            <p:cNvSpPr>
              <a:spLocks/>
            </p:cNvSpPr>
            <p:nvPr/>
          </p:nvSpPr>
          <p:spPr bwMode="auto">
            <a:xfrm>
              <a:off x="2200" y="2697"/>
              <a:ext cx="104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45" name="Arc 33"/>
            <p:cNvSpPr>
              <a:spLocks/>
            </p:cNvSpPr>
            <p:nvPr/>
          </p:nvSpPr>
          <p:spPr bwMode="auto">
            <a:xfrm>
              <a:off x="2196" y="2693"/>
              <a:ext cx="104" cy="1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46" name="Arc 34"/>
            <p:cNvSpPr>
              <a:spLocks/>
            </p:cNvSpPr>
            <p:nvPr/>
          </p:nvSpPr>
          <p:spPr bwMode="auto">
            <a:xfrm>
              <a:off x="2200" y="2796"/>
              <a:ext cx="104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47" name="Arc 35"/>
            <p:cNvSpPr>
              <a:spLocks/>
            </p:cNvSpPr>
            <p:nvPr/>
          </p:nvSpPr>
          <p:spPr bwMode="auto">
            <a:xfrm>
              <a:off x="2196" y="2792"/>
              <a:ext cx="104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48" name="Line 36"/>
            <p:cNvSpPr>
              <a:spLocks noChangeShapeType="1"/>
            </p:cNvSpPr>
            <p:nvPr/>
          </p:nvSpPr>
          <p:spPr bwMode="auto">
            <a:xfrm>
              <a:off x="1980" y="3000"/>
              <a:ext cx="2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49" name="Line 37"/>
            <p:cNvSpPr>
              <a:spLocks noChangeShapeType="1"/>
            </p:cNvSpPr>
            <p:nvPr/>
          </p:nvSpPr>
          <p:spPr bwMode="auto">
            <a:xfrm>
              <a:off x="1980" y="3208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50" name="Line 38"/>
            <p:cNvSpPr>
              <a:spLocks noChangeShapeType="1"/>
            </p:cNvSpPr>
            <p:nvPr/>
          </p:nvSpPr>
          <p:spPr bwMode="auto">
            <a:xfrm flipV="1">
              <a:off x="1976" y="2996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51" name="Arc 39"/>
            <p:cNvSpPr>
              <a:spLocks/>
            </p:cNvSpPr>
            <p:nvPr/>
          </p:nvSpPr>
          <p:spPr bwMode="auto">
            <a:xfrm>
              <a:off x="2200" y="3009"/>
              <a:ext cx="104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52" name="Arc 40"/>
            <p:cNvSpPr>
              <a:spLocks/>
            </p:cNvSpPr>
            <p:nvPr/>
          </p:nvSpPr>
          <p:spPr bwMode="auto">
            <a:xfrm>
              <a:off x="2196" y="3005"/>
              <a:ext cx="104" cy="1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53" name="Arc 41"/>
            <p:cNvSpPr>
              <a:spLocks/>
            </p:cNvSpPr>
            <p:nvPr/>
          </p:nvSpPr>
          <p:spPr bwMode="auto">
            <a:xfrm>
              <a:off x="2200" y="3108"/>
              <a:ext cx="104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54" name="Arc 42"/>
            <p:cNvSpPr>
              <a:spLocks/>
            </p:cNvSpPr>
            <p:nvPr/>
          </p:nvSpPr>
          <p:spPr bwMode="auto">
            <a:xfrm>
              <a:off x="2196" y="3108"/>
              <a:ext cx="104" cy="1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55" name="Arc 43"/>
            <p:cNvSpPr>
              <a:spLocks/>
            </p:cNvSpPr>
            <p:nvPr/>
          </p:nvSpPr>
          <p:spPr bwMode="auto">
            <a:xfrm>
              <a:off x="2676" y="3400"/>
              <a:ext cx="96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56" name="Arc 44"/>
            <p:cNvSpPr>
              <a:spLocks/>
            </p:cNvSpPr>
            <p:nvPr/>
          </p:nvSpPr>
          <p:spPr bwMode="auto">
            <a:xfrm>
              <a:off x="2664" y="3404"/>
              <a:ext cx="108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57" name="Arc 45"/>
            <p:cNvSpPr>
              <a:spLocks/>
            </p:cNvSpPr>
            <p:nvPr/>
          </p:nvSpPr>
          <p:spPr bwMode="auto">
            <a:xfrm>
              <a:off x="2565" y="3420"/>
              <a:ext cx="108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58" name="Arc 46"/>
            <p:cNvSpPr>
              <a:spLocks/>
            </p:cNvSpPr>
            <p:nvPr/>
          </p:nvSpPr>
          <p:spPr bwMode="auto">
            <a:xfrm>
              <a:off x="2565" y="3400"/>
              <a:ext cx="108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59" name="Line 47"/>
            <p:cNvSpPr>
              <a:spLocks noChangeShapeType="1"/>
            </p:cNvSpPr>
            <p:nvPr/>
          </p:nvSpPr>
          <p:spPr bwMode="auto">
            <a:xfrm>
              <a:off x="2712" y="3428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60" name="Line 48"/>
            <p:cNvSpPr>
              <a:spLocks noChangeShapeType="1"/>
            </p:cNvSpPr>
            <p:nvPr/>
          </p:nvSpPr>
          <p:spPr bwMode="auto">
            <a:xfrm>
              <a:off x="2616" y="3428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61" name="Arc 49"/>
            <p:cNvSpPr>
              <a:spLocks/>
            </p:cNvSpPr>
            <p:nvPr/>
          </p:nvSpPr>
          <p:spPr bwMode="auto">
            <a:xfrm>
              <a:off x="3180" y="3400"/>
              <a:ext cx="96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62" name="Arc 50"/>
            <p:cNvSpPr>
              <a:spLocks/>
            </p:cNvSpPr>
            <p:nvPr/>
          </p:nvSpPr>
          <p:spPr bwMode="auto">
            <a:xfrm>
              <a:off x="3168" y="3404"/>
              <a:ext cx="108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63" name="Arc 51"/>
            <p:cNvSpPr>
              <a:spLocks/>
            </p:cNvSpPr>
            <p:nvPr/>
          </p:nvSpPr>
          <p:spPr bwMode="auto">
            <a:xfrm>
              <a:off x="3077" y="3420"/>
              <a:ext cx="104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64" name="Arc 52"/>
            <p:cNvSpPr>
              <a:spLocks/>
            </p:cNvSpPr>
            <p:nvPr/>
          </p:nvSpPr>
          <p:spPr bwMode="auto">
            <a:xfrm>
              <a:off x="3077" y="3400"/>
              <a:ext cx="104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65" name="Line 53"/>
            <p:cNvSpPr>
              <a:spLocks noChangeShapeType="1"/>
            </p:cNvSpPr>
            <p:nvPr/>
          </p:nvSpPr>
          <p:spPr bwMode="auto">
            <a:xfrm>
              <a:off x="3216" y="3428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66" name="Line 54"/>
            <p:cNvSpPr>
              <a:spLocks noChangeShapeType="1"/>
            </p:cNvSpPr>
            <p:nvPr/>
          </p:nvSpPr>
          <p:spPr bwMode="auto">
            <a:xfrm>
              <a:off x="3128" y="3428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67" name="Arc 55"/>
            <p:cNvSpPr>
              <a:spLocks/>
            </p:cNvSpPr>
            <p:nvPr/>
          </p:nvSpPr>
          <p:spPr bwMode="auto">
            <a:xfrm>
              <a:off x="3684" y="3400"/>
              <a:ext cx="96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68" name="Arc 56"/>
            <p:cNvSpPr>
              <a:spLocks/>
            </p:cNvSpPr>
            <p:nvPr/>
          </p:nvSpPr>
          <p:spPr bwMode="auto">
            <a:xfrm>
              <a:off x="3672" y="3404"/>
              <a:ext cx="108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69" name="Arc 57"/>
            <p:cNvSpPr>
              <a:spLocks/>
            </p:cNvSpPr>
            <p:nvPr/>
          </p:nvSpPr>
          <p:spPr bwMode="auto">
            <a:xfrm>
              <a:off x="3581" y="3420"/>
              <a:ext cx="104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70" name="Arc 58"/>
            <p:cNvSpPr>
              <a:spLocks/>
            </p:cNvSpPr>
            <p:nvPr/>
          </p:nvSpPr>
          <p:spPr bwMode="auto">
            <a:xfrm>
              <a:off x="3581" y="3400"/>
              <a:ext cx="104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71" name="Line 59"/>
            <p:cNvSpPr>
              <a:spLocks noChangeShapeType="1"/>
            </p:cNvSpPr>
            <p:nvPr/>
          </p:nvSpPr>
          <p:spPr bwMode="auto">
            <a:xfrm>
              <a:off x="3720" y="3428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72" name="Line 60"/>
            <p:cNvSpPr>
              <a:spLocks noChangeShapeType="1"/>
            </p:cNvSpPr>
            <p:nvPr/>
          </p:nvSpPr>
          <p:spPr bwMode="auto">
            <a:xfrm>
              <a:off x="3632" y="3428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73" name="Arc 61"/>
            <p:cNvSpPr>
              <a:spLocks/>
            </p:cNvSpPr>
            <p:nvPr/>
          </p:nvSpPr>
          <p:spPr bwMode="auto">
            <a:xfrm>
              <a:off x="4188" y="3400"/>
              <a:ext cx="96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74" name="Arc 62"/>
            <p:cNvSpPr>
              <a:spLocks/>
            </p:cNvSpPr>
            <p:nvPr/>
          </p:nvSpPr>
          <p:spPr bwMode="auto">
            <a:xfrm>
              <a:off x="4176" y="3404"/>
              <a:ext cx="108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75" name="Arc 63"/>
            <p:cNvSpPr>
              <a:spLocks/>
            </p:cNvSpPr>
            <p:nvPr/>
          </p:nvSpPr>
          <p:spPr bwMode="auto">
            <a:xfrm>
              <a:off x="4085" y="3420"/>
              <a:ext cx="108" cy="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76" name="Arc 64"/>
            <p:cNvSpPr>
              <a:spLocks/>
            </p:cNvSpPr>
            <p:nvPr/>
          </p:nvSpPr>
          <p:spPr bwMode="auto">
            <a:xfrm>
              <a:off x="4085" y="3400"/>
              <a:ext cx="108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77" name="Line 65"/>
            <p:cNvSpPr>
              <a:spLocks noChangeShapeType="1"/>
            </p:cNvSpPr>
            <p:nvPr/>
          </p:nvSpPr>
          <p:spPr bwMode="auto">
            <a:xfrm>
              <a:off x="4224" y="3428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78" name="Line 66"/>
            <p:cNvSpPr>
              <a:spLocks noChangeShapeType="1"/>
            </p:cNvSpPr>
            <p:nvPr/>
          </p:nvSpPr>
          <p:spPr bwMode="auto">
            <a:xfrm>
              <a:off x="4136" y="3428"/>
              <a:ext cx="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79" name="Line 67"/>
            <p:cNvSpPr>
              <a:spLocks noChangeShapeType="1"/>
            </p:cNvSpPr>
            <p:nvPr/>
          </p:nvSpPr>
          <p:spPr bwMode="auto">
            <a:xfrm>
              <a:off x="1980" y="2056"/>
              <a:ext cx="2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80" name="Line 68"/>
            <p:cNvSpPr>
              <a:spLocks noChangeShapeType="1"/>
            </p:cNvSpPr>
            <p:nvPr/>
          </p:nvSpPr>
          <p:spPr bwMode="auto">
            <a:xfrm>
              <a:off x="1980" y="2272"/>
              <a:ext cx="2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81" name="Line 69"/>
            <p:cNvSpPr>
              <a:spLocks noChangeShapeType="1"/>
            </p:cNvSpPr>
            <p:nvPr/>
          </p:nvSpPr>
          <p:spPr bwMode="auto">
            <a:xfrm flipV="1">
              <a:off x="1976" y="2052"/>
              <a:ext cx="0" cy="2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82" name="Arc 70"/>
            <p:cNvSpPr>
              <a:spLocks/>
            </p:cNvSpPr>
            <p:nvPr/>
          </p:nvSpPr>
          <p:spPr bwMode="auto">
            <a:xfrm>
              <a:off x="2200" y="2065"/>
              <a:ext cx="104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83" name="Arc 71"/>
            <p:cNvSpPr>
              <a:spLocks/>
            </p:cNvSpPr>
            <p:nvPr/>
          </p:nvSpPr>
          <p:spPr bwMode="auto">
            <a:xfrm>
              <a:off x="2196" y="2061"/>
              <a:ext cx="104" cy="1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84" name="Arc 72"/>
            <p:cNvSpPr>
              <a:spLocks/>
            </p:cNvSpPr>
            <p:nvPr/>
          </p:nvSpPr>
          <p:spPr bwMode="auto">
            <a:xfrm>
              <a:off x="2200" y="2164"/>
              <a:ext cx="104" cy="1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85" name="Arc 73"/>
            <p:cNvSpPr>
              <a:spLocks/>
            </p:cNvSpPr>
            <p:nvPr/>
          </p:nvSpPr>
          <p:spPr bwMode="auto">
            <a:xfrm>
              <a:off x="2196" y="2164"/>
              <a:ext cx="104" cy="1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86" name="Line 74"/>
            <p:cNvSpPr>
              <a:spLocks noChangeShapeType="1"/>
            </p:cNvSpPr>
            <p:nvPr/>
          </p:nvSpPr>
          <p:spPr bwMode="auto">
            <a:xfrm>
              <a:off x="1152" y="162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87" name="Line 75"/>
            <p:cNvSpPr>
              <a:spLocks noChangeShapeType="1"/>
            </p:cNvSpPr>
            <p:nvPr/>
          </p:nvSpPr>
          <p:spPr bwMode="auto">
            <a:xfrm>
              <a:off x="1152" y="1716"/>
              <a:ext cx="0" cy="1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88" name="Line 76"/>
            <p:cNvSpPr>
              <a:spLocks noChangeShapeType="1"/>
            </p:cNvSpPr>
            <p:nvPr/>
          </p:nvSpPr>
          <p:spPr bwMode="auto">
            <a:xfrm>
              <a:off x="2664" y="3732"/>
              <a:ext cx="0" cy="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89" name="Line 77"/>
            <p:cNvSpPr>
              <a:spLocks noChangeShapeType="1"/>
            </p:cNvSpPr>
            <p:nvPr/>
          </p:nvSpPr>
          <p:spPr bwMode="auto">
            <a:xfrm>
              <a:off x="2664" y="382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90" name="Line 78"/>
            <p:cNvSpPr>
              <a:spLocks noChangeShapeType="1"/>
            </p:cNvSpPr>
            <p:nvPr/>
          </p:nvSpPr>
          <p:spPr bwMode="auto">
            <a:xfrm>
              <a:off x="3128" y="3340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91" name="Line 79"/>
            <p:cNvSpPr>
              <a:spLocks noChangeShapeType="1"/>
            </p:cNvSpPr>
            <p:nvPr/>
          </p:nvSpPr>
          <p:spPr bwMode="auto">
            <a:xfrm>
              <a:off x="2300" y="2480"/>
              <a:ext cx="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92" name="Line 80"/>
            <p:cNvSpPr>
              <a:spLocks noChangeShapeType="1"/>
            </p:cNvSpPr>
            <p:nvPr/>
          </p:nvSpPr>
          <p:spPr bwMode="auto">
            <a:xfrm>
              <a:off x="3128" y="2484"/>
              <a:ext cx="0" cy="8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93" name="Rectangle 81"/>
            <p:cNvSpPr>
              <a:spLocks noChangeArrowheads="1"/>
            </p:cNvSpPr>
            <p:nvPr/>
          </p:nvSpPr>
          <p:spPr bwMode="auto">
            <a:xfrm>
              <a:off x="3112" y="2472"/>
              <a:ext cx="32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694" name="Line 82"/>
            <p:cNvSpPr>
              <a:spLocks noChangeShapeType="1"/>
            </p:cNvSpPr>
            <p:nvPr/>
          </p:nvSpPr>
          <p:spPr bwMode="auto">
            <a:xfrm>
              <a:off x="2396" y="2480"/>
              <a:ext cx="72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95" name="Line 83"/>
            <p:cNvSpPr>
              <a:spLocks noChangeShapeType="1"/>
            </p:cNvSpPr>
            <p:nvPr/>
          </p:nvSpPr>
          <p:spPr bwMode="auto">
            <a:xfrm>
              <a:off x="3132" y="2480"/>
              <a:ext cx="14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96" name="Line 84"/>
            <p:cNvSpPr>
              <a:spLocks noChangeShapeType="1"/>
            </p:cNvSpPr>
            <p:nvPr/>
          </p:nvSpPr>
          <p:spPr bwMode="auto">
            <a:xfrm>
              <a:off x="3168" y="3732"/>
              <a:ext cx="0" cy="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97" name="Line 85"/>
            <p:cNvSpPr>
              <a:spLocks noChangeShapeType="1"/>
            </p:cNvSpPr>
            <p:nvPr/>
          </p:nvSpPr>
          <p:spPr bwMode="auto">
            <a:xfrm>
              <a:off x="3168" y="382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98" name="Line 86"/>
            <p:cNvSpPr>
              <a:spLocks noChangeShapeType="1"/>
            </p:cNvSpPr>
            <p:nvPr/>
          </p:nvSpPr>
          <p:spPr bwMode="auto">
            <a:xfrm>
              <a:off x="3720" y="3340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699" name="Line 87"/>
            <p:cNvSpPr>
              <a:spLocks noChangeShapeType="1"/>
            </p:cNvSpPr>
            <p:nvPr/>
          </p:nvSpPr>
          <p:spPr bwMode="auto">
            <a:xfrm>
              <a:off x="3216" y="3340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00" name="Line 88"/>
            <p:cNvSpPr>
              <a:spLocks noChangeShapeType="1"/>
            </p:cNvSpPr>
            <p:nvPr/>
          </p:nvSpPr>
          <p:spPr bwMode="auto">
            <a:xfrm>
              <a:off x="2300" y="1848"/>
              <a:ext cx="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01" name="Line 89"/>
            <p:cNvSpPr>
              <a:spLocks noChangeShapeType="1"/>
            </p:cNvSpPr>
            <p:nvPr/>
          </p:nvSpPr>
          <p:spPr bwMode="auto">
            <a:xfrm>
              <a:off x="3720" y="1852"/>
              <a:ext cx="0" cy="14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02" name="Rectangle 90"/>
            <p:cNvSpPr>
              <a:spLocks noChangeArrowheads="1"/>
            </p:cNvSpPr>
            <p:nvPr/>
          </p:nvSpPr>
          <p:spPr bwMode="auto">
            <a:xfrm>
              <a:off x="3712" y="1840"/>
              <a:ext cx="24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03" name="Line 91"/>
            <p:cNvSpPr>
              <a:spLocks noChangeShapeType="1"/>
            </p:cNvSpPr>
            <p:nvPr/>
          </p:nvSpPr>
          <p:spPr bwMode="auto">
            <a:xfrm>
              <a:off x="3216" y="1852"/>
              <a:ext cx="0" cy="14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04" name="Rectangle 92"/>
            <p:cNvSpPr>
              <a:spLocks noChangeArrowheads="1"/>
            </p:cNvSpPr>
            <p:nvPr/>
          </p:nvSpPr>
          <p:spPr bwMode="auto">
            <a:xfrm>
              <a:off x="3208" y="1840"/>
              <a:ext cx="24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05" name="Line 93"/>
            <p:cNvSpPr>
              <a:spLocks noChangeShapeType="1"/>
            </p:cNvSpPr>
            <p:nvPr/>
          </p:nvSpPr>
          <p:spPr bwMode="auto">
            <a:xfrm>
              <a:off x="2396" y="1848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06" name="Line 94"/>
            <p:cNvSpPr>
              <a:spLocks noChangeShapeType="1"/>
            </p:cNvSpPr>
            <p:nvPr/>
          </p:nvSpPr>
          <p:spPr bwMode="auto">
            <a:xfrm>
              <a:off x="3220" y="1848"/>
              <a:ext cx="4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07" name="Line 95"/>
            <p:cNvSpPr>
              <a:spLocks noChangeShapeType="1"/>
            </p:cNvSpPr>
            <p:nvPr/>
          </p:nvSpPr>
          <p:spPr bwMode="auto">
            <a:xfrm>
              <a:off x="3724" y="1848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08" name="Line 96"/>
            <p:cNvSpPr>
              <a:spLocks noChangeShapeType="1"/>
            </p:cNvSpPr>
            <p:nvPr/>
          </p:nvSpPr>
          <p:spPr bwMode="auto">
            <a:xfrm>
              <a:off x="3632" y="3340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09" name="Line 97"/>
            <p:cNvSpPr>
              <a:spLocks noChangeShapeType="1"/>
            </p:cNvSpPr>
            <p:nvPr/>
          </p:nvSpPr>
          <p:spPr bwMode="auto">
            <a:xfrm>
              <a:off x="2712" y="3340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10" name="Line 98"/>
            <p:cNvSpPr>
              <a:spLocks noChangeShapeType="1"/>
            </p:cNvSpPr>
            <p:nvPr/>
          </p:nvSpPr>
          <p:spPr bwMode="auto">
            <a:xfrm>
              <a:off x="2300" y="2792"/>
              <a:ext cx="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11" name="Line 99"/>
            <p:cNvSpPr>
              <a:spLocks noChangeShapeType="1"/>
            </p:cNvSpPr>
            <p:nvPr/>
          </p:nvSpPr>
          <p:spPr bwMode="auto">
            <a:xfrm>
              <a:off x="3632" y="2796"/>
              <a:ext cx="0" cy="5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12" name="Rectangle 100"/>
            <p:cNvSpPr>
              <a:spLocks noChangeArrowheads="1"/>
            </p:cNvSpPr>
            <p:nvPr/>
          </p:nvSpPr>
          <p:spPr bwMode="auto">
            <a:xfrm>
              <a:off x="3616" y="2784"/>
              <a:ext cx="32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13" name="Line 101"/>
            <p:cNvSpPr>
              <a:spLocks noChangeShapeType="1"/>
            </p:cNvSpPr>
            <p:nvPr/>
          </p:nvSpPr>
          <p:spPr bwMode="auto">
            <a:xfrm>
              <a:off x="2712" y="2796"/>
              <a:ext cx="0" cy="5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14" name="Rectangle 102"/>
            <p:cNvSpPr>
              <a:spLocks noChangeArrowheads="1"/>
            </p:cNvSpPr>
            <p:nvPr/>
          </p:nvSpPr>
          <p:spPr bwMode="auto">
            <a:xfrm>
              <a:off x="2704" y="2784"/>
              <a:ext cx="24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15" name="Line 103"/>
            <p:cNvSpPr>
              <a:spLocks noChangeShapeType="1"/>
            </p:cNvSpPr>
            <p:nvPr/>
          </p:nvSpPr>
          <p:spPr bwMode="auto">
            <a:xfrm>
              <a:off x="2396" y="2792"/>
              <a:ext cx="3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16" name="Line 104"/>
            <p:cNvSpPr>
              <a:spLocks noChangeShapeType="1"/>
            </p:cNvSpPr>
            <p:nvPr/>
          </p:nvSpPr>
          <p:spPr bwMode="auto">
            <a:xfrm>
              <a:off x="2716" y="2792"/>
              <a:ext cx="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17" name="Line 105"/>
            <p:cNvSpPr>
              <a:spLocks noChangeShapeType="1"/>
            </p:cNvSpPr>
            <p:nvPr/>
          </p:nvSpPr>
          <p:spPr bwMode="auto">
            <a:xfrm>
              <a:off x="3636" y="2792"/>
              <a:ext cx="9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18" name="Line 106"/>
            <p:cNvSpPr>
              <a:spLocks noChangeShapeType="1"/>
            </p:cNvSpPr>
            <p:nvPr/>
          </p:nvSpPr>
          <p:spPr bwMode="auto">
            <a:xfrm>
              <a:off x="3672" y="3732"/>
              <a:ext cx="0" cy="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19" name="Line 107"/>
            <p:cNvSpPr>
              <a:spLocks noChangeShapeType="1"/>
            </p:cNvSpPr>
            <p:nvPr/>
          </p:nvSpPr>
          <p:spPr bwMode="auto">
            <a:xfrm>
              <a:off x="3672" y="382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20" name="Line 108"/>
            <p:cNvSpPr>
              <a:spLocks noChangeShapeType="1"/>
            </p:cNvSpPr>
            <p:nvPr/>
          </p:nvSpPr>
          <p:spPr bwMode="auto">
            <a:xfrm>
              <a:off x="2300" y="3104"/>
              <a:ext cx="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21" name="Line 109"/>
            <p:cNvSpPr>
              <a:spLocks noChangeShapeType="1"/>
            </p:cNvSpPr>
            <p:nvPr/>
          </p:nvSpPr>
          <p:spPr bwMode="auto">
            <a:xfrm>
              <a:off x="4224" y="3340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22" name="Line 110"/>
            <p:cNvSpPr>
              <a:spLocks noChangeShapeType="1"/>
            </p:cNvSpPr>
            <p:nvPr/>
          </p:nvSpPr>
          <p:spPr bwMode="auto">
            <a:xfrm>
              <a:off x="2616" y="3340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23" name="Line 111"/>
            <p:cNvSpPr>
              <a:spLocks noChangeShapeType="1"/>
            </p:cNvSpPr>
            <p:nvPr/>
          </p:nvSpPr>
          <p:spPr bwMode="auto">
            <a:xfrm>
              <a:off x="4224" y="3108"/>
              <a:ext cx="0" cy="2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24" name="Rectangle 112"/>
            <p:cNvSpPr>
              <a:spLocks noChangeArrowheads="1"/>
            </p:cNvSpPr>
            <p:nvPr/>
          </p:nvSpPr>
          <p:spPr bwMode="auto">
            <a:xfrm>
              <a:off x="4216" y="3096"/>
              <a:ext cx="32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25" name="Line 113"/>
            <p:cNvSpPr>
              <a:spLocks noChangeShapeType="1"/>
            </p:cNvSpPr>
            <p:nvPr/>
          </p:nvSpPr>
          <p:spPr bwMode="auto">
            <a:xfrm>
              <a:off x="2616" y="3108"/>
              <a:ext cx="0" cy="2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26" name="Rectangle 114"/>
            <p:cNvSpPr>
              <a:spLocks noChangeArrowheads="1"/>
            </p:cNvSpPr>
            <p:nvPr/>
          </p:nvSpPr>
          <p:spPr bwMode="auto">
            <a:xfrm>
              <a:off x="2608" y="3096"/>
              <a:ext cx="32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27" name="Line 115"/>
            <p:cNvSpPr>
              <a:spLocks noChangeShapeType="1"/>
            </p:cNvSpPr>
            <p:nvPr/>
          </p:nvSpPr>
          <p:spPr bwMode="auto">
            <a:xfrm>
              <a:off x="2396" y="3104"/>
              <a:ext cx="2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28" name="Line 116"/>
            <p:cNvSpPr>
              <a:spLocks noChangeShapeType="1"/>
            </p:cNvSpPr>
            <p:nvPr/>
          </p:nvSpPr>
          <p:spPr bwMode="auto">
            <a:xfrm>
              <a:off x="2620" y="3104"/>
              <a:ext cx="16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29" name="Line 117"/>
            <p:cNvSpPr>
              <a:spLocks noChangeShapeType="1"/>
            </p:cNvSpPr>
            <p:nvPr/>
          </p:nvSpPr>
          <p:spPr bwMode="auto">
            <a:xfrm>
              <a:off x="4228" y="3104"/>
              <a:ext cx="3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30" name="Line 118"/>
            <p:cNvSpPr>
              <a:spLocks noChangeShapeType="1"/>
            </p:cNvSpPr>
            <p:nvPr/>
          </p:nvSpPr>
          <p:spPr bwMode="auto">
            <a:xfrm>
              <a:off x="2300" y="2168"/>
              <a:ext cx="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31" name="Line 119"/>
            <p:cNvSpPr>
              <a:spLocks noChangeShapeType="1"/>
            </p:cNvSpPr>
            <p:nvPr/>
          </p:nvSpPr>
          <p:spPr bwMode="auto">
            <a:xfrm>
              <a:off x="4136" y="3340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32" name="Line 120"/>
            <p:cNvSpPr>
              <a:spLocks noChangeShapeType="1"/>
            </p:cNvSpPr>
            <p:nvPr/>
          </p:nvSpPr>
          <p:spPr bwMode="auto">
            <a:xfrm>
              <a:off x="4136" y="2172"/>
              <a:ext cx="0" cy="1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33" name="Rectangle 121"/>
            <p:cNvSpPr>
              <a:spLocks noChangeArrowheads="1"/>
            </p:cNvSpPr>
            <p:nvPr/>
          </p:nvSpPr>
          <p:spPr bwMode="auto">
            <a:xfrm>
              <a:off x="4120" y="2152"/>
              <a:ext cx="32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34" name="Line 122"/>
            <p:cNvSpPr>
              <a:spLocks noChangeShapeType="1"/>
            </p:cNvSpPr>
            <p:nvPr/>
          </p:nvSpPr>
          <p:spPr bwMode="auto">
            <a:xfrm>
              <a:off x="2396" y="2168"/>
              <a:ext cx="173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35" name="Line 123"/>
            <p:cNvSpPr>
              <a:spLocks noChangeShapeType="1"/>
            </p:cNvSpPr>
            <p:nvPr/>
          </p:nvSpPr>
          <p:spPr bwMode="auto">
            <a:xfrm>
              <a:off x="4140" y="2168"/>
              <a:ext cx="4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36" name="Line 124"/>
            <p:cNvSpPr>
              <a:spLocks noChangeShapeType="1"/>
            </p:cNvSpPr>
            <p:nvPr/>
          </p:nvSpPr>
          <p:spPr bwMode="auto">
            <a:xfrm>
              <a:off x="4176" y="3732"/>
              <a:ext cx="0" cy="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37" name="Line 125"/>
            <p:cNvSpPr>
              <a:spLocks noChangeShapeType="1"/>
            </p:cNvSpPr>
            <p:nvPr/>
          </p:nvSpPr>
          <p:spPr bwMode="auto">
            <a:xfrm>
              <a:off x="4176" y="382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38" name="Line 126"/>
            <p:cNvSpPr>
              <a:spLocks noChangeShapeType="1"/>
            </p:cNvSpPr>
            <p:nvPr/>
          </p:nvSpPr>
          <p:spPr bwMode="auto">
            <a:xfrm>
              <a:off x="1152" y="136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39" name="Line 127"/>
            <p:cNvSpPr>
              <a:spLocks noChangeShapeType="1"/>
            </p:cNvSpPr>
            <p:nvPr/>
          </p:nvSpPr>
          <p:spPr bwMode="auto">
            <a:xfrm>
              <a:off x="1892" y="1800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40" name="Line 128"/>
            <p:cNvSpPr>
              <a:spLocks noChangeShapeType="1"/>
            </p:cNvSpPr>
            <p:nvPr/>
          </p:nvSpPr>
          <p:spPr bwMode="auto">
            <a:xfrm>
              <a:off x="1892" y="2440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41" name="Line 129"/>
            <p:cNvSpPr>
              <a:spLocks noChangeShapeType="1"/>
            </p:cNvSpPr>
            <p:nvPr/>
          </p:nvSpPr>
          <p:spPr bwMode="auto">
            <a:xfrm>
              <a:off x="1892" y="306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42" name="Line 130"/>
            <p:cNvSpPr>
              <a:spLocks noChangeShapeType="1"/>
            </p:cNvSpPr>
            <p:nvPr/>
          </p:nvSpPr>
          <p:spPr bwMode="auto">
            <a:xfrm>
              <a:off x="1292" y="3064"/>
              <a:ext cx="5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43" name="Rectangle 131"/>
            <p:cNvSpPr>
              <a:spLocks noChangeArrowheads="1"/>
            </p:cNvSpPr>
            <p:nvPr/>
          </p:nvSpPr>
          <p:spPr bwMode="auto">
            <a:xfrm>
              <a:off x="1288" y="3048"/>
              <a:ext cx="24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44" name="Line 132"/>
            <p:cNvSpPr>
              <a:spLocks noChangeShapeType="1"/>
            </p:cNvSpPr>
            <p:nvPr/>
          </p:nvSpPr>
          <p:spPr bwMode="auto">
            <a:xfrm>
              <a:off x="1292" y="2440"/>
              <a:ext cx="5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45" name="Rectangle 133"/>
            <p:cNvSpPr>
              <a:spLocks noChangeArrowheads="1"/>
            </p:cNvSpPr>
            <p:nvPr/>
          </p:nvSpPr>
          <p:spPr bwMode="auto">
            <a:xfrm>
              <a:off x="1288" y="2424"/>
              <a:ext cx="24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46" name="Line 134"/>
            <p:cNvSpPr>
              <a:spLocks noChangeShapeType="1"/>
            </p:cNvSpPr>
            <p:nvPr/>
          </p:nvSpPr>
          <p:spPr bwMode="auto">
            <a:xfrm>
              <a:off x="1292" y="1800"/>
              <a:ext cx="5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47" name="Rectangle 135"/>
            <p:cNvSpPr>
              <a:spLocks noChangeArrowheads="1"/>
            </p:cNvSpPr>
            <p:nvPr/>
          </p:nvSpPr>
          <p:spPr bwMode="auto">
            <a:xfrm>
              <a:off x="1288" y="1792"/>
              <a:ext cx="24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48" name="Line 136"/>
            <p:cNvSpPr>
              <a:spLocks noChangeShapeType="1"/>
            </p:cNvSpPr>
            <p:nvPr/>
          </p:nvSpPr>
          <p:spPr bwMode="auto">
            <a:xfrm>
              <a:off x="1288" y="1276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49" name="Rectangle 137"/>
            <p:cNvSpPr>
              <a:spLocks noChangeArrowheads="1"/>
            </p:cNvSpPr>
            <p:nvPr/>
          </p:nvSpPr>
          <p:spPr bwMode="auto">
            <a:xfrm>
              <a:off x="1288" y="1352"/>
              <a:ext cx="24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50" name="Line 138"/>
            <p:cNvSpPr>
              <a:spLocks noChangeShapeType="1"/>
            </p:cNvSpPr>
            <p:nvPr/>
          </p:nvSpPr>
          <p:spPr bwMode="auto">
            <a:xfrm>
              <a:off x="1288" y="1364"/>
              <a:ext cx="0" cy="4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51" name="Line 139"/>
            <p:cNvSpPr>
              <a:spLocks noChangeShapeType="1"/>
            </p:cNvSpPr>
            <p:nvPr/>
          </p:nvSpPr>
          <p:spPr bwMode="auto">
            <a:xfrm>
              <a:off x="1288" y="1804"/>
              <a:ext cx="0" cy="6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52" name="Line 140"/>
            <p:cNvSpPr>
              <a:spLocks noChangeShapeType="1"/>
            </p:cNvSpPr>
            <p:nvPr/>
          </p:nvSpPr>
          <p:spPr bwMode="auto">
            <a:xfrm>
              <a:off x="1288" y="2444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53" name="Line 141"/>
            <p:cNvSpPr>
              <a:spLocks noChangeShapeType="1"/>
            </p:cNvSpPr>
            <p:nvPr/>
          </p:nvSpPr>
          <p:spPr bwMode="auto">
            <a:xfrm>
              <a:off x="1288" y="3068"/>
              <a:ext cx="0" cy="2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54" name="Line 142"/>
            <p:cNvSpPr>
              <a:spLocks noChangeShapeType="1"/>
            </p:cNvSpPr>
            <p:nvPr/>
          </p:nvSpPr>
          <p:spPr bwMode="auto">
            <a:xfrm>
              <a:off x="1156" y="1360"/>
              <a:ext cx="12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55" name="Line 143"/>
            <p:cNvSpPr>
              <a:spLocks noChangeShapeType="1"/>
            </p:cNvSpPr>
            <p:nvPr/>
          </p:nvSpPr>
          <p:spPr bwMode="auto">
            <a:xfrm>
              <a:off x="1432" y="136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56" name="Line 144"/>
            <p:cNvSpPr>
              <a:spLocks noChangeShapeType="1"/>
            </p:cNvSpPr>
            <p:nvPr/>
          </p:nvSpPr>
          <p:spPr bwMode="auto">
            <a:xfrm>
              <a:off x="1892" y="1896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57" name="Line 145"/>
            <p:cNvSpPr>
              <a:spLocks noChangeShapeType="1"/>
            </p:cNvSpPr>
            <p:nvPr/>
          </p:nvSpPr>
          <p:spPr bwMode="auto">
            <a:xfrm>
              <a:off x="1572" y="1896"/>
              <a:ext cx="3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58" name="Rectangle 146"/>
            <p:cNvSpPr>
              <a:spLocks noChangeArrowheads="1"/>
            </p:cNvSpPr>
            <p:nvPr/>
          </p:nvSpPr>
          <p:spPr bwMode="auto">
            <a:xfrm>
              <a:off x="1552" y="1880"/>
              <a:ext cx="32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59" name="Line 147"/>
            <p:cNvSpPr>
              <a:spLocks noChangeShapeType="1"/>
            </p:cNvSpPr>
            <p:nvPr/>
          </p:nvSpPr>
          <p:spPr bwMode="auto">
            <a:xfrm>
              <a:off x="1568" y="1276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60" name="Rectangle 148"/>
            <p:cNvSpPr>
              <a:spLocks noChangeArrowheads="1"/>
            </p:cNvSpPr>
            <p:nvPr/>
          </p:nvSpPr>
          <p:spPr bwMode="auto">
            <a:xfrm>
              <a:off x="1552" y="1352"/>
              <a:ext cx="32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61" name="Line 149"/>
            <p:cNvSpPr>
              <a:spLocks noChangeShapeType="1"/>
            </p:cNvSpPr>
            <p:nvPr/>
          </p:nvSpPr>
          <p:spPr bwMode="auto">
            <a:xfrm>
              <a:off x="1568" y="1364"/>
              <a:ext cx="0" cy="5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62" name="Line 150"/>
            <p:cNvSpPr>
              <a:spLocks noChangeShapeType="1"/>
            </p:cNvSpPr>
            <p:nvPr/>
          </p:nvSpPr>
          <p:spPr bwMode="auto">
            <a:xfrm>
              <a:off x="1568" y="1900"/>
              <a:ext cx="0" cy="13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63" name="Line 151"/>
            <p:cNvSpPr>
              <a:spLocks noChangeShapeType="1"/>
            </p:cNvSpPr>
            <p:nvPr/>
          </p:nvSpPr>
          <p:spPr bwMode="auto">
            <a:xfrm>
              <a:off x="1436" y="1360"/>
              <a:ext cx="12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64" name="Line 152"/>
            <p:cNvSpPr>
              <a:spLocks noChangeShapeType="1"/>
            </p:cNvSpPr>
            <p:nvPr/>
          </p:nvSpPr>
          <p:spPr bwMode="auto">
            <a:xfrm>
              <a:off x="1432" y="162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65" name="Line 153"/>
            <p:cNvSpPr>
              <a:spLocks noChangeShapeType="1"/>
            </p:cNvSpPr>
            <p:nvPr/>
          </p:nvSpPr>
          <p:spPr bwMode="auto">
            <a:xfrm>
              <a:off x="1892" y="2120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66" name="Line 154"/>
            <p:cNvSpPr>
              <a:spLocks noChangeShapeType="1"/>
            </p:cNvSpPr>
            <p:nvPr/>
          </p:nvSpPr>
          <p:spPr bwMode="auto">
            <a:xfrm>
              <a:off x="1892" y="274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67" name="Line 155"/>
            <p:cNvSpPr>
              <a:spLocks noChangeShapeType="1"/>
            </p:cNvSpPr>
            <p:nvPr/>
          </p:nvSpPr>
          <p:spPr bwMode="auto">
            <a:xfrm>
              <a:off x="1432" y="1716"/>
              <a:ext cx="0" cy="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68" name="Rectangle 156"/>
            <p:cNvSpPr>
              <a:spLocks noChangeArrowheads="1"/>
            </p:cNvSpPr>
            <p:nvPr/>
          </p:nvSpPr>
          <p:spPr bwMode="auto">
            <a:xfrm>
              <a:off x="1416" y="2112"/>
              <a:ext cx="32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69" name="Line 157"/>
            <p:cNvSpPr>
              <a:spLocks noChangeShapeType="1"/>
            </p:cNvSpPr>
            <p:nvPr/>
          </p:nvSpPr>
          <p:spPr bwMode="auto">
            <a:xfrm>
              <a:off x="1432" y="2124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70" name="Rectangle 158"/>
            <p:cNvSpPr>
              <a:spLocks noChangeArrowheads="1"/>
            </p:cNvSpPr>
            <p:nvPr/>
          </p:nvSpPr>
          <p:spPr bwMode="auto">
            <a:xfrm>
              <a:off x="1416" y="2736"/>
              <a:ext cx="32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71" name="Line 159"/>
            <p:cNvSpPr>
              <a:spLocks noChangeShapeType="1"/>
            </p:cNvSpPr>
            <p:nvPr/>
          </p:nvSpPr>
          <p:spPr bwMode="auto">
            <a:xfrm>
              <a:off x="1432" y="2748"/>
              <a:ext cx="0" cy="5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72" name="Line 160"/>
            <p:cNvSpPr>
              <a:spLocks noChangeShapeType="1"/>
            </p:cNvSpPr>
            <p:nvPr/>
          </p:nvSpPr>
          <p:spPr bwMode="auto">
            <a:xfrm>
              <a:off x="1436" y="2744"/>
              <a:ext cx="4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73" name="Line 161"/>
            <p:cNvSpPr>
              <a:spLocks noChangeShapeType="1"/>
            </p:cNvSpPr>
            <p:nvPr/>
          </p:nvSpPr>
          <p:spPr bwMode="auto">
            <a:xfrm>
              <a:off x="1436" y="2120"/>
              <a:ext cx="4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74" name="Line 162"/>
            <p:cNvSpPr>
              <a:spLocks noChangeShapeType="1"/>
            </p:cNvSpPr>
            <p:nvPr/>
          </p:nvSpPr>
          <p:spPr bwMode="auto">
            <a:xfrm>
              <a:off x="1704" y="136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75" name="Line 163"/>
            <p:cNvSpPr>
              <a:spLocks noChangeShapeType="1"/>
            </p:cNvSpPr>
            <p:nvPr/>
          </p:nvSpPr>
          <p:spPr bwMode="auto">
            <a:xfrm>
              <a:off x="1892" y="2832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76" name="Line 164"/>
            <p:cNvSpPr>
              <a:spLocks noChangeShapeType="1"/>
            </p:cNvSpPr>
            <p:nvPr/>
          </p:nvSpPr>
          <p:spPr bwMode="auto">
            <a:xfrm>
              <a:off x="1892" y="2208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77" name="Line 165"/>
            <p:cNvSpPr>
              <a:spLocks noChangeShapeType="1"/>
            </p:cNvSpPr>
            <p:nvPr/>
          </p:nvSpPr>
          <p:spPr bwMode="auto">
            <a:xfrm>
              <a:off x="1852" y="2832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78" name="Rectangle 166"/>
            <p:cNvSpPr>
              <a:spLocks noChangeArrowheads="1"/>
            </p:cNvSpPr>
            <p:nvPr/>
          </p:nvSpPr>
          <p:spPr bwMode="auto">
            <a:xfrm>
              <a:off x="1832" y="2824"/>
              <a:ext cx="24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79" name="Line 167"/>
            <p:cNvSpPr>
              <a:spLocks noChangeShapeType="1"/>
            </p:cNvSpPr>
            <p:nvPr/>
          </p:nvSpPr>
          <p:spPr bwMode="auto">
            <a:xfrm>
              <a:off x="1848" y="1276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80" name="Rectangle 168"/>
            <p:cNvSpPr>
              <a:spLocks noChangeArrowheads="1"/>
            </p:cNvSpPr>
            <p:nvPr/>
          </p:nvSpPr>
          <p:spPr bwMode="auto">
            <a:xfrm>
              <a:off x="1832" y="1352"/>
              <a:ext cx="24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81" name="Line 169"/>
            <p:cNvSpPr>
              <a:spLocks noChangeShapeType="1"/>
            </p:cNvSpPr>
            <p:nvPr/>
          </p:nvSpPr>
          <p:spPr bwMode="auto">
            <a:xfrm>
              <a:off x="1848" y="1364"/>
              <a:ext cx="0" cy="8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82" name="Rectangle 170"/>
            <p:cNvSpPr>
              <a:spLocks noChangeArrowheads="1"/>
            </p:cNvSpPr>
            <p:nvPr/>
          </p:nvSpPr>
          <p:spPr bwMode="auto">
            <a:xfrm>
              <a:off x="1832" y="2200"/>
              <a:ext cx="24" cy="32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83" name="Line 171"/>
            <p:cNvSpPr>
              <a:spLocks noChangeShapeType="1"/>
            </p:cNvSpPr>
            <p:nvPr/>
          </p:nvSpPr>
          <p:spPr bwMode="auto">
            <a:xfrm>
              <a:off x="1848" y="2212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84" name="Line 172"/>
            <p:cNvSpPr>
              <a:spLocks noChangeShapeType="1"/>
            </p:cNvSpPr>
            <p:nvPr/>
          </p:nvSpPr>
          <p:spPr bwMode="auto">
            <a:xfrm>
              <a:off x="1848" y="2836"/>
              <a:ext cx="0" cy="4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85" name="Line 173"/>
            <p:cNvSpPr>
              <a:spLocks noChangeShapeType="1"/>
            </p:cNvSpPr>
            <p:nvPr/>
          </p:nvSpPr>
          <p:spPr bwMode="auto">
            <a:xfrm>
              <a:off x="1708" y="1360"/>
              <a:ext cx="13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86" name="Line 174"/>
            <p:cNvSpPr>
              <a:spLocks noChangeShapeType="1"/>
            </p:cNvSpPr>
            <p:nvPr/>
          </p:nvSpPr>
          <p:spPr bwMode="auto">
            <a:xfrm>
              <a:off x="1852" y="2208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87" name="Line 175"/>
            <p:cNvSpPr>
              <a:spLocks noChangeShapeType="1"/>
            </p:cNvSpPr>
            <p:nvPr/>
          </p:nvSpPr>
          <p:spPr bwMode="auto">
            <a:xfrm>
              <a:off x="1704" y="1628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88" name="Line 176"/>
            <p:cNvSpPr>
              <a:spLocks noChangeShapeType="1"/>
            </p:cNvSpPr>
            <p:nvPr/>
          </p:nvSpPr>
          <p:spPr bwMode="auto">
            <a:xfrm>
              <a:off x="1892" y="2528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89" name="Line 177"/>
            <p:cNvSpPr>
              <a:spLocks noChangeShapeType="1"/>
            </p:cNvSpPr>
            <p:nvPr/>
          </p:nvSpPr>
          <p:spPr bwMode="auto">
            <a:xfrm>
              <a:off x="1708" y="2528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90" name="Rectangle 178"/>
            <p:cNvSpPr>
              <a:spLocks noChangeArrowheads="1"/>
            </p:cNvSpPr>
            <p:nvPr/>
          </p:nvSpPr>
          <p:spPr bwMode="auto">
            <a:xfrm>
              <a:off x="1696" y="2520"/>
              <a:ext cx="24" cy="24"/>
            </a:xfrm>
            <a:prstGeom prst="rect">
              <a:avLst/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791" name="Line 179"/>
            <p:cNvSpPr>
              <a:spLocks noChangeShapeType="1"/>
            </p:cNvSpPr>
            <p:nvPr/>
          </p:nvSpPr>
          <p:spPr bwMode="auto">
            <a:xfrm>
              <a:off x="1704" y="1716"/>
              <a:ext cx="0" cy="8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92" name="Line 180"/>
            <p:cNvSpPr>
              <a:spLocks noChangeShapeType="1"/>
            </p:cNvSpPr>
            <p:nvPr/>
          </p:nvSpPr>
          <p:spPr bwMode="auto">
            <a:xfrm>
              <a:off x="1704" y="2532"/>
              <a:ext cx="0" cy="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93" name="Line 181"/>
            <p:cNvSpPr>
              <a:spLocks noChangeShapeType="1"/>
            </p:cNvSpPr>
            <p:nvPr/>
          </p:nvSpPr>
          <p:spPr bwMode="auto">
            <a:xfrm>
              <a:off x="1892" y="3152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794" name="Rectangle 182"/>
            <p:cNvSpPr>
              <a:spLocks noChangeArrowheads="1"/>
            </p:cNvSpPr>
            <p:nvPr/>
          </p:nvSpPr>
          <p:spPr bwMode="auto">
            <a:xfrm>
              <a:off x="1216" y="1128"/>
              <a:ext cx="344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</a:t>
              </a:r>
            </a:p>
          </p:txBody>
        </p:sp>
        <p:sp>
          <p:nvSpPr>
            <p:cNvPr id="324795" name="Rectangle 183"/>
            <p:cNvSpPr>
              <a:spLocks noChangeArrowheads="1"/>
            </p:cNvSpPr>
            <p:nvPr/>
          </p:nvSpPr>
          <p:spPr bwMode="auto">
            <a:xfrm>
              <a:off x="1496" y="1120"/>
              <a:ext cx="344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B</a:t>
              </a:r>
            </a:p>
          </p:txBody>
        </p:sp>
        <p:sp>
          <p:nvSpPr>
            <p:cNvPr id="324796" name="Rectangle 184"/>
            <p:cNvSpPr>
              <a:spLocks noChangeArrowheads="1"/>
            </p:cNvSpPr>
            <p:nvPr/>
          </p:nvSpPr>
          <p:spPr bwMode="auto">
            <a:xfrm>
              <a:off x="1768" y="1120"/>
              <a:ext cx="352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C</a:t>
              </a:r>
            </a:p>
          </p:txBody>
        </p:sp>
        <p:sp>
          <p:nvSpPr>
            <p:cNvPr id="324797" name="Rectangle 185"/>
            <p:cNvSpPr>
              <a:spLocks noChangeArrowheads="1"/>
            </p:cNvSpPr>
            <p:nvPr/>
          </p:nvSpPr>
          <p:spPr bwMode="auto">
            <a:xfrm>
              <a:off x="2992" y="3875"/>
              <a:ext cx="400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F</a:t>
              </a:r>
              <a:r>
                <a:rPr lang="en-US" sz="1600" baseline="-25000">
                  <a:latin typeface="Tahoma" pitchFamily="34" charset="0"/>
                </a:rPr>
                <a:t>1</a:t>
              </a:r>
            </a:p>
          </p:txBody>
        </p:sp>
        <p:sp>
          <p:nvSpPr>
            <p:cNvPr id="324798" name="Rectangle 186"/>
            <p:cNvSpPr>
              <a:spLocks noChangeArrowheads="1"/>
            </p:cNvSpPr>
            <p:nvPr/>
          </p:nvSpPr>
          <p:spPr bwMode="auto">
            <a:xfrm>
              <a:off x="3480" y="3875"/>
              <a:ext cx="400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F</a:t>
              </a:r>
              <a:r>
                <a:rPr lang="en-US" sz="1600" baseline="-25000">
                  <a:latin typeface="Tahoma" pitchFamily="34" charset="0"/>
                </a:rPr>
                <a:t>2</a:t>
              </a:r>
            </a:p>
          </p:txBody>
        </p:sp>
        <p:sp>
          <p:nvSpPr>
            <p:cNvPr id="324799" name="Rectangle 187"/>
            <p:cNvSpPr>
              <a:spLocks noChangeArrowheads="1"/>
            </p:cNvSpPr>
            <p:nvPr/>
          </p:nvSpPr>
          <p:spPr bwMode="auto">
            <a:xfrm>
              <a:off x="3992" y="3875"/>
              <a:ext cx="400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F</a:t>
              </a:r>
              <a:r>
                <a:rPr lang="en-US" sz="1600" baseline="-25000">
                  <a:latin typeface="Tahoma" pitchFamily="34" charset="0"/>
                </a:rPr>
                <a:t>3</a:t>
              </a:r>
            </a:p>
          </p:txBody>
        </p:sp>
        <p:sp>
          <p:nvSpPr>
            <p:cNvPr id="324800" name="Rectangle 188"/>
            <p:cNvSpPr>
              <a:spLocks noChangeArrowheads="1"/>
            </p:cNvSpPr>
            <p:nvPr/>
          </p:nvSpPr>
          <p:spPr bwMode="auto">
            <a:xfrm>
              <a:off x="2480" y="3867"/>
              <a:ext cx="400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F</a:t>
              </a:r>
              <a:r>
                <a:rPr lang="en-US" sz="1600" baseline="-25000">
                  <a:latin typeface="Tahoma" pitchFamily="34" charset="0"/>
                </a:rPr>
                <a:t>0</a:t>
              </a:r>
            </a:p>
          </p:txBody>
        </p:sp>
        <p:sp>
          <p:nvSpPr>
            <p:cNvPr id="324801" name="Rectangle 189"/>
            <p:cNvSpPr>
              <a:spLocks noChangeArrowheads="1"/>
            </p:cNvSpPr>
            <p:nvPr/>
          </p:nvSpPr>
          <p:spPr bwMode="auto">
            <a:xfrm>
              <a:off x="2312" y="1696"/>
              <a:ext cx="424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AB</a:t>
              </a:r>
            </a:p>
          </p:txBody>
        </p:sp>
        <p:sp>
          <p:nvSpPr>
            <p:cNvPr id="324802" name="Rectangle 190"/>
            <p:cNvSpPr>
              <a:spLocks noChangeArrowheads="1"/>
            </p:cNvSpPr>
            <p:nvPr/>
          </p:nvSpPr>
          <p:spPr bwMode="auto">
            <a:xfrm>
              <a:off x="2296" y="2016"/>
              <a:ext cx="448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B'C</a:t>
              </a:r>
            </a:p>
          </p:txBody>
        </p:sp>
        <p:sp>
          <p:nvSpPr>
            <p:cNvPr id="324803" name="Rectangle 191"/>
            <p:cNvSpPr>
              <a:spLocks noChangeArrowheads="1"/>
            </p:cNvSpPr>
            <p:nvPr/>
          </p:nvSpPr>
          <p:spPr bwMode="auto">
            <a:xfrm>
              <a:off x="2304" y="2328"/>
              <a:ext cx="448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AC'</a:t>
              </a:r>
            </a:p>
          </p:txBody>
        </p:sp>
        <p:sp>
          <p:nvSpPr>
            <p:cNvPr id="324804" name="Rectangle 192"/>
            <p:cNvSpPr>
              <a:spLocks noChangeArrowheads="1"/>
            </p:cNvSpPr>
            <p:nvPr/>
          </p:nvSpPr>
          <p:spPr bwMode="auto">
            <a:xfrm>
              <a:off x="2296" y="2640"/>
              <a:ext cx="472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B'C'</a:t>
              </a:r>
            </a:p>
          </p:txBody>
        </p:sp>
        <p:sp>
          <p:nvSpPr>
            <p:cNvPr id="324805" name="Rectangle 193"/>
            <p:cNvSpPr>
              <a:spLocks noChangeArrowheads="1"/>
            </p:cNvSpPr>
            <p:nvPr/>
          </p:nvSpPr>
          <p:spPr bwMode="auto">
            <a:xfrm>
              <a:off x="2312" y="2952"/>
              <a:ext cx="344" cy="2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</a:t>
              </a:r>
            </a:p>
          </p:txBody>
        </p:sp>
      </p:grpSp>
      <p:sp>
        <p:nvSpPr>
          <p:cNvPr id="38082" name="Rectangle 194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defTabSz="927100" eaLnBrk="1" hangingPunct="1">
              <a:defRPr/>
            </a:pPr>
            <a:r>
              <a:rPr lang="en-US"/>
              <a:t>After Programming</a:t>
            </a:r>
          </a:p>
        </p:txBody>
      </p:sp>
      <p:sp>
        <p:nvSpPr>
          <p:cNvPr id="324611" name="Rectangle 19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7663" indent="-347663" defTabSz="927100" eaLnBrk="1" hangingPunct="1"/>
            <a:r>
              <a:rPr lang="en-US" sz="2200" dirty="0"/>
              <a:t>Unwanted connections are "blown“</a:t>
            </a:r>
          </a:p>
          <a:p>
            <a:pPr marL="347663" indent="-347663" defTabSz="927100" eaLnBrk="1" hangingPunct="1"/>
            <a:r>
              <a:rPr lang="en-US" sz="2200" dirty="0"/>
              <a:t>Final, programmed PLA: </a:t>
            </a:r>
          </a:p>
        </p:txBody>
      </p:sp>
      <p:sp>
        <p:nvSpPr>
          <p:cNvPr id="324612" name="Date Placeholder 195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24613" name="Slide Number Placeholder 196"/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629400"/>
            <a:ext cx="8382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Page </a:t>
            </a:r>
            <a:fld id="{A41028B2-4990-46BF-9B00-5EF62041865C}" type="slidenum">
              <a:rPr lang="en-US" sz="900" smtClean="0">
                <a:solidFill>
                  <a:srgbClr val="B5A788"/>
                </a:solidFill>
                <a:latin typeface="Verdana" pitchFamily="34" charset="0"/>
              </a:rPr>
              <a:pPr algn="r"/>
              <a:t>74</a:t>
            </a:fld>
            <a:endParaRPr lang="en-US" sz="140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24614" name="Footer Placeholder 197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7708232 w 2895600"/>
              <a:gd name="T3" fmla="*/ 0 h 304800"/>
              <a:gd name="T4" fmla="*/ 7708232 w 2895600"/>
              <a:gd name="T5" fmla="*/ 128587 h 304800"/>
              <a:gd name="T6" fmla="*/ 0 w 2895600"/>
              <a:gd name="T7" fmla="*/ 128587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232 - Logic Design / 08</a:t>
            </a:r>
          </a:p>
        </p:txBody>
      </p:sp>
      <p:sp>
        <p:nvSpPr>
          <p:cNvPr id="199" name="Rectangle 3"/>
          <p:cNvSpPr>
            <a:spLocks noChangeArrowheads="1"/>
          </p:cNvSpPr>
          <p:nvPr/>
        </p:nvSpPr>
        <p:spPr bwMode="auto">
          <a:xfrm>
            <a:off x="5867400" y="4495800"/>
            <a:ext cx="2590800" cy="152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0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A  + B' C'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1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A C'  +  A B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2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B' C'  +  A B</a:t>
            </a:r>
          </a:p>
          <a:p>
            <a:pPr defTabSz="901700" eaLnBrk="0" hangingPunct="0">
              <a:lnSpc>
                <a:spcPts val="1775"/>
              </a:lnSpc>
              <a:spcAft>
                <a:spcPts val="600"/>
              </a:spcAft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3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ＭＳ Ｐゴシック" charset="-128"/>
                <a:cs typeface="Verdana"/>
              </a:rPr>
              <a:t> = B' C  +  A</a:t>
            </a: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657" name="Group 2"/>
          <p:cNvGrpSpPr>
            <a:grpSpLocks/>
          </p:cNvGrpSpPr>
          <p:nvPr/>
        </p:nvGrpSpPr>
        <p:grpSpPr bwMode="auto">
          <a:xfrm>
            <a:off x="304800" y="3330575"/>
            <a:ext cx="3406775" cy="2308225"/>
            <a:chOff x="452" y="1476"/>
            <a:chExt cx="2176" cy="1472"/>
          </a:xfrm>
        </p:grpSpPr>
        <p:sp>
          <p:nvSpPr>
            <p:cNvPr id="326805" name="Line 3"/>
            <p:cNvSpPr>
              <a:spLocks noChangeShapeType="1"/>
            </p:cNvSpPr>
            <p:nvPr/>
          </p:nvSpPr>
          <p:spPr bwMode="auto">
            <a:xfrm flipH="1">
              <a:off x="1124" y="1556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06" name="Line 4"/>
            <p:cNvSpPr>
              <a:spLocks noChangeShapeType="1"/>
            </p:cNvSpPr>
            <p:nvPr/>
          </p:nvSpPr>
          <p:spPr bwMode="auto">
            <a:xfrm>
              <a:off x="1052" y="1556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07" name="Line 5"/>
            <p:cNvSpPr>
              <a:spLocks noChangeShapeType="1"/>
            </p:cNvSpPr>
            <p:nvPr/>
          </p:nvSpPr>
          <p:spPr bwMode="auto">
            <a:xfrm flipH="1">
              <a:off x="1044" y="1552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08" name="Oval 6"/>
            <p:cNvSpPr>
              <a:spLocks noChangeArrowheads="1"/>
            </p:cNvSpPr>
            <p:nvPr/>
          </p:nvSpPr>
          <p:spPr bwMode="auto">
            <a:xfrm>
              <a:off x="1156" y="1628"/>
              <a:ext cx="32" cy="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6809" name="Line 7"/>
            <p:cNvSpPr>
              <a:spLocks noChangeShapeType="1"/>
            </p:cNvSpPr>
            <p:nvPr/>
          </p:nvSpPr>
          <p:spPr bwMode="auto">
            <a:xfrm>
              <a:off x="1128" y="147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10" name="Line 8"/>
            <p:cNvSpPr>
              <a:spLocks noChangeShapeType="1"/>
            </p:cNvSpPr>
            <p:nvPr/>
          </p:nvSpPr>
          <p:spPr bwMode="auto">
            <a:xfrm>
              <a:off x="1168" y="1668"/>
              <a:ext cx="0" cy="9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11" name="Line 9"/>
            <p:cNvSpPr>
              <a:spLocks noChangeShapeType="1"/>
            </p:cNvSpPr>
            <p:nvPr/>
          </p:nvSpPr>
          <p:spPr bwMode="auto">
            <a:xfrm>
              <a:off x="1088" y="1620"/>
              <a:ext cx="0" cy="9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12" name="Line 10"/>
            <p:cNvSpPr>
              <a:spLocks noChangeShapeType="1"/>
            </p:cNvSpPr>
            <p:nvPr/>
          </p:nvSpPr>
          <p:spPr bwMode="auto">
            <a:xfrm>
              <a:off x="1340" y="1648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13" name="Line 11"/>
            <p:cNvSpPr>
              <a:spLocks noChangeShapeType="1"/>
            </p:cNvSpPr>
            <p:nvPr/>
          </p:nvSpPr>
          <p:spPr bwMode="auto">
            <a:xfrm>
              <a:off x="1340" y="1840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14" name="Line 12"/>
            <p:cNvSpPr>
              <a:spLocks noChangeShapeType="1"/>
            </p:cNvSpPr>
            <p:nvPr/>
          </p:nvSpPr>
          <p:spPr bwMode="auto">
            <a:xfrm flipV="1">
              <a:off x="1336" y="1644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15" name="Arc 13"/>
            <p:cNvSpPr>
              <a:spLocks/>
            </p:cNvSpPr>
            <p:nvPr/>
          </p:nvSpPr>
          <p:spPr bwMode="auto">
            <a:xfrm>
              <a:off x="1528" y="1657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16" name="Arc 14"/>
            <p:cNvSpPr>
              <a:spLocks/>
            </p:cNvSpPr>
            <p:nvPr/>
          </p:nvSpPr>
          <p:spPr bwMode="auto">
            <a:xfrm>
              <a:off x="1528" y="1653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17" name="Arc 15"/>
            <p:cNvSpPr>
              <a:spLocks/>
            </p:cNvSpPr>
            <p:nvPr/>
          </p:nvSpPr>
          <p:spPr bwMode="auto">
            <a:xfrm>
              <a:off x="1528" y="1744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18" name="Arc 16"/>
            <p:cNvSpPr>
              <a:spLocks/>
            </p:cNvSpPr>
            <p:nvPr/>
          </p:nvSpPr>
          <p:spPr bwMode="auto">
            <a:xfrm>
              <a:off x="1528" y="1744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19" name="Line 17"/>
            <p:cNvSpPr>
              <a:spLocks noChangeShapeType="1"/>
            </p:cNvSpPr>
            <p:nvPr/>
          </p:nvSpPr>
          <p:spPr bwMode="auto">
            <a:xfrm>
              <a:off x="452" y="1744"/>
              <a:ext cx="8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20" name="Line 18"/>
            <p:cNvSpPr>
              <a:spLocks noChangeShapeType="1"/>
            </p:cNvSpPr>
            <p:nvPr/>
          </p:nvSpPr>
          <p:spPr bwMode="auto">
            <a:xfrm>
              <a:off x="1620" y="1744"/>
              <a:ext cx="9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21" name="Line 19"/>
            <p:cNvSpPr>
              <a:spLocks noChangeShapeType="1"/>
            </p:cNvSpPr>
            <p:nvPr/>
          </p:nvSpPr>
          <p:spPr bwMode="auto">
            <a:xfrm>
              <a:off x="1340" y="1880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22" name="Line 20"/>
            <p:cNvSpPr>
              <a:spLocks noChangeShapeType="1"/>
            </p:cNvSpPr>
            <p:nvPr/>
          </p:nvSpPr>
          <p:spPr bwMode="auto">
            <a:xfrm>
              <a:off x="1340" y="2072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23" name="Line 21"/>
            <p:cNvSpPr>
              <a:spLocks noChangeShapeType="1"/>
            </p:cNvSpPr>
            <p:nvPr/>
          </p:nvSpPr>
          <p:spPr bwMode="auto">
            <a:xfrm flipV="1">
              <a:off x="1336" y="1876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24" name="Arc 22"/>
            <p:cNvSpPr>
              <a:spLocks/>
            </p:cNvSpPr>
            <p:nvPr/>
          </p:nvSpPr>
          <p:spPr bwMode="auto">
            <a:xfrm>
              <a:off x="1528" y="1889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25" name="Arc 23"/>
            <p:cNvSpPr>
              <a:spLocks/>
            </p:cNvSpPr>
            <p:nvPr/>
          </p:nvSpPr>
          <p:spPr bwMode="auto">
            <a:xfrm>
              <a:off x="1528" y="1885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26" name="Arc 24"/>
            <p:cNvSpPr>
              <a:spLocks/>
            </p:cNvSpPr>
            <p:nvPr/>
          </p:nvSpPr>
          <p:spPr bwMode="auto">
            <a:xfrm>
              <a:off x="1528" y="1976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27" name="Arc 25"/>
            <p:cNvSpPr>
              <a:spLocks/>
            </p:cNvSpPr>
            <p:nvPr/>
          </p:nvSpPr>
          <p:spPr bwMode="auto">
            <a:xfrm>
              <a:off x="1528" y="1976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28" name="Line 26"/>
            <p:cNvSpPr>
              <a:spLocks noChangeShapeType="1"/>
            </p:cNvSpPr>
            <p:nvPr/>
          </p:nvSpPr>
          <p:spPr bwMode="auto">
            <a:xfrm>
              <a:off x="452" y="1976"/>
              <a:ext cx="8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29" name="Line 27"/>
            <p:cNvSpPr>
              <a:spLocks noChangeShapeType="1"/>
            </p:cNvSpPr>
            <p:nvPr/>
          </p:nvSpPr>
          <p:spPr bwMode="auto">
            <a:xfrm>
              <a:off x="1620" y="1976"/>
              <a:ext cx="9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30" name="Line 28"/>
            <p:cNvSpPr>
              <a:spLocks noChangeShapeType="1"/>
            </p:cNvSpPr>
            <p:nvPr/>
          </p:nvSpPr>
          <p:spPr bwMode="auto">
            <a:xfrm>
              <a:off x="1340" y="2112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31" name="Line 29"/>
            <p:cNvSpPr>
              <a:spLocks noChangeShapeType="1"/>
            </p:cNvSpPr>
            <p:nvPr/>
          </p:nvSpPr>
          <p:spPr bwMode="auto">
            <a:xfrm>
              <a:off x="1340" y="2304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32" name="Line 30"/>
            <p:cNvSpPr>
              <a:spLocks noChangeShapeType="1"/>
            </p:cNvSpPr>
            <p:nvPr/>
          </p:nvSpPr>
          <p:spPr bwMode="auto">
            <a:xfrm flipV="1">
              <a:off x="1336" y="2108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33" name="Arc 31"/>
            <p:cNvSpPr>
              <a:spLocks/>
            </p:cNvSpPr>
            <p:nvPr/>
          </p:nvSpPr>
          <p:spPr bwMode="auto">
            <a:xfrm>
              <a:off x="1528" y="2121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34" name="Arc 32"/>
            <p:cNvSpPr>
              <a:spLocks/>
            </p:cNvSpPr>
            <p:nvPr/>
          </p:nvSpPr>
          <p:spPr bwMode="auto">
            <a:xfrm>
              <a:off x="1528" y="2117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35" name="Arc 33"/>
            <p:cNvSpPr>
              <a:spLocks/>
            </p:cNvSpPr>
            <p:nvPr/>
          </p:nvSpPr>
          <p:spPr bwMode="auto">
            <a:xfrm>
              <a:off x="1528" y="2208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36" name="Arc 34"/>
            <p:cNvSpPr>
              <a:spLocks/>
            </p:cNvSpPr>
            <p:nvPr/>
          </p:nvSpPr>
          <p:spPr bwMode="auto">
            <a:xfrm>
              <a:off x="1528" y="2208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37" name="Line 35"/>
            <p:cNvSpPr>
              <a:spLocks noChangeShapeType="1"/>
            </p:cNvSpPr>
            <p:nvPr/>
          </p:nvSpPr>
          <p:spPr bwMode="auto">
            <a:xfrm>
              <a:off x="452" y="2208"/>
              <a:ext cx="8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38" name="Line 36"/>
            <p:cNvSpPr>
              <a:spLocks noChangeShapeType="1"/>
            </p:cNvSpPr>
            <p:nvPr/>
          </p:nvSpPr>
          <p:spPr bwMode="auto">
            <a:xfrm>
              <a:off x="1620" y="2208"/>
              <a:ext cx="9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39" name="Line 37"/>
            <p:cNvSpPr>
              <a:spLocks noChangeShapeType="1"/>
            </p:cNvSpPr>
            <p:nvPr/>
          </p:nvSpPr>
          <p:spPr bwMode="auto">
            <a:xfrm>
              <a:off x="1340" y="2344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40" name="Line 38"/>
            <p:cNvSpPr>
              <a:spLocks noChangeShapeType="1"/>
            </p:cNvSpPr>
            <p:nvPr/>
          </p:nvSpPr>
          <p:spPr bwMode="auto">
            <a:xfrm>
              <a:off x="1340" y="2536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41" name="Line 39"/>
            <p:cNvSpPr>
              <a:spLocks noChangeShapeType="1"/>
            </p:cNvSpPr>
            <p:nvPr/>
          </p:nvSpPr>
          <p:spPr bwMode="auto">
            <a:xfrm flipV="1">
              <a:off x="1336" y="2340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42" name="Arc 40"/>
            <p:cNvSpPr>
              <a:spLocks/>
            </p:cNvSpPr>
            <p:nvPr/>
          </p:nvSpPr>
          <p:spPr bwMode="auto">
            <a:xfrm>
              <a:off x="1528" y="2353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43" name="Arc 41"/>
            <p:cNvSpPr>
              <a:spLocks/>
            </p:cNvSpPr>
            <p:nvPr/>
          </p:nvSpPr>
          <p:spPr bwMode="auto">
            <a:xfrm>
              <a:off x="1528" y="2349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44" name="Arc 42"/>
            <p:cNvSpPr>
              <a:spLocks/>
            </p:cNvSpPr>
            <p:nvPr/>
          </p:nvSpPr>
          <p:spPr bwMode="auto">
            <a:xfrm>
              <a:off x="1528" y="2440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45" name="Arc 43"/>
            <p:cNvSpPr>
              <a:spLocks/>
            </p:cNvSpPr>
            <p:nvPr/>
          </p:nvSpPr>
          <p:spPr bwMode="auto">
            <a:xfrm>
              <a:off x="1528" y="2440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46" name="Line 44"/>
            <p:cNvSpPr>
              <a:spLocks noChangeShapeType="1"/>
            </p:cNvSpPr>
            <p:nvPr/>
          </p:nvSpPr>
          <p:spPr bwMode="auto">
            <a:xfrm>
              <a:off x="452" y="2440"/>
              <a:ext cx="8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47" name="Line 45"/>
            <p:cNvSpPr>
              <a:spLocks noChangeShapeType="1"/>
            </p:cNvSpPr>
            <p:nvPr/>
          </p:nvSpPr>
          <p:spPr bwMode="auto">
            <a:xfrm>
              <a:off x="1620" y="2440"/>
              <a:ext cx="10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6848" name="Group 46"/>
            <p:cNvGrpSpPr>
              <a:grpSpLocks/>
            </p:cNvGrpSpPr>
            <p:nvPr/>
          </p:nvGrpSpPr>
          <p:grpSpPr bwMode="auto">
            <a:xfrm>
              <a:off x="1132" y="1716"/>
              <a:ext cx="72" cy="56"/>
              <a:chOff x="1132" y="1716"/>
              <a:chExt cx="72" cy="56"/>
            </a:xfrm>
          </p:grpSpPr>
          <p:sp>
            <p:nvSpPr>
              <p:cNvPr id="327039" name="Line 47"/>
              <p:cNvSpPr>
                <a:spLocks noChangeShapeType="1"/>
              </p:cNvSpPr>
              <p:nvPr/>
            </p:nvSpPr>
            <p:spPr bwMode="auto">
              <a:xfrm>
                <a:off x="1140" y="17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40" name="Line 48"/>
              <p:cNvSpPr>
                <a:spLocks noChangeShapeType="1"/>
              </p:cNvSpPr>
              <p:nvPr/>
            </p:nvSpPr>
            <p:spPr bwMode="auto">
              <a:xfrm flipH="1">
                <a:off x="1132" y="17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49" name="Group 49"/>
            <p:cNvGrpSpPr>
              <a:grpSpLocks/>
            </p:cNvGrpSpPr>
            <p:nvPr/>
          </p:nvGrpSpPr>
          <p:grpSpPr bwMode="auto">
            <a:xfrm>
              <a:off x="1132" y="1948"/>
              <a:ext cx="72" cy="56"/>
              <a:chOff x="1132" y="1948"/>
              <a:chExt cx="72" cy="56"/>
            </a:xfrm>
          </p:grpSpPr>
          <p:sp>
            <p:nvSpPr>
              <p:cNvPr id="327037" name="Line 50"/>
              <p:cNvSpPr>
                <a:spLocks noChangeShapeType="1"/>
              </p:cNvSpPr>
              <p:nvPr/>
            </p:nvSpPr>
            <p:spPr bwMode="auto">
              <a:xfrm>
                <a:off x="1140" y="19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38" name="Line 51"/>
              <p:cNvSpPr>
                <a:spLocks noChangeShapeType="1"/>
              </p:cNvSpPr>
              <p:nvPr/>
            </p:nvSpPr>
            <p:spPr bwMode="auto">
              <a:xfrm flipH="1">
                <a:off x="1132" y="19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50" name="Group 52"/>
            <p:cNvGrpSpPr>
              <a:grpSpLocks/>
            </p:cNvGrpSpPr>
            <p:nvPr/>
          </p:nvGrpSpPr>
          <p:grpSpPr bwMode="auto">
            <a:xfrm>
              <a:off x="1132" y="2180"/>
              <a:ext cx="72" cy="56"/>
              <a:chOff x="1132" y="2180"/>
              <a:chExt cx="72" cy="56"/>
            </a:xfrm>
          </p:grpSpPr>
          <p:sp>
            <p:nvSpPr>
              <p:cNvPr id="327035" name="Line 53"/>
              <p:cNvSpPr>
                <a:spLocks noChangeShapeType="1"/>
              </p:cNvSpPr>
              <p:nvPr/>
            </p:nvSpPr>
            <p:spPr bwMode="auto">
              <a:xfrm>
                <a:off x="1140" y="21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36" name="Line 54"/>
              <p:cNvSpPr>
                <a:spLocks noChangeShapeType="1"/>
              </p:cNvSpPr>
              <p:nvPr/>
            </p:nvSpPr>
            <p:spPr bwMode="auto">
              <a:xfrm flipH="1">
                <a:off x="1132" y="21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51" name="Group 55"/>
            <p:cNvGrpSpPr>
              <a:grpSpLocks/>
            </p:cNvGrpSpPr>
            <p:nvPr/>
          </p:nvGrpSpPr>
          <p:grpSpPr bwMode="auto">
            <a:xfrm>
              <a:off x="1132" y="2412"/>
              <a:ext cx="72" cy="56"/>
              <a:chOff x="1132" y="2412"/>
              <a:chExt cx="72" cy="56"/>
            </a:xfrm>
          </p:grpSpPr>
          <p:sp>
            <p:nvSpPr>
              <p:cNvPr id="327033" name="Line 56"/>
              <p:cNvSpPr>
                <a:spLocks noChangeShapeType="1"/>
              </p:cNvSpPr>
              <p:nvPr/>
            </p:nvSpPr>
            <p:spPr bwMode="auto">
              <a:xfrm>
                <a:off x="1140" y="24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34" name="Line 57"/>
              <p:cNvSpPr>
                <a:spLocks noChangeShapeType="1"/>
              </p:cNvSpPr>
              <p:nvPr/>
            </p:nvSpPr>
            <p:spPr bwMode="auto">
              <a:xfrm flipH="1">
                <a:off x="1132" y="24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52" name="Group 58"/>
            <p:cNvGrpSpPr>
              <a:grpSpLocks/>
            </p:cNvGrpSpPr>
            <p:nvPr/>
          </p:nvGrpSpPr>
          <p:grpSpPr bwMode="auto">
            <a:xfrm>
              <a:off x="1052" y="1716"/>
              <a:ext cx="72" cy="56"/>
              <a:chOff x="1052" y="1716"/>
              <a:chExt cx="72" cy="56"/>
            </a:xfrm>
          </p:grpSpPr>
          <p:sp>
            <p:nvSpPr>
              <p:cNvPr id="327031" name="Line 59"/>
              <p:cNvSpPr>
                <a:spLocks noChangeShapeType="1"/>
              </p:cNvSpPr>
              <p:nvPr/>
            </p:nvSpPr>
            <p:spPr bwMode="auto">
              <a:xfrm>
                <a:off x="1060" y="17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32" name="Line 60"/>
              <p:cNvSpPr>
                <a:spLocks noChangeShapeType="1"/>
              </p:cNvSpPr>
              <p:nvPr/>
            </p:nvSpPr>
            <p:spPr bwMode="auto">
              <a:xfrm flipH="1">
                <a:off x="1052" y="17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53" name="Group 61"/>
            <p:cNvGrpSpPr>
              <a:grpSpLocks/>
            </p:cNvGrpSpPr>
            <p:nvPr/>
          </p:nvGrpSpPr>
          <p:grpSpPr bwMode="auto">
            <a:xfrm>
              <a:off x="1052" y="1948"/>
              <a:ext cx="72" cy="56"/>
              <a:chOff x="1052" y="1948"/>
              <a:chExt cx="72" cy="56"/>
            </a:xfrm>
          </p:grpSpPr>
          <p:sp>
            <p:nvSpPr>
              <p:cNvPr id="327029" name="Line 62"/>
              <p:cNvSpPr>
                <a:spLocks noChangeShapeType="1"/>
              </p:cNvSpPr>
              <p:nvPr/>
            </p:nvSpPr>
            <p:spPr bwMode="auto">
              <a:xfrm>
                <a:off x="1060" y="19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30" name="Line 63"/>
              <p:cNvSpPr>
                <a:spLocks noChangeShapeType="1"/>
              </p:cNvSpPr>
              <p:nvPr/>
            </p:nvSpPr>
            <p:spPr bwMode="auto">
              <a:xfrm flipH="1">
                <a:off x="1052" y="19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54" name="Group 64"/>
            <p:cNvGrpSpPr>
              <a:grpSpLocks/>
            </p:cNvGrpSpPr>
            <p:nvPr/>
          </p:nvGrpSpPr>
          <p:grpSpPr bwMode="auto">
            <a:xfrm>
              <a:off x="1052" y="2180"/>
              <a:ext cx="72" cy="56"/>
              <a:chOff x="1052" y="2180"/>
              <a:chExt cx="72" cy="56"/>
            </a:xfrm>
          </p:grpSpPr>
          <p:sp>
            <p:nvSpPr>
              <p:cNvPr id="327027" name="Line 65"/>
              <p:cNvSpPr>
                <a:spLocks noChangeShapeType="1"/>
              </p:cNvSpPr>
              <p:nvPr/>
            </p:nvSpPr>
            <p:spPr bwMode="auto">
              <a:xfrm>
                <a:off x="1060" y="21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28" name="Line 66"/>
              <p:cNvSpPr>
                <a:spLocks noChangeShapeType="1"/>
              </p:cNvSpPr>
              <p:nvPr/>
            </p:nvSpPr>
            <p:spPr bwMode="auto">
              <a:xfrm flipH="1">
                <a:off x="1052" y="21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55" name="Group 67"/>
            <p:cNvGrpSpPr>
              <a:grpSpLocks/>
            </p:cNvGrpSpPr>
            <p:nvPr/>
          </p:nvGrpSpPr>
          <p:grpSpPr bwMode="auto">
            <a:xfrm>
              <a:off x="1052" y="2412"/>
              <a:ext cx="72" cy="56"/>
              <a:chOff x="1052" y="2412"/>
              <a:chExt cx="72" cy="56"/>
            </a:xfrm>
          </p:grpSpPr>
          <p:sp>
            <p:nvSpPr>
              <p:cNvPr id="327025" name="Line 68"/>
              <p:cNvSpPr>
                <a:spLocks noChangeShapeType="1"/>
              </p:cNvSpPr>
              <p:nvPr/>
            </p:nvSpPr>
            <p:spPr bwMode="auto">
              <a:xfrm>
                <a:off x="1060" y="24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26" name="Line 69"/>
              <p:cNvSpPr>
                <a:spLocks noChangeShapeType="1"/>
              </p:cNvSpPr>
              <p:nvPr/>
            </p:nvSpPr>
            <p:spPr bwMode="auto">
              <a:xfrm flipH="1">
                <a:off x="1052" y="24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6856" name="Line 70"/>
            <p:cNvSpPr>
              <a:spLocks noChangeShapeType="1"/>
            </p:cNvSpPr>
            <p:nvPr/>
          </p:nvSpPr>
          <p:spPr bwMode="auto">
            <a:xfrm flipH="1">
              <a:off x="940" y="1556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57" name="Line 71"/>
            <p:cNvSpPr>
              <a:spLocks noChangeShapeType="1"/>
            </p:cNvSpPr>
            <p:nvPr/>
          </p:nvSpPr>
          <p:spPr bwMode="auto">
            <a:xfrm>
              <a:off x="868" y="1556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58" name="Line 72"/>
            <p:cNvSpPr>
              <a:spLocks noChangeShapeType="1"/>
            </p:cNvSpPr>
            <p:nvPr/>
          </p:nvSpPr>
          <p:spPr bwMode="auto">
            <a:xfrm flipH="1">
              <a:off x="860" y="1552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59" name="Oval 73"/>
            <p:cNvSpPr>
              <a:spLocks noChangeArrowheads="1"/>
            </p:cNvSpPr>
            <p:nvPr/>
          </p:nvSpPr>
          <p:spPr bwMode="auto">
            <a:xfrm>
              <a:off x="972" y="1628"/>
              <a:ext cx="32" cy="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6860" name="Line 74"/>
            <p:cNvSpPr>
              <a:spLocks noChangeShapeType="1"/>
            </p:cNvSpPr>
            <p:nvPr/>
          </p:nvSpPr>
          <p:spPr bwMode="auto">
            <a:xfrm>
              <a:off x="944" y="147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61" name="Line 75"/>
            <p:cNvSpPr>
              <a:spLocks noChangeShapeType="1"/>
            </p:cNvSpPr>
            <p:nvPr/>
          </p:nvSpPr>
          <p:spPr bwMode="auto">
            <a:xfrm>
              <a:off x="984" y="1668"/>
              <a:ext cx="0" cy="9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62" name="Line 76"/>
            <p:cNvSpPr>
              <a:spLocks noChangeShapeType="1"/>
            </p:cNvSpPr>
            <p:nvPr/>
          </p:nvSpPr>
          <p:spPr bwMode="auto">
            <a:xfrm>
              <a:off x="904" y="1620"/>
              <a:ext cx="0" cy="9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6863" name="Group 77"/>
            <p:cNvGrpSpPr>
              <a:grpSpLocks/>
            </p:cNvGrpSpPr>
            <p:nvPr/>
          </p:nvGrpSpPr>
          <p:grpSpPr bwMode="auto">
            <a:xfrm>
              <a:off x="948" y="1716"/>
              <a:ext cx="72" cy="56"/>
              <a:chOff x="948" y="1716"/>
              <a:chExt cx="72" cy="56"/>
            </a:xfrm>
          </p:grpSpPr>
          <p:sp>
            <p:nvSpPr>
              <p:cNvPr id="327023" name="Line 78"/>
              <p:cNvSpPr>
                <a:spLocks noChangeShapeType="1"/>
              </p:cNvSpPr>
              <p:nvPr/>
            </p:nvSpPr>
            <p:spPr bwMode="auto">
              <a:xfrm>
                <a:off x="956" y="17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24" name="Line 79"/>
              <p:cNvSpPr>
                <a:spLocks noChangeShapeType="1"/>
              </p:cNvSpPr>
              <p:nvPr/>
            </p:nvSpPr>
            <p:spPr bwMode="auto">
              <a:xfrm flipH="1">
                <a:off x="948" y="17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64" name="Group 80"/>
            <p:cNvGrpSpPr>
              <a:grpSpLocks/>
            </p:cNvGrpSpPr>
            <p:nvPr/>
          </p:nvGrpSpPr>
          <p:grpSpPr bwMode="auto">
            <a:xfrm>
              <a:off x="948" y="1948"/>
              <a:ext cx="72" cy="56"/>
              <a:chOff x="948" y="1948"/>
              <a:chExt cx="72" cy="56"/>
            </a:xfrm>
          </p:grpSpPr>
          <p:sp>
            <p:nvSpPr>
              <p:cNvPr id="327021" name="Line 81"/>
              <p:cNvSpPr>
                <a:spLocks noChangeShapeType="1"/>
              </p:cNvSpPr>
              <p:nvPr/>
            </p:nvSpPr>
            <p:spPr bwMode="auto">
              <a:xfrm>
                <a:off x="956" y="19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22" name="Line 82"/>
              <p:cNvSpPr>
                <a:spLocks noChangeShapeType="1"/>
              </p:cNvSpPr>
              <p:nvPr/>
            </p:nvSpPr>
            <p:spPr bwMode="auto">
              <a:xfrm flipH="1">
                <a:off x="948" y="19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65" name="Group 83"/>
            <p:cNvGrpSpPr>
              <a:grpSpLocks/>
            </p:cNvGrpSpPr>
            <p:nvPr/>
          </p:nvGrpSpPr>
          <p:grpSpPr bwMode="auto">
            <a:xfrm>
              <a:off x="948" y="2180"/>
              <a:ext cx="72" cy="56"/>
              <a:chOff x="948" y="2180"/>
              <a:chExt cx="72" cy="56"/>
            </a:xfrm>
          </p:grpSpPr>
          <p:sp>
            <p:nvSpPr>
              <p:cNvPr id="327019" name="Line 84"/>
              <p:cNvSpPr>
                <a:spLocks noChangeShapeType="1"/>
              </p:cNvSpPr>
              <p:nvPr/>
            </p:nvSpPr>
            <p:spPr bwMode="auto">
              <a:xfrm>
                <a:off x="956" y="21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20" name="Line 85"/>
              <p:cNvSpPr>
                <a:spLocks noChangeShapeType="1"/>
              </p:cNvSpPr>
              <p:nvPr/>
            </p:nvSpPr>
            <p:spPr bwMode="auto">
              <a:xfrm flipH="1">
                <a:off x="948" y="21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66" name="Group 86"/>
            <p:cNvGrpSpPr>
              <a:grpSpLocks/>
            </p:cNvGrpSpPr>
            <p:nvPr/>
          </p:nvGrpSpPr>
          <p:grpSpPr bwMode="auto">
            <a:xfrm>
              <a:off x="948" y="2412"/>
              <a:ext cx="72" cy="56"/>
              <a:chOff x="948" y="2412"/>
              <a:chExt cx="72" cy="56"/>
            </a:xfrm>
          </p:grpSpPr>
          <p:sp>
            <p:nvSpPr>
              <p:cNvPr id="327017" name="Line 87"/>
              <p:cNvSpPr>
                <a:spLocks noChangeShapeType="1"/>
              </p:cNvSpPr>
              <p:nvPr/>
            </p:nvSpPr>
            <p:spPr bwMode="auto">
              <a:xfrm>
                <a:off x="956" y="24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18" name="Line 88"/>
              <p:cNvSpPr>
                <a:spLocks noChangeShapeType="1"/>
              </p:cNvSpPr>
              <p:nvPr/>
            </p:nvSpPr>
            <p:spPr bwMode="auto">
              <a:xfrm flipH="1">
                <a:off x="948" y="24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67" name="Group 89"/>
            <p:cNvGrpSpPr>
              <a:grpSpLocks/>
            </p:cNvGrpSpPr>
            <p:nvPr/>
          </p:nvGrpSpPr>
          <p:grpSpPr bwMode="auto">
            <a:xfrm>
              <a:off x="868" y="1716"/>
              <a:ext cx="72" cy="56"/>
              <a:chOff x="868" y="1716"/>
              <a:chExt cx="72" cy="56"/>
            </a:xfrm>
          </p:grpSpPr>
          <p:sp>
            <p:nvSpPr>
              <p:cNvPr id="327015" name="Line 90"/>
              <p:cNvSpPr>
                <a:spLocks noChangeShapeType="1"/>
              </p:cNvSpPr>
              <p:nvPr/>
            </p:nvSpPr>
            <p:spPr bwMode="auto">
              <a:xfrm>
                <a:off x="876" y="17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16" name="Line 91"/>
              <p:cNvSpPr>
                <a:spLocks noChangeShapeType="1"/>
              </p:cNvSpPr>
              <p:nvPr/>
            </p:nvSpPr>
            <p:spPr bwMode="auto">
              <a:xfrm flipH="1">
                <a:off x="868" y="17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68" name="Group 92"/>
            <p:cNvGrpSpPr>
              <a:grpSpLocks/>
            </p:cNvGrpSpPr>
            <p:nvPr/>
          </p:nvGrpSpPr>
          <p:grpSpPr bwMode="auto">
            <a:xfrm>
              <a:off x="868" y="1948"/>
              <a:ext cx="72" cy="56"/>
              <a:chOff x="868" y="1948"/>
              <a:chExt cx="72" cy="56"/>
            </a:xfrm>
          </p:grpSpPr>
          <p:sp>
            <p:nvSpPr>
              <p:cNvPr id="327013" name="Line 93"/>
              <p:cNvSpPr>
                <a:spLocks noChangeShapeType="1"/>
              </p:cNvSpPr>
              <p:nvPr/>
            </p:nvSpPr>
            <p:spPr bwMode="auto">
              <a:xfrm>
                <a:off x="876" y="19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14" name="Line 94"/>
              <p:cNvSpPr>
                <a:spLocks noChangeShapeType="1"/>
              </p:cNvSpPr>
              <p:nvPr/>
            </p:nvSpPr>
            <p:spPr bwMode="auto">
              <a:xfrm flipH="1">
                <a:off x="868" y="19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69" name="Group 95"/>
            <p:cNvGrpSpPr>
              <a:grpSpLocks/>
            </p:cNvGrpSpPr>
            <p:nvPr/>
          </p:nvGrpSpPr>
          <p:grpSpPr bwMode="auto">
            <a:xfrm>
              <a:off x="868" y="2180"/>
              <a:ext cx="72" cy="56"/>
              <a:chOff x="868" y="2180"/>
              <a:chExt cx="72" cy="56"/>
            </a:xfrm>
          </p:grpSpPr>
          <p:sp>
            <p:nvSpPr>
              <p:cNvPr id="327011" name="Line 96"/>
              <p:cNvSpPr>
                <a:spLocks noChangeShapeType="1"/>
              </p:cNvSpPr>
              <p:nvPr/>
            </p:nvSpPr>
            <p:spPr bwMode="auto">
              <a:xfrm>
                <a:off x="876" y="21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12" name="Line 97"/>
              <p:cNvSpPr>
                <a:spLocks noChangeShapeType="1"/>
              </p:cNvSpPr>
              <p:nvPr/>
            </p:nvSpPr>
            <p:spPr bwMode="auto">
              <a:xfrm flipH="1">
                <a:off x="868" y="21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70" name="Group 98"/>
            <p:cNvGrpSpPr>
              <a:grpSpLocks/>
            </p:cNvGrpSpPr>
            <p:nvPr/>
          </p:nvGrpSpPr>
          <p:grpSpPr bwMode="auto">
            <a:xfrm>
              <a:off x="868" y="2412"/>
              <a:ext cx="72" cy="56"/>
              <a:chOff x="868" y="2412"/>
              <a:chExt cx="72" cy="56"/>
            </a:xfrm>
          </p:grpSpPr>
          <p:sp>
            <p:nvSpPr>
              <p:cNvPr id="327009" name="Line 99"/>
              <p:cNvSpPr>
                <a:spLocks noChangeShapeType="1"/>
              </p:cNvSpPr>
              <p:nvPr/>
            </p:nvSpPr>
            <p:spPr bwMode="auto">
              <a:xfrm>
                <a:off x="876" y="24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10" name="Line 100"/>
              <p:cNvSpPr>
                <a:spLocks noChangeShapeType="1"/>
              </p:cNvSpPr>
              <p:nvPr/>
            </p:nvSpPr>
            <p:spPr bwMode="auto">
              <a:xfrm flipH="1">
                <a:off x="868" y="24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6871" name="Line 101"/>
            <p:cNvSpPr>
              <a:spLocks noChangeShapeType="1"/>
            </p:cNvSpPr>
            <p:nvPr/>
          </p:nvSpPr>
          <p:spPr bwMode="auto">
            <a:xfrm flipH="1">
              <a:off x="756" y="1556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72" name="Line 102"/>
            <p:cNvSpPr>
              <a:spLocks noChangeShapeType="1"/>
            </p:cNvSpPr>
            <p:nvPr/>
          </p:nvSpPr>
          <p:spPr bwMode="auto">
            <a:xfrm>
              <a:off x="684" y="1556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73" name="Line 103"/>
            <p:cNvSpPr>
              <a:spLocks noChangeShapeType="1"/>
            </p:cNvSpPr>
            <p:nvPr/>
          </p:nvSpPr>
          <p:spPr bwMode="auto">
            <a:xfrm flipH="1">
              <a:off x="676" y="1552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74" name="Oval 104"/>
            <p:cNvSpPr>
              <a:spLocks noChangeArrowheads="1"/>
            </p:cNvSpPr>
            <p:nvPr/>
          </p:nvSpPr>
          <p:spPr bwMode="auto">
            <a:xfrm>
              <a:off x="788" y="1628"/>
              <a:ext cx="32" cy="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6875" name="Line 105"/>
            <p:cNvSpPr>
              <a:spLocks noChangeShapeType="1"/>
            </p:cNvSpPr>
            <p:nvPr/>
          </p:nvSpPr>
          <p:spPr bwMode="auto">
            <a:xfrm>
              <a:off x="760" y="147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76" name="Line 106"/>
            <p:cNvSpPr>
              <a:spLocks noChangeShapeType="1"/>
            </p:cNvSpPr>
            <p:nvPr/>
          </p:nvSpPr>
          <p:spPr bwMode="auto">
            <a:xfrm>
              <a:off x="800" y="1668"/>
              <a:ext cx="0" cy="9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77" name="Line 107"/>
            <p:cNvSpPr>
              <a:spLocks noChangeShapeType="1"/>
            </p:cNvSpPr>
            <p:nvPr/>
          </p:nvSpPr>
          <p:spPr bwMode="auto">
            <a:xfrm>
              <a:off x="720" y="1620"/>
              <a:ext cx="0" cy="9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6878" name="Group 108"/>
            <p:cNvGrpSpPr>
              <a:grpSpLocks/>
            </p:cNvGrpSpPr>
            <p:nvPr/>
          </p:nvGrpSpPr>
          <p:grpSpPr bwMode="auto">
            <a:xfrm>
              <a:off x="764" y="1716"/>
              <a:ext cx="72" cy="56"/>
              <a:chOff x="764" y="1716"/>
              <a:chExt cx="72" cy="56"/>
            </a:xfrm>
          </p:grpSpPr>
          <p:sp>
            <p:nvSpPr>
              <p:cNvPr id="327007" name="Line 109"/>
              <p:cNvSpPr>
                <a:spLocks noChangeShapeType="1"/>
              </p:cNvSpPr>
              <p:nvPr/>
            </p:nvSpPr>
            <p:spPr bwMode="auto">
              <a:xfrm>
                <a:off x="772" y="17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08" name="Line 110"/>
              <p:cNvSpPr>
                <a:spLocks noChangeShapeType="1"/>
              </p:cNvSpPr>
              <p:nvPr/>
            </p:nvSpPr>
            <p:spPr bwMode="auto">
              <a:xfrm flipH="1">
                <a:off x="764" y="17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79" name="Group 111"/>
            <p:cNvGrpSpPr>
              <a:grpSpLocks/>
            </p:cNvGrpSpPr>
            <p:nvPr/>
          </p:nvGrpSpPr>
          <p:grpSpPr bwMode="auto">
            <a:xfrm>
              <a:off x="764" y="1948"/>
              <a:ext cx="72" cy="56"/>
              <a:chOff x="764" y="1948"/>
              <a:chExt cx="72" cy="56"/>
            </a:xfrm>
          </p:grpSpPr>
          <p:sp>
            <p:nvSpPr>
              <p:cNvPr id="327005" name="Line 112"/>
              <p:cNvSpPr>
                <a:spLocks noChangeShapeType="1"/>
              </p:cNvSpPr>
              <p:nvPr/>
            </p:nvSpPr>
            <p:spPr bwMode="auto">
              <a:xfrm>
                <a:off x="772" y="19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06" name="Line 113"/>
              <p:cNvSpPr>
                <a:spLocks noChangeShapeType="1"/>
              </p:cNvSpPr>
              <p:nvPr/>
            </p:nvSpPr>
            <p:spPr bwMode="auto">
              <a:xfrm flipH="1">
                <a:off x="764" y="19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80" name="Group 114"/>
            <p:cNvGrpSpPr>
              <a:grpSpLocks/>
            </p:cNvGrpSpPr>
            <p:nvPr/>
          </p:nvGrpSpPr>
          <p:grpSpPr bwMode="auto">
            <a:xfrm>
              <a:off x="764" y="2180"/>
              <a:ext cx="72" cy="56"/>
              <a:chOff x="764" y="2180"/>
              <a:chExt cx="72" cy="56"/>
            </a:xfrm>
          </p:grpSpPr>
          <p:sp>
            <p:nvSpPr>
              <p:cNvPr id="327003" name="Line 115"/>
              <p:cNvSpPr>
                <a:spLocks noChangeShapeType="1"/>
              </p:cNvSpPr>
              <p:nvPr/>
            </p:nvSpPr>
            <p:spPr bwMode="auto">
              <a:xfrm>
                <a:off x="772" y="21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04" name="Line 116"/>
              <p:cNvSpPr>
                <a:spLocks noChangeShapeType="1"/>
              </p:cNvSpPr>
              <p:nvPr/>
            </p:nvSpPr>
            <p:spPr bwMode="auto">
              <a:xfrm flipH="1">
                <a:off x="764" y="21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81" name="Group 117"/>
            <p:cNvGrpSpPr>
              <a:grpSpLocks/>
            </p:cNvGrpSpPr>
            <p:nvPr/>
          </p:nvGrpSpPr>
          <p:grpSpPr bwMode="auto">
            <a:xfrm>
              <a:off x="764" y="2412"/>
              <a:ext cx="72" cy="56"/>
              <a:chOff x="764" y="2412"/>
              <a:chExt cx="72" cy="56"/>
            </a:xfrm>
          </p:grpSpPr>
          <p:sp>
            <p:nvSpPr>
              <p:cNvPr id="327001" name="Line 118"/>
              <p:cNvSpPr>
                <a:spLocks noChangeShapeType="1"/>
              </p:cNvSpPr>
              <p:nvPr/>
            </p:nvSpPr>
            <p:spPr bwMode="auto">
              <a:xfrm>
                <a:off x="772" y="24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02" name="Line 119"/>
              <p:cNvSpPr>
                <a:spLocks noChangeShapeType="1"/>
              </p:cNvSpPr>
              <p:nvPr/>
            </p:nvSpPr>
            <p:spPr bwMode="auto">
              <a:xfrm flipH="1">
                <a:off x="764" y="24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82" name="Group 120"/>
            <p:cNvGrpSpPr>
              <a:grpSpLocks/>
            </p:cNvGrpSpPr>
            <p:nvPr/>
          </p:nvGrpSpPr>
          <p:grpSpPr bwMode="auto">
            <a:xfrm>
              <a:off x="684" y="1716"/>
              <a:ext cx="72" cy="56"/>
              <a:chOff x="684" y="1716"/>
              <a:chExt cx="72" cy="56"/>
            </a:xfrm>
          </p:grpSpPr>
          <p:sp>
            <p:nvSpPr>
              <p:cNvPr id="326999" name="Line 121"/>
              <p:cNvSpPr>
                <a:spLocks noChangeShapeType="1"/>
              </p:cNvSpPr>
              <p:nvPr/>
            </p:nvSpPr>
            <p:spPr bwMode="auto">
              <a:xfrm>
                <a:off x="692" y="17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000" name="Line 122"/>
              <p:cNvSpPr>
                <a:spLocks noChangeShapeType="1"/>
              </p:cNvSpPr>
              <p:nvPr/>
            </p:nvSpPr>
            <p:spPr bwMode="auto">
              <a:xfrm flipH="1">
                <a:off x="684" y="17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83" name="Group 123"/>
            <p:cNvGrpSpPr>
              <a:grpSpLocks/>
            </p:cNvGrpSpPr>
            <p:nvPr/>
          </p:nvGrpSpPr>
          <p:grpSpPr bwMode="auto">
            <a:xfrm>
              <a:off x="684" y="1948"/>
              <a:ext cx="72" cy="56"/>
              <a:chOff x="684" y="1948"/>
              <a:chExt cx="72" cy="56"/>
            </a:xfrm>
          </p:grpSpPr>
          <p:sp>
            <p:nvSpPr>
              <p:cNvPr id="326997" name="Line 124"/>
              <p:cNvSpPr>
                <a:spLocks noChangeShapeType="1"/>
              </p:cNvSpPr>
              <p:nvPr/>
            </p:nvSpPr>
            <p:spPr bwMode="auto">
              <a:xfrm>
                <a:off x="692" y="19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98" name="Line 125"/>
              <p:cNvSpPr>
                <a:spLocks noChangeShapeType="1"/>
              </p:cNvSpPr>
              <p:nvPr/>
            </p:nvSpPr>
            <p:spPr bwMode="auto">
              <a:xfrm flipH="1">
                <a:off x="684" y="19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84" name="Group 126"/>
            <p:cNvGrpSpPr>
              <a:grpSpLocks/>
            </p:cNvGrpSpPr>
            <p:nvPr/>
          </p:nvGrpSpPr>
          <p:grpSpPr bwMode="auto">
            <a:xfrm>
              <a:off x="684" y="2180"/>
              <a:ext cx="72" cy="56"/>
              <a:chOff x="684" y="2180"/>
              <a:chExt cx="72" cy="56"/>
            </a:xfrm>
          </p:grpSpPr>
          <p:sp>
            <p:nvSpPr>
              <p:cNvPr id="326995" name="Line 127"/>
              <p:cNvSpPr>
                <a:spLocks noChangeShapeType="1"/>
              </p:cNvSpPr>
              <p:nvPr/>
            </p:nvSpPr>
            <p:spPr bwMode="auto">
              <a:xfrm>
                <a:off x="692" y="21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96" name="Line 128"/>
              <p:cNvSpPr>
                <a:spLocks noChangeShapeType="1"/>
              </p:cNvSpPr>
              <p:nvPr/>
            </p:nvSpPr>
            <p:spPr bwMode="auto">
              <a:xfrm flipH="1">
                <a:off x="684" y="21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85" name="Group 129"/>
            <p:cNvGrpSpPr>
              <a:grpSpLocks/>
            </p:cNvGrpSpPr>
            <p:nvPr/>
          </p:nvGrpSpPr>
          <p:grpSpPr bwMode="auto">
            <a:xfrm>
              <a:off x="684" y="2412"/>
              <a:ext cx="72" cy="56"/>
              <a:chOff x="684" y="2412"/>
              <a:chExt cx="72" cy="56"/>
            </a:xfrm>
          </p:grpSpPr>
          <p:sp>
            <p:nvSpPr>
              <p:cNvPr id="326993" name="Line 130"/>
              <p:cNvSpPr>
                <a:spLocks noChangeShapeType="1"/>
              </p:cNvSpPr>
              <p:nvPr/>
            </p:nvSpPr>
            <p:spPr bwMode="auto">
              <a:xfrm>
                <a:off x="692" y="24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94" name="Line 131"/>
              <p:cNvSpPr>
                <a:spLocks noChangeShapeType="1"/>
              </p:cNvSpPr>
              <p:nvPr/>
            </p:nvSpPr>
            <p:spPr bwMode="auto">
              <a:xfrm flipH="1">
                <a:off x="684" y="24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6886" name="Line 132"/>
            <p:cNvSpPr>
              <a:spLocks noChangeShapeType="1"/>
            </p:cNvSpPr>
            <p:nvPr/>
          </p:nvSpPr>
          <p:spPr bwMode="auto">
            <a:xfrm flipH="1">
              <a:off x="572" y="1556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87" name="Line 133"/>
            <p:cNvSpPr>
              <a:spLocks noChangeShapeType="1"/>
            </p:cNvSpPr>
            <p:nvPr/>
          </p:nvSpPr>
          <p:spPr bwMode="auto">
            <a:xfrm>
              <a:off x="500" y="1556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88" name="Line 134"/>
            <p:cNvSpPr>
              <a:spLocks noChangeShapeType="1"/>
            </p:cNvSpPr>
            <p:nvPr/>
          </p:nvSpPr>
          <p:spPr bwMode="auto">
            <a:xfrm flipH="1">
              <a:off x="492" y="1552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89" name="Oval 135"/>
            <p:cNvSpPr>
              <a:spLocks noChangeArrowheads="1"/>
            </p:cNvSpPr>
            <p:nvPr/>
          </p:nvSpPr>
          <p:spPr bwMode="auto">
            <a:xfrm>
              <a:off x="604" y="1628"/>
              <a:ext cx="32" cy="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6890" name="Line 136"/>
            <p:cNvSpPr>
              <a:spLocks noChangeShapeType="1"/>
            </p:cNvSpPr>
            <p:nvPr/>
          </p:nvSpPr>
          <p:spPr bwMode="auto">
            <a:xfrm>
              <a:off x="576" y="147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91" name="Line 137"/>
            <p:cNvSpPr>
              <a:spLocks noChangeShapeType="1"/>
            </p:cNvSpPr>
            <p:nvPr/>
          </p:nvSpPr>
          <p:spPr bwMode="auto">
            <a:xfrm>
              <a:off x="616" y="1668"/>
              <a:ext cx="0" cy="9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892" name="Line 138"/>
            <p:cNvSpPr>
              <a:spLocks noChangeShapeType="1"/>
            </p:cNvSpPr>
            <p:nvPr/>
          </p:nvSpPr>
          <p:spPr bwMode="auto">
            <a:xfrm>
              <a:off x="536" y="1620"/>
              <a:ext cx="0" cy="9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6893" name="Group 139"/>
            <p:cNvGrpSpPr>
              <a:grpSpLocks/>
            </p:cNvGrpSpPr>
            <p:nvPr/>
          </p:nvGrpSpPr>
          <p:grpSpPr bwMode="auto">
            <a:xfrm>
              <a:off x="580" y="1716"/>
              <a:ext cx="72" cy="56"/>
              <a:chOff x="580" y="1716"/>
              <a:chExt cx="72" cy="56"/>
            </a:xfrm>
          </p:grpSpPr>
          <p:sp>
            <p:nvSpPr>
              <p:cNvPr id="326991" name="Line 140"/>
              <p:cNvSpPr>
                <a:spLocks noChangeShapeType="1"/>
              </p:cNvSpPr>
              <p:nvPr/>
            </p:nvSpPr>
            <p:spPr bwMode="auto">
              <a:xfrm>
                <a:off x="588" y="17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92" name="Line 141"/>
              <p:cNvSpPr>
                <a:spLocks noChangeShapeType="1"/>
              </p:cNvSpPr>
              <p:nvPr/>
            </p:nvSpPr>
            <p:spPr bwMode="auto">
              <a:xfrm flipH="1">
                <a:off x="580" y="17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94" name="Group 142"/>
            <p:cNvGrpSpPr>
              <a:grpSpLocks/>
            </p:cNvGrpSpPr>
            <p:nvPr/>
          </p:nvGrpSpPr>
          <p:grpSpPr bwMode="auto">
            <a:xfrm>
              <a:off x="580" y="1948"/>
              <a:ext cx="72" cy="56"/>
              <a:chOff x="580" y="1948"/>
              <a:chExt cx="72" cy="56"/>
            </a:xfrm>
          </p:grpSpPr>
          <p:sp>
            <p:nvSpPr>
              <p:cNvPr id="326989" name="Line 143"/>
              <p:cNvSpPr>
                <a:spLocks noChangeShapeType="1"/>
              </p:cNvSpPr>
              <p:nvPr/>
            </p:nvSpPr>
            <p:spPr bwMode="auto">
              <a:xfrm>
                <a:off x="588" y="19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90" name="Line 144"/>
              <p:cNvSpPr>
                <a:spLocks noChangeShapeType="1"/>
              </p:cNvSpPr>
              <p:nvPr/>
            </p:nvSpPr>
            <p:spPr bwMode="auto">
              <a:xfrm flipH="1">
                <a:off x="580" y="19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95" name="Group 145"/>
            <p:cNvGrpSpPr>
              <a:grpSpLocks/>
            </p:cNvGrpSpPr>
            <p:nvPr/>
          </p:nvGrpSpPr>
          <p:grpSpPr bwMode="auto">
            <a:xfrm>
              <a:off x="580" y="2180"/>
              <a:ext cx="72" cy="56"/>
              <a:chOff x="580" y="2180"/>
              <a:chExt cx="72" cy="56"/>
            </a:xfrm>
          </p:grpSpPr>
          <p:sp>
            <p:nvSpPr>
              <p:cNvPr id="326987" name="Line 146"/>
              <p:cNvSpPr>
                <a:spLocks noChangeShapeType="1"/>
              </p:cNvSpPr>
              <p:nvPr/>
            </p:nvSpPr>
            <p:spPr bwMode="auto">
              <a:xfrm>
                <a:off x="588" y="21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88" name="Line 147"/>
              <p:cNvSpPr>
                <a:spLocks noChangeShapeType="1"/>
              </p:cNvSpPr>
              <p:nvPr/>
            </p:nvSpPr>
            <p:spPr bwMode="auto">
              <a:xfrm flipH="1">
                <a:off x="580" y="21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96" name="Group 148"/>
            <p:cNvGrpSpPr>
              <a:grpSpLocks/>
            </p:cNvGrpSpPr>
            <p:nvPr/>
          </p:nvGrpSpPr>
          <p:grpSpPr bwMode="auto">
            <a:xfrm>
              <a:off x="580" y="2412"/>
              <a:ext cx="72" cy="56"/>
              <a:chOff x="580" y="2412"/>
              <a:chExt cx="72" cy="56"/>
            </a:xfrm>
          </p:grpSpPr>
          <p:sp>
            <p:nvSpPr>
              <p:cNvPr id="326985" name="Line 149"/>
              <p:cNvSpPr>
                <a:spLocks noChangeShapeType="1"/>
              </p:cNvSpPr>
              <p:nvPr/>
            </p:nvSpPr>
            <p:spPr bwMode="auto">
              <a:xfrm>
                <a:off x="588" y="24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86" name="Line 150"/>
              <p:cNvSpPr>
                <a:spLocks noChangeShapeType="1"/>
              </p:cNvSpPr>
              <p:nvPr/>
            </p:nvSpPr>
            <p:spPr bwMode="auto">
              <a:xfrm flipH="1">
                <a:off x="580" y="24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97" name="Group 151"/>
            <p:cNvGrpSpPr>
              <a:grpSpLocks/>
            </p:cNvGrpSpPr>
            <p:nvPr/>
          </p:nvGrpSpPr>
          <p:grpSpPr bwMode="auto">
            <a:xfrm>
              <a:off x="500" y="1716"/>
              <a:ext cx="72" cy="56"/>
              <a:chOff x="500" y="1716"/>
              <a:chExt cx="72" cy="56"/>
            </a:xfrm>
          </p:grpSpPr>
          <p:sp>
            <p:nvSpPr>
              <p:cNvPr id="326983" name="Line 152"/>
              <p:cNvSpPr>
                <a:spLocks noChangeShapeType="1"/>
              </p:cNvSpPr>
              <p:nvPr/>
            </p:nvSpPr>
            <p:spPr bwMode="auto">
              <a:xfrm>
                <a:off x="508" y="17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84" name="Line 153"/>
              <p:cNvSpPr>
                <a:spLocks noChangeShapeType="1"/>
              </p:cNvSpPr>
              <p:nvPr/>
            </p:nvSpPr>
            <p:spPr bwMode="auto">
              <a:xfrm flipH="1">
                <a:off x="500" y="17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98" name="Group 154"/>
            <p:cNvGrpSpPr>
              <a:grpSpLocks/>
            </p:cNvGrpSpPr>
            <p:nvPr/>
          </p:nvGrpSpPr>
          <p:grpSpPr bwMode="auto">
            <a:xfrm>
              <a:off x="500" y="1948"/>
              <a:ext cx="72" cy="56"/>
              <a:chOff x="500" y="1948"/>
              <a:chExt cx="72" cy="56"/>
            </a:xfrm>
          </p:grpSpPr>
          <p:sp>
            <p:nvSpPr>
              <p:cNvPr id="326981" name="Line 155"/>
              <p:cNvSpPr>
                <a:spLocks noChangeShapeType="1"/>
              </p:cNvSpPr>
              <p:nvPr/>
            </p:nvSpPr>
            <p:spPr bwMode="auto">
              <a:xfrm>
                <a:off x="508" y="19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82" name="Line 156"/>
              <p:cNvSpPr>
                <a:spLocks noChangeShapeType="1"/>
              </p:cNvSpPr>
              <p:nvPr/>
            </p:nvSpPr>
            <p:spPr bwMode="auto">
              <a:xfrm flipH="1">
                <a:off x="500" y="19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99" name="Group 157"/>
            <p:cNvGrpSpPr>
              <a:grpSpLocks/>
            </p:cNvGrpSpPr>
            <p:nvPr/>
          </p:nvGrpSpPr>
          <p:grpSpPr bwMode="auto">
            <a:xfrm>
              <a:off x="500" y="2180"/>
              <a:ext cx="72" cy="56"/>
              <a:chOff x="500" y="2180"/>
              <a:chExt cx="72" cy="56"/>
            </a:xfrm>
          </p:grpSpPr>
          <p:sp>
            <p:nvSpPr>
              <p:cNvPr id="326979" name="Line 158"/>
              <p:cNvSpPr>
                <a:spLocks noChangeShapeType="1"/>
              </p:cNvSpPr>
              <p:nvPr/>
            </p:nvSpPr>
            <p:spPr bwMode="auto">
              <a:xfrm>
                <a:off x="508" y="21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80" name="Line 159"/>
              <p:cNvSpPr>
                <a:spLocks noChangeShapeType="1"/>
              </p:cNvSpPr>
              <p:nvPr/>
            </p:nvSpPr>
            <p:spPr bwMode="auto">
              <a:xfrm flipH="1">
                <a:off x="500" y="21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900" name="Group 160"/>
            <p:cNvGrpSpPr>
              <a:grpSpLocks/>
            </p:cNvGrpSpPr>
            <p:nvPr/>
          </p:nvGrpSpPr>
          <p:grpSpPr bwMode="auto">
            <a:xfrm>
              <a:off x="500" y="2412"/>
              <a:ext cx="72" cy="56"/>
              <a:chOff x="500" y="2412"/>
              <a:chExt cx="72" cy="56"/>
            </a:xfrm>
          </p:grpSpPr>
          <p:sp>
            <p:nvSpPr>
              <p:cNvPr id="326977" name="Line 161"/>
              <p:cNvSpPr>
                <a:spLocks noChangeShapeType="1"/>
              </p:cNvSpPr>
              <p:nvPr/>
            </p:nvSpPr>
            <p:spPr bwMode="auto">
              <a:xfrm>
                <a:off x="508" y="24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78" name="Line 162"/>
              <p:cNvSpPr>
                <a:spLocks noChangeShapeType="1"/>
              </p:cNvSpPr>
              <p:nvPr/>
            </p:nvSpPr>
            <p:spPr bwMode="auto">
              <a:xfrm flipH="1">
                <a:off x="500" y="24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901" name="Group 163"/>
            <p:cNvGrpSpPr>
              <a:grpSpLocks/>
            </p:cNvGrpSpPr>
            <p:nvPr/>
          </p:nvGrpSpPr>
          <p:grpSpPr bwMode="auto">
            <a:xfrm>
              <a:off x="1693" y="1620"/>
              <a:ext cx="175" cy="1328"/>
              <a:chOff x="1693" y="1620"/>
              <a:chExt cx="175" cy="1328"/>
            </a:xfrm>
          </p:grpSpPr>
          <p:sp>
            <p:nvSpPr>
              <p:cNvPr id="326959" name="Arc 164"/>
              <p:cNvSpPr>
                <a:spLocks/>
              </p:cNvSpPr>
              <p:nvPr/>
            </p:nvSpPr>
            <p:spPr bwMode="auto">
              <a:xfrm>
                <a:off x="1784" y="2576"/>
                <a:ext cx="84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60" name="Arc 165"/>
              <p:cNvSpPr>
                <a:spLocks/>
              </p:cNvSpPr>
              <p:nvPr/>
            </p:nvSpPr>
            <p:spPr bwMode="auto">
              <a:xfrm>
                <a:off x="1776" y="2576"/>
                <a:ext cx="92" cy="3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61" name="Arc 166"/>
              <p:cNvSpPr>
                <a:spLocks/>
              </p:cNvSpPr>
              <p:nvPr/>
            </p:nvSpPr>
            <p:spPr bwMode="auto">
              <a:xfrm>
                <a:off x="1693" y="2592"/>
                <a:ext cx="92" cy="2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62" name="Arc 167"/>
              <p:cNvSpPr>
                <a:spLocks/>
              </p:cNvSpPr>
              <p:nvPr/>
            </p:nvSpPr>
            <p:spPr bwMode="auto">
              <a:xfrm>
                <a:off x="1693" y="2576"/>
                <a:ext cx="92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63" name="Line 168"/>
              <p:cNvSpPr>
                <a:spLocks noChangeShapeType="1"/>
              </p:cNvSpPr>
              <p:nvPr/>
            </p:nvSpPr>
            <p:spPr bwMode="auto">
              <a:xfrm>
                <a:off x="1776" y="1620"/>
                <a:ext cx="0" cy="9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64" name="Line 169"/>
              <p:cNvSpPr>
                <a:spLocks noChangeShapeType="1"/>
              </p:cNvSpPr>
              <p:nvPr/>
            </p:nvSpPr>
            <p:spPr bwMode="auto">
              <a:xfrm>
                <a:off x="1776" y="2876"/>
                <a:ext cx="0" cy="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26965" name="Group 170"/>
              <p:cNvGrpSpPr>
                <a:grpSpLocks/>
              </p:cNvGrpSpPr>
              <p:nvPr/>
            </p:nvGrpSpPr>
            <p:grpSpPr bwMode="auto">
              <a:xfrm>
                <a:off x="1740" y="1716"/>
                <a:ext cx="72" cy="56"/>
                <a:chOff x="1740" y="1716"/>
                <a:chExt cx="72" cy="56"/>
              </a:xfrm>
            </p:grpSpPr>
            <p:sp>
              <p:nvSpPr>
                <p:cNvPr id="326975" name="Line 171"/>
                <p:cNvSpPr>
                  <a:spLocks noChangeShapeType="1"/>
                </p:cNvSpPr>
                <p:nvPr/>
              </p:nvSpPr>
              <p:spPr bwMode="auto">
                <a:xfrm>
                  <a:off x="1748" y="171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76" name="Line 172"/>
                <p:cNvSpPr>
                  <a:spLocks noChangeShapeType="1"/>
                </p:cNvSpPr>
                <p:nvPr/>
              </p:nvSpPr>
              <p:spPr bwMode="auto">
                <a:xfrm flipH="1">
                  <a:off x="1740" y="171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66" name="Group 173"/>
              <p:cNvGrpSpPr>
                <a:grpSpLocks/>
              </p:cNvGrpSpPr>
              <p:nvPr/>
            </p:nvGrpSpPr>
            <p:grpSpPr bwMode="auto">
              <a:xfrm>
                <a:off x="1740" y="1948"/>
                <a:ext cx="72" cy="56"/>
                <a:chOff x="1740" y="1948"/>
                <a:chExt cx="72" cy="56"/>
              </a:xfrm>
            </p:grpSpPr>
            <p:sp>
              <p:nvSpPr>
                <p:cNvPr id="326973" name="Line 174"/>
                <p:cNvSpPr>
                  <a:spLocks noChangeShapeType="1"/>
                </p:cNvSpPr>
                <p:nvPr/>
              </p:nvSpPr>
              <p:spPr bwMode="auto">
                <a:xfrm>
                  <a:off x="1748" y="194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74" name="Line 175"/>
                <p:cNvSpPr>
                  <a:spLocks noChangeShapeType="1"/>
                </p:cNvSpPr>
                <p:nvPr/>
              </p:nvSpPr>
              <p:spPr bwMode="auto">
                <a:xfrm flipH="1">
                  <a:off x="1740" y="194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67" name="Group 176"/>
              <p:cNvGrpSpPr>
                <a:grpSpLocks/>
              </p:cNvGrpSpPr>
              <p:nvPr/>
            </p:nvGrpSpPr>
            <p:grpSpPr bwMode="auto">
              <a:xfrm>
                <a:off x="1740" y="2180"/>
                <a:ext cx="72" cy="56"/>
                <a:chOff x="1740" y="2180"/>
                <a:chExt cx="72" cy="56"/>
              </a:xfrm>
            </p:grpSpPr>
            <p:sp>
              <p:nvSpPr>
                <p:cNvPr id="326971" name="Line 177"/>
                <p:cNvSpPr>
                  <a:spLocks noChangeShapeType="1"/>
                </p:cNvSpPr>
                <p:nvPr/>
              </p:nvSpPr>
              <p:spPr bwMode="auto">
                <a:xfrm>
                  <a:off x="1748" y="218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72" name="Line 178"/>
                <p:cNvSpPr>
                  <a:spLocks noChangeShapeType="1"/>
                </p:cNvSpPr>
                <p:nvPr/>
              </p:nvSpPr>
              <p:spPr bwMode="auto">
                <a:xfrm flipH="1">
                  <a:off x="1740" y="218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68" name="Group 179"/>
              <p:cNvGrpSpPr>
                <a:grpSpLocks/>
              </p:cNvGrpSpPr>
              <p:nvPr/>
            </p:nvGrpSpPr>
            <p:grpSpPr bwMode="auto">
              <a:xfrm>
                <a:off x="1740" y="2412"/>
                <a:ext cx="72" cy="56"/>
                <a:chOff x="1740" y="2412"/>
                <a:chExt cx="72" cy="56"/>
              </a:xfrm>
            </p:grpSpPr>
            <p:sp>
              <p:nvSpPr>
                <p:cNvPr id="326969" name="Line 180"/>
                <p:cNvSpPr>
                  <a:spLocks noChangeShapeType="1"/>
                </p:cNvSpPr>
                <p:nvPr/>
              </p:nvSpPr>
              <p:spPr bwMode="auto">
                <a:xfrm>
                  <a:off x="1748" y="241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70" name="Line 181"/>
                <p:cNvSpPr>
                  <a:spLocks noChangeShapeType="1"/>
                </p:cNvSpPr>
                <p:nvPr/>
              </p:nvSpPr>
              <p:spPr bwMode="auto">
                <a:xfrm flipH="1">
                  <a:off x="1740" y="241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6902" name="Group 182"/>
            <p:cNvGrpSpPr>
              <a:grpSpLocks/>
            </p:cNvGrpSpPr>
            <p:nvPr/>
          </p:nvGrpSpPr>
          <p:grpSpPr bwMode="auto">
            <a:xfrm>
              <a:off x="1925" y="1620"/>
              <a:ext cx="175" cy="1328"/>
              <a:chOff x="1925" y="1620"/>
              <a:chExt cx="175" cy="1328"/>
            </a:xfrm>
          </p:grpSpPr>
          <p:sp>
            <p:nvSpPr>
              <p:cNvPr id="326941" name="Arc 183"/>
              <p:cNvSpPr>
                <a:spLocks/>
              </p:cNvSpPr>
              <p:nvPr/>
            </p:nvSpPr>
            <p:spPr bwMode="auto">
              <a:xfrm>
                <a:off x="2016" y="2576"/>
                <a:ext cx="84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42" name="Arc 184"/>
              <p:cNvSpPr>
                <a:spLocks/>
              </p:cNvSpPr>
              <p:nvPr/>
            </p:nvSpPr>
            <p:spPr bwMode="auto">
              <a:xfrm>
                <a:off x="2008" y="2576"/>
                <a:ext cx="92" cy="3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43" name="Arc 185"/>
              <p:cNvSpPr>
                <a:spLocks/>
              </p:cNvSpPr>
              <p:nvPr/>
            </p:nvSpPr>
            <p:spPr bwMode="auto">
              <a:xfrm>
                <a:off x="1925" y="2592"/>
                <a:ext cx="92" cy="2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44" name="Arc 186"/>
              <p:cNvSpPr>
                <a:spLocks/>
              </p:cNvSpPr>
              <p:nvPr/>
            </p:nvSpPr>
            <p:spPr bwMode="auto">
              <a:xfrm>
                <a:off x="1925" y="2576"/>
                <a:ext cx="92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45" name="Line 187"/>
              <p:cNvSpPr>
                <a:spLocks noChangeShapeType="1"/>
              </p:cNvSpPr>
              <p:nvPr/>
            </p:nvSpPr>
            <p:spPr bwMode="auto">
              <a:xfrm>
                <a:off x="2008" y="1620"/>
                <a:ext cx="0" cy="9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46" name="Line 188"/>
              <p:cNvSpPr>
                <a:spLocks noChangeShapeType="1"/>
              </p:cNvSpPr>
              <p:nvPr/>
            </p:nvSpPr>
            <p:spPr bwMode="auto">
              <a:xfrm>
                <a:off x="2008" y="2876"/>
                <a:ext cx="0" cy="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26947" name="Group 189"/>
              <p:cNvGrpSpPr>
                <a:grpSpLocks/>
              </p:cNvGrpSpPr>
              <p:nvPr/>
            </p:nvGrpSpPr>
            <p:grpSpPr bwMode="auto">
              <a:xfrm>
                <a:off x="1972" y="1716"/>
                <a:ext cx="72" cy="56"/>
                <a:chOff x="1972" y="1716"/>
                <a:chExt cx="72" cy="56"/>
              </a:xfrm>
            </p:grpSpPr>
            <p:sp>
              <p:nvSpPr>
                <p:cNvPr id="326957" name="Line 190"/>
                <p:cNvSpPr>
                  <a:spLocks noChangeShapeType="1"/>
                </p:cNvSpPr>
                <p:nvPr/>
              </p:nvSpPr>
              <p:spPr bwMode="auto">
                <a:xfrm>
                  <a:off x="1980" y="171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58" name="Line 191"/>
                <p:cNvSpPr>
                  <a:spLocks noChangeShapeType="1"/>
                </p:cNvSpPr>
                <p:nvPr/>
              </p:nvSpPr>
              <p:spPr bwMode="auto">
                <a:xfrm flipH="1">
                  <a:off x="1972" y="171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48" name="Group 192"/>
              <p:cNvGrpSpPr>
                <a:grpSpLocks/>
              </p:cNvGrpSpPr>
              <p:nvPr/>
            </p:nvGrpSpPr>
            <p:grpSpPr bwMode="auto">
              <a:xfrm>
                <a:off x="1972" y="1948"/>
                <a:ext cx="72" cy="56"/>
                <a:chOff x="1972" y="1948"/>
                <a:chExt cx="72" cy="56"/>
              </a:xfrm>
            </p:grpSpPr>
            <p:sp>
              <p:nvSpPr>
                <p:cNvPr id="326955" name="Line 193"/>
                <p:cNvSpPr>
                  <a:spLocks noChangeShapeType="1"/>
                </p:cNvSpPr>
                <p:nvPr/>
              </p:nvSpPr>
              <p:spPr bwMode="auto">
                <a:xfrm>
                  <a:off x="1980" y="194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56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1972" y="194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49" name="Group 195"/>
              <p:cNvGrpSpPr>
                <a:grpSpLocks/>
              </p:cNvGrpSpPr>
              <p:nvPr/>
            </p:nvGrpSpPr>
            <p:grpSpPr bwMode="auto">
              <a:xfrm>
                <a:off x="1972" y="2180"/>
                <a:ext cx="72" cy="56"/>
                <a:chOff x="1972" y="2180"/>
                <a:chExt cx="72" cy="56"/>
              </a:xfrm>
            </p:grpSpPr>
            <p:sp>
              <p:nvSpPr>
                <p:cNvPr id="326953" name="Line 196"/>
                <p:cNvSpPr>
                  <a:spLocks noChangeShapeType="1"/>
                </p:cNvSpPr>
                <p:nvPr/>
              </p:nvSpPr>
              <p:spPr bwMode="auto">
                <a:xfrm>
                  <a:off x="1980" y="218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54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1972" y="218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50" name="Group 198"/>
              <p:cNvGrpSpPr>
                <a:grpSpLocks/>
              </p:cNvGrpSpPr>
              <p:nvPr/>
            </p:nvGrpSpPr>
            <p:grpSpPr bwMode="auto">
              <a:xfrm>
                <a:off x="1972" y="2412"/>
                <a:ext cx="72" cy="56"/>
                <a:chOff x="1972" y="2412"/>
                <a:chExt cx="72" cy="56"/>
              </a:xfrm>
            </p:grpSpPr>
            <p:sp>
              <p:nvSpPr>
                <p:cNvPr id="326951" name="Line 199"/>
                <p:cNvSpPr>
                  <a:spLocks noChangeShapeType="1"/>
                </p:cNvSpPr>
                <p:nvPr/>
              </p:nvSpPr>
              <p:spPr bwMode="auto">
                <a:xfrm>
                  <a:off x="1980" y="241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52" name="Line 200"/>
                <p:cNvSpPr>
                  <a:spLocks noChangeShapeType="1"/>
                </p:cNvSpPr>
                <p:nvPr/>
              </p:nvSpPr>
              <p:spPr bwMode="auto">
                <a:xfrm flipH="1">
                  <a:off x="1972" y="241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6903" name="Group 201"/>
            <p:cNvGrpSpPr>
              <a:grpSpLocks/>
            </p:cNvGrpSpPr>
            <p:nvPr/>
          </p:nvGrpSpPr>
          <p:grpSpPr bwMode="auto">
            <a:xfrm>
              <a:off x="2149" y="1620"/>
              <a:ext cx="175" cy="1328"/>
              <a:chOff x="2149" y="1620"/>
              <a:chExt cx="175" cy="1328"/>
            </a:xfrm>
          </p:grpSpPr>
          <p:sp>
            <p:nvSpPr>
              <p:cNvPr id="326923" name="Arc 202"/>
              <p:cNvSpPr>
                <a:spLocks/>
              </p:cNvSpPr>
              <p:nvPr/>
            </p:nvSpPr>
            <p:spPr bwMode="auto">
              <a:xfrm>
                <a:off x="2240" y="2576"/>
                <a:ext cx="84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24" name="Arc 203"/>
              <p:cNvSpPr>
                <a:spLocks/>
              </p:cNvSpPr>
              <p:nvPr/>
            </p:nvSpPr>
            <p:spPr bwMode="auto">
              <a:xfrm>
                <a:off x="2232" y="2576"/>
                <a:ext cx="92" cy="3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25" name="Arc 204"/>
              <p:cNvSpPr>
                <a:spLocks/>
              </p:cNvSpPr>
              <p:nvPr/>
            </p:nvSpPr>
            <p:spPr bwMode="auto">
              <a:xfrm>
                <a:off x="2149" y="2592"/>
                <a:ext cx="92" cy="2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26" name="Arc 205"/>
              <p:cNvSpPr>
                <a:spLocks/>
              </p:cNvSpPr>
              <p:nvPr/>
            </p:nvSpPr>
            <p:spPr bwMode="auto">
              <a:xfrm>
                <a:off x="2149" y="2576"/>
                <a:ext cx="92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27" name="Line 206"/>
              <p:cNvSpPr>
                <a:spLocks noChangeShapeType="1"/>
              </p:cNvSpPr>
              <p:nvPr/>
            </p:nvSpPr>
            <p:spPr bwMode="auto">
              <a:xfrm>
                <a:off x="2232" y="1620"/>
                <a:ext cx="0" cy="9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28" name="Line 207"/>
              <p:cNvSpPr>
                <a:spLocks noChangeShapeType="1"/>
              </p:cNvSpPr>
              <p:nvPr/>
            </p:nvSpPr>
            <p:spPr bwMode="auto">
              <a:xfrm>
                <a:off x="2232" y="2876"/>
                <a:ext cx="0" cy="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26929" name="Group 208"/>
              <p:cNvGrpSpPr>
                <a:grpSpLocks/>
              </p:cNvGrpSpPr>
              <p:nvPr/>
            </p:nvGrpSpPr>
            <p:grpSpPr bwMode="auto">
              <a:xfrm>
                <a:off x="2196" y="1716"/>
                <a:ext cx="72" cy="56"/>
                <a:chOff x="2196" y="1716"/>
                <a:chExt cx="72" cy="56"/>
              </a:xfrm>
            </p:grpSpPr>
            <p:sp>
              <p:nvSpPr>
                <p:cNvPr id="326939" name="Line 209"/>
                <p:cNvSpPr>
                  <a:spLocks noChangeShapeType="1"/>
                </p:cNvSpPr>
                <p:nvPr/>
              </p:nvSpPr>
              <p:spPr bwMode="auto">
                <a:xfrm>
                  <a:off x="2204" y="171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40" name="Line 210"/>
                <p:cNvSpPr>
                  <a:spLocks noChangeShapeType="1"/>
                </p:cNvSpPr>
                <p:nvPr/>
              </p:nvSpPr>
              <p:spPr bwMode="auto">
                <a:xfrm flipH="1">
                  <a:off x="2196" y="171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30" name="Group 211"/>
              <p:cNvGrpSpPr>
                <a:grpSpLocks/>
              </p:cNvGrpSpPr>
              <p:nvPr/>
            </p:nvGrpSpPr>
            <p:grpSpPr bwMode="auto">
              <a:xfrm>
                <a:off x="2196" y="1948"/>
                <a:ext cx="72" cy="56"/>
                <a:chOff x="2196" y="1948"/>
                <a:chExt cx="72" cy="56"/>
              </a:xfrm>
            </p:grpSpPr>
            <p:sp>
              <p:nvSpPr>
                <p:cNvPr id="326937" name="Line 212"/>
                <p:cNvSpPr>
                  <a:spLocks noChangeShapeType="1"/>
                </p:cNvSpPr>
                <p:nvPr/>
              </p:nvSpPr>
              <p:spPr bwMode="auto">
                <a:xfrm>
                  <a:off x="2204" y="194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38" name="Line 213"/>
                <p:cNvSpPr>
                  <a:spLocks noChangeShapeType="1"/>
                </p:cNvSpPr>
                <p:nvPr/>
              </p:nvSpPr>
              <p:spPr bwMode="auto">
                <a:xfrm flipH="1">
                  <a:off x="2196" y="194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31" name="Group 214"/>
              <p:cNvGrpSpPr>
                <a:grpSpLocks/>
              </p:cNvGrpSpPr>
              <p:nvPr/>
            </p:nvGrpSpPr>
            <p:grpSpPr bwMode="auto">
              <a:xfrm>
                <a:off x="2196" y="2180"/>
                <a:ext cx="72" cy="56"/>
                <a:chOff x="2196" y="2180"/>
                <a:chExt cx="72" cy="56"/>
              </a:xfrm>
            </p:grpSpPr>
            <p:sp>
              <p:nvSpPr>
                <p:cNvPr id="326935" name="Line 215"/>
                <p:cNvSpPr>
                  <a:spLocks noChangeShapeType="1"/>
                </p:cNvSpPr>
                <p:nvPr/>
              </p:nvSpPr>
              <p:spPr bwMode="auto">
                <a:xfrm>
                  <a:off x="2204" y="218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36" name="Line 216"/>
                <p:cNvSpPr>
                  <a:spLocks noChangeShapeType="1"/>
                </p:cNvSpPr>
                <p:nvPr/>
              </p:nvSpPr>
              <p:spPr bwMode="auto">
                <a:xfrm flipH="1">
                  <a:off x="2196" y="218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32" name="Group 217"/>
              <p:cNvGrpSpPr>
                <a:grpSpLocks/>
              </p:cNvGrpSpPr>
              <p:nvPr/>
            </p:nvGrpSpPr>
            <p:grpSpPr bwMode="auto">
              <a:xfrm>
                <a:off x="2196" y="2412"/>
                <a:ext cx="72" cy="56"/>
                <a:chOff x="2196" y="2412"/>
                <a:chExt cx="72" cy="56"/>
              </a:xfrm>
            </p:grpSpPr>
            <p:sp>
              <p:nvSpPr>
                <p:cNvPr id="326933" name="Line 218"/>
                <p:cNvSpPr>
                  <a:spLocks noChangeShapeType="1"/>
                </p:cNvSpPr>
                <p:nvPr/>
              </p:nvSpPr>
              <p:spPr bwMode="auto">
                <a:xfrm>
                  <a:off x="2204" y="241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34" name="Line 219"/>
                <p:cNvSpPr>
                  <a:spLocks noChangeShapeType="1"/>
                </p:cNvSpPr>
                <p:nvPr/>
              </p:nvSpPr>
              <p:spPr bwMode="auto">
                <a:xfrm flipH="1">
                  <a:off x="2196" y="241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6904" name="Group 220"/>
            <p:cNvGrpSpPr>
              <a:grpSpLocks/>
            </p:cNvGrpSpPr>
            <p:nvPr/>
          </p:nvGrpSpPr>
          <p:grpSpPr bwMode="auto">
            <a:xfrm>
              <a:off x="2373" y="1620"/>
              <a:ext cx="175" cy="1328"/>
              <a:chOff x="2373" y="1620"/>
              <a:chExt cx="175" cy="1328"/>
            </a:xfrm>
          </p:grpSpPr>
          <p:sp>
            <p:nvSpPr>
              <p:cNvPr id="326905" name="Arc 221"/>
              <p:cNvSpPr>
                <a:spLocks/>
              </p:cNvSpPr>
              <p:nvPr/>
            </p:nvSpPr>
            <p:spPr bwMode="auto">
              <a:xfrm>
                <a:off x="2464" y="2576"/>
                <a:ext cx="84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06" name="Arc 222"/>
              <p:cNvSpPr>
                <a:spLocks/>
              </p:cNvSpPr>
              <p:nvPr/>
            </p:nvSpPr>
            <p:spPr bwMode="auto">
              <a:xfrm>
                <a:off x="2456" y="2576"/>
                <a:ext cx="92" cy="3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07" name="Arc 223"/>
              <p:cNvSpPr>
                <a:spLocks/>
              </p:cNvSpPr>
              <p:nvPr/>
            </p:nvSpPr>
            <p:spPr bwMode="auto">
              <a:xfrm>
                <a:off x="2373" y="2592"/>
                <a:ext cx="92" cy="2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08" name="Arc 224"/>
              <p:cNvSpPr>
                <a:spLocks/>
              </p:cNvSpPr>
              <p:nvPr/>
            </p:nvSpPr>
            <p:spPr bwMode="auto">
              <a:xfrm>
                <a:off x="2373" y="2576"/>
                <a:ext cx="92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09" name="Line 225"/>
              <p:cNvSpPr>
                <a:spLocks noChangeShapeType="1"/>
              </p:cNvSpPr>
              <p:nvPr/>
            </p:nvSpPr>
            <p:spPr bwMode="auto">
              <a:xfrm>
                <a:off x="2456" y="1620"/>
                <a:ext cx="0" cy="9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910" name="Line 226"/>
              <p:cNvSpPr>
                <a:spLocks noChangeShapeType="1"/>
              </p:cNvSpPr>
              <p:nvPr/>
            </p:nvSpPr>
            <p:spPr bwMode="auto">
              <a:xfrm>
                <a:off x="2456" y="2876"/>
                <a:ext cx="0" cy="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26911" name="Group 227"/>
              <p:cNvGrpSpPr>
                <a:grpSpLocks/>
              </p:cNvGrpSpPr>
              <p:nvPr/>
            </p:nvGrpSpPr>
            <p:grpSpPr bwMode="auto">
              <a:xfrm>
                <a:off x="2420" y="1716"/>
                <a:ext cx="72" cy="56"/>
                <a:chOff x="2420" y="1716"/>
                <a:chExt cx="72" cy="56"/>
              </a:xfrm>
            </p:grpSpPr>
            <p:sp>
              <p:nvSpPr>
                <p:cNvPr id="326921" name="Line 228"/>
                <p:cNvSpPr>
                  <a:spLocks noChangeShapeType="1"/>
                </p:cNvSpPr>
                <p:nvPr/>
              </p:nvSpPr>
              <p:spPr bwMode="auto">
                <a:xfrm>
                  <a:off x="2428" y="171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22" name="Line 229"/>
                <p:cNvSpPr>
                  <a:spLocks noChangeShapeType="1"/>
                </p:cNvSpPr>
                <p:nvPr/>
              </p:nvSpPr>
              <p:spPr bwMode="auto">
                <a:xfrm flipH="1">
                  <a:off x="2420" y="171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12" name="Group 230"/>
              <p:cNvGrpSpPr>
                <a:grpSpLocks/>
              </p:cNvGrpSpPr>
              <p:nvPr/>
            </p:nvGrpSpPr>
            <p:grpSpPr bwMode="auto">
              <a:xfrm>
                <a:off x="2420" y="1948"/>
                <a:ext cx="72" cy="56"/>
                <a:chOff x="2420" y="1948"/>
                <a:chExt cx="72" cy="56"/>
              </a:xfrm>
            </p:grpSpPr>
            <p:sp>
              <p:nvSpPr>
                <p:cNvPr id="326919" name="Line 231"/>
                <p:cNvSpPr>
                  <a:spLocks noChangeShapeType="1"/>
                </p:cNvSpPr>
                <p:nvPr/>
              </p:nvSpPr>
              <p:spPr bwMode="auto">
                <a:xfrm>
                  <a:off x="2428" y="194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20" name="Line 232"/>
                <p:cNvSpPr>
                  <a:spLocks noChangeShapeType="1"/>
                </p:cNvSpPr>
                <p:nvPr/>
              </p:nvSpPr>
              <p:spPr bwMode="auto">
                <a:xfrm flipH="1">
                  <a:off x="2420" y="194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13" name="Group 233"/>
              <p:cNvGrpSpPr>
                <a:grpSpLocks/>
              </p:cNvGrpSpPr>
              <p:nvPr/>
            </p:nvGrpSpPr>
            <p:grpSpPr bwMode="auto">
              <a:xfrm>
                <a:off x="2420" y="2180"/>
                <a:ext cx="72" cy="56"/>
                <a:chOff x="2420" y="2180"/>
                <a:chExt cx="72" cy="56"/>
              </a:xfrm>
            </p:grpSpPr>
            <p:sp>
              <p:nvSpPr>
                <p:cNvPr id="326917" name="Line 234"/>
                <p:cNvSpPr>
                  <a:spLocks noChangeShapeType="1"/>
                </p:cNvSpPr>
                <p:nvPr/>
              </p:nvSpPr>
              <p:spPr bwMode="auto">
                <a:xfrm>
                  <a:off x="2428" y="218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18" name="Line 235"/>
                <p:cNvSpPr>
                  <a:spLocks noChangeShapeType="1"/>
                </p:cNvSpPr>
                <p:nvPr/>
              </p:nvSpPr>
              <p:spPr bwMode="auto">
                <a:xfrm flipH="1">
                  <a:off x="2420" y="218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914" name="Group 236"/>
              <p:cNvGrpSpPr>
                <a:grpSpLocks/>
              </p:cNvGrpSpPr>
              <p:nvPr/>
            </p:nvGrpSpPr>
            <p:grpSpPr bwMode="auto">
              <a:xfrm>
                <a:off x="2420" y="2412"/>
                <a:ext cx="72" cy="56"/>
                <a:chOff x="2420" y="2412"/>
                <a:chExt cx="72" cy="56"/>
              </a:xfrm>
            </p:grpSpPr>
            <p:sp>
              <p:nvSpPr>
                <p:cNvPr id="326915" name="Line 237"/>
                <p:cNvSpPr>
                  <a:spLocks noChangeShapeType="1"/>
                </p:cNvSpPr>
                <p:nvPr/>
              </p:nvSpPr>
              <p:spPr bwMode="auto">
                <a:xfrm>
                  <a:off x="2428" y="241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916" name="Line 238"/>
                <p:cNvSpPr>
                  <a:spLocks noChangeShapeType="1"/>
                </p:cNvSpPr>
                <p:nvPr/>
              </p:nvSpPr>
              <p:spPr bwMode="auto">
                <a:xfrm flipH="1">
                  <a:off x="2420" y="241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94211" name="Rectangle 239"/>
          <p:cNvSpPr>
            <a:spLocks noChangeArrowheads="1"/>
          </p:cNvSpPr>
          <p:nvPr/>
        </p:nvSpPr>
        <p:spPr bwMode="auto">
          <a:xfrm>
            <a:off x="617422" y="1371600"/>
            <a:ext cx="450215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2075"/>
              </a:lnSpc>
              <a:defRPr/>
            </a:pPr>
            <a:r>
              <a:rPr lang="en-US" sz="1600" dirty="0">
                <a:latin typeface="Tahoma" charset="0"/>
                <a:ea typeface="ＭＳ Ｐゴシック" charset="-128"/>
                <a:cs typeface="ＭＳ Ｐゴシック" charset="-128"/>
              </a:rPr>
              <a:t>Implement the following using a 4x4x4 PLA:</a:t>
            </a:r>
          </a:p>
          <a:p>
            <a:pPr algn="ctr" defTabSz="901700" eaLnBrk="0" hangingPunct="0">
              <a:lnSpc>
                <a:spcPts val="2075"/>
              </a:lnSpc>
              <a:defRPr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-128"/>
              <a:cs typeface="ＭＳ Ｐゴシック" charset="-128"/>
            </a:endParaRPr>
          </a:p>
          <a:p>
            <a:pPr algn="ctr" defTabSz="901700" eaLnBrk="0" hangingPunct="0">
              <a:lnSpc>
                <a:spcPts val="2075"/>
              </a:lnSpc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0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 = A B  +  A' B'</a:t>
            </a:r>
          </a:p>
          <a:p>
            <a:pPr algn="ctr" defTabSz="901700" eaLnBrk="0" hangingPunct="0">
              <a:lnSpc>
                <a:spcPts val="2075"/>
              </a:lnSpc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F</a:t>
            </a:r>
            <a:r>
              <a:rPr lang="en-US" sz="1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1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 = C D'  +  C' D</a:t>
            </a:r>
          </a:p>
        </p:txBody>
      </p:sp>
      <p:grpSp>
        <p:nvGrpSpPr>
          <p:cNvPr id="94352" name="Group 243"/>
          <p:cNvGrpSpPr>
            <a:grpSpLocks/>
          </p:cNvGrpSpPr>
          <p:nvPr/>
        </p:nvGrpSpPr>
        <p:grpSpPr bwMode="auto">
          <a:xfrm>
            <a:off x="6499225" y="3879850"/>
            <a:ext cx="112713" cy="450850"/>
            <a:chOff x="4408" y="2636"/>
            <a:chExt cx="72" cy="288"/>
          </a:xfrm>
        </p:grpSpPr>
        <p:grpSp>
          <p:nvGrpSpPr>
            <p:cNvPr id="326799" name="Group 244"/>
            <p:cNvGrpSpPr>
              <a:grpSpLocks/>
            </p:cNvGrpSpPr>
            <p:nvPr/>
          </p:nvGrpSpPr>
          <p:grpSpPr bwMode="auto">
            <a:xfrm>
              <a:off x="4408" y="2636"/>
              <a:ext cx="72" cy="56"/>
              <a:chOff x="4476" y="2268"/>
              <a:chExt cx="72" cy="56"/>
            </a:xfrm>
          </p:grpSpPr>
          <p:sp>
            <p:nvSpPr>
              <p:cNvPr id="326803" name="Line 245"/>
              <p:cNvSpPr>
                <a:spLocks noChangeShapeType="1"/>
              </p:cNvSpPr>
              <p:nvPr/>
            </p:nvSpPr>
            <p:spPr bwMode="auto">
              <a:xfrm>
                <a:off x="4484" y="226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804" name="Line 246"/>
              <p:cNvSpPr>
                <a:spLocks noChangeShapeType="1"/>
              </p:cNvSpPr>
              <p:nvPr/>
            </p:nvSpPr>
            <p:spPr bwMode="auto">
              <a:xfrm flipH="1">
                <a:off x="4476" y="226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800" name="Group 247"/>
            <p:cNvGrpSpPr>
              <a:grpSpLocks/>
            </p:cNvGrpSpPr>
            <p:nvPr/>
          </p:nvGrpSpPr>
          <p:grpSpPr bwMode="auto">
            <a:xfrm>
              <a:off x="4408" y="2868"/>
              <a:ext cx="72" cy="56"/>
              <a:chOff x="4476" y="2500"/>
              <a:chExt cx="72" cy="56"/>
            </a:xfrm>
          </p:grpSpPr>
          <p:sp>
            <p:nvSpPr>
              <p:cNvPr id="326801" name="Line 248"/>
              <p:cNvSpPr>
                <a:spLocks noChangeShapeType="1"/>
              </p:cNvSpPr>
              <p:nvPr/>
            </p:nvSpPr>
            <p:spPr bwMode="auto">
              <a:xfrm>
                <a:off x="4484" y="250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802" name="Line 249"/>
              <p:cNvSpPr>
                <a:spLocks noChangeShapeType="1"/>
              </p:cNvSpPr>
              <p:nvPr/>
            </p:nvSpPr>
            <p:spPr bwMode="auto">
              <a:xfrm flipH="1">
                <a:off x="4476" y="250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4359" name="Group 251"/>
          <p:cNvGrpSpPr>
            <a:grpSpLocks/>
          </p:cNvGrpSpPr>
          <p:nvPr/>
        </p:nvGrpSpPr>
        <p:grpSpPr bwMode="auto">
          <a:xfrm>
            <a:off x="6862763" y="4625975"/>
            <a:ext cx="112712" cy="450850"/>
            <a:chOff x="4640" y="3100"/>
            <a:chExt cx="72" cy="288"/>
          </a:xfrm>
        </p:grpSpPr>
        <p:grpSp>
          <p:nvGrpSpPr>
            <p:cNvPr id="326793" name="Group 252"/>
            <p:cNvGrpSpPr>
              <a:grpSpLocks/>
            </p:cNvGrpSpPr>
            <p:nvPr/>
          </p:nvGrpSpPr>
          <p:grpSpPr bwMode="auto">
            <a:xfrm>
              <a:off x="4640" y="3100"/>
              <a:ext cx="72" cy="56"/>
              <a:chOff x="4708" y="2732"/>
              <a:chExt cx="72" cy="56"/>
            </a:xfrm>
          </p:grpSpPr>
          <p:sp>
            <p:nvSpPr>
              <p:cNvPr id="326797" name="Line 253"/>
              <p:cNvSpPr>
                <a:spLocks noChangeShapeType="1"/>
              </p:cNvSpPr>
              <p:nvPr/>
            </p:nvSpPr>
            <p:spPr bwMode="auto">
              <a:xfrm>
                <a:off x="4716" y="273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798" name="Line 254"/>
              <p:cNvSpPr>
                <a:spLocks noChangeShapeType="1"/>
              </p:cNvSpPr>
              <p:nvPr/>
            </p:nvSpPr>
            <p:spPr bwMode="auto">
              <a:xfrm flipH="1">
                <a:off x="4708" y="273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794" name="Group 255"/>
            <p:cNvGrpSpPr>
              <a:grpSpLocks/>
            </p:cNvGrpSpPr>
            <p:nvPr/>
          </p:nvGrpSpPr>
          <p:grpSpPr bwMode="auto">
            <a:xfrm>
              <a:off x="4640" y="3332"/>
              <a:ext cx="72" cy="56"/>
              <a:chOff x="4708" y="2964"/>
              <a:chExt cx="72" cy="56"/>
            </a:xfrm>
          </p:grpSpPr>
          <p:sp>
            <p:nvSpPr>
              <p:cNvPr id="326795" name="Line 256"/>
              <p:cNvSpPr>
                <a:spLocks noChangeShapeType="1"/>
              </p:cNvSpPr>
              <p:nvPr/>
            </p:nvSpPr>
            <p:spPr bwMode="auto">
              <a:xfrm>
                <a:off x="4716" y="296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796" name="Line 257"/>
              <p:cNvSpPr>
                <a:spLocks noChangeShapeType="1"/>
              </p:cNvSpPr>
              <p:nvPr/>
            </p:nvSpPr>
            <p:spPr bwMode="auto">
              <a:xfrm flipH="1">
                <a:off x="4708" y="296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4405" name="Group 259"/>
          <p:cNvGrpSpPr>
            <a:grpSpLocks/>
          </p:cNvGrpSpPr>
          <p:nvPr/>
        </p:nvGrpSpPr>
        <p:grpSpPr bwMode="auto">
          <a:xfrm>
            <a:off x="4557713" y="3786188"/>
            <a:ext cx="3938587" cy="325437"/>
            <a:chOff x="3168" y="2576"/>
            <a:chExt cx="2516" cy="208"/>
          </a:xfrm>
        </p:grpSpPr>
        <p:grpSp>
          <p:nvGrpSpPr>
            <p:cNvPr id="326786" name="Group 260"/>
            <p:cNvGrpSpPr>
              <a:grpSpLocks/>
            </p:cNvGrpSpPr>
            <p:nvPr/>
          </p:nvGrpSpPr>
          <p:grpSpPr bwMode="auto">
            <a:xfrm>
              <a:off x="3352" y="2636"/>
              <a:ext cx="72" cy="56"/>
              <a:chOff x="3420" y="2268"/>
              <a:chExt cx="72" cy="56"/>
            </a:xfrm>
          </p:grpSpPr>
          <p:sp>
            <p:nvSpPr>
              <p:cNvPr id="326791" name="Line 261"/>
              <p:cNvSpPr>
                <a:spLocks noChangeShapeType="1"/>
              </p:cNvSpPr>
              <p:nvPr/>
            </p:nvSpPr>
            <p:spPr bwMode="auto">
              <a:xfrm>
                <a:off x="3428" y="226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792" name="Line 262"/>
              <p:cNvSpPr>
                <a:spLocks noChangeShapeType="1"/>
              </p:cNvSpPr>
              <p:nvPr/>
            </p:nvSpPr>
            <p:spPr bwMode="auto">
              <a:xfrm flipH="1">
                <a:off x="3420" y="226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787" name="Group 263"/>
            <p:cNvGrpSpPr>
              <a:grpSpLocks/>
            </p:cNvGrpSpPr>
            <p:nvPr/>
          </p:nvGrpSpPr>
          <p:grpSpPr bwMode="auto">
            <a:xfrm>
              <a:off x="3168" y="2636"/>
              <a:ext cx="72" cy="56"/>
              <a:chOff x="3236" y="2268"/>
              <a:chExt cx="72" cy="56"/>
            </a:xfrm>
          </p:grpSpPr>
          <p:sp>
            <p:nvSpPr>
              <p:cNvPr id="326789" name="Line 264"/>
              <p:cNvSpPr>
                <a:spLocks noChangeShapeType="1"/>
              </p:cNvSpPr>
              <p:nvPr/>
            </p:nvSpPr>
            <p:spPr bwMode="auto">
              <a:xfrm>
                <a:off x="3244" y="226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790" name="Line 265"/>
              <p:cNvSpPr>
                <a:spLocks noChangeShapeType="1"/>
              </p:cNvSpPr>
              <p:nvPr/>
            </p:nvSpPr>
            <p:spPr bwMode="auto">
              <a:xfrm flipH="1">
                <a:off x="3236" y="226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6788" name="Rectangle 266"/>
            <p:cNvSpPr>
              <a:spLocks noChangeArrowheads="1"/>
            </p:cNvSpPr>
            <p:nvPr/>
          </p:nvSpPr>
          <p:spPr bwMode="auto">
            <a:xfrm>
              <a:off x="5260" y="2576"/>
              <a:ext cx="424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AB</a:t>
              </a:r>
            </a:p>
          </p:txBody>
        </p:sp>
      </p:grpSp>
      <p:grpSp>
        <p:nvGrpSpPr>
          <p:cNvPr id="94408" name="Group 267"/>
          <p:cNvGrpSpPr>
            <a:grpSpLocks/>
          </p:cNvGrpSpPr>
          <p:nvPr/>
        </p:nvGrpSpPr>
        <p:grpSpPr bwMode="auto">
          <a:xfrm>
            <a:off x="4683125" y="4137025"/>
            <a:ext cx="3887788" cy="325438"/>
            <a:chOff x="3248" y="2800"/>
            <a:chExt cx="2484" cy="208"/>
          </a:xfrm>
        </p:grpSpPr>
        <p:grpSp>
          <p:nvGrpSpPr>
            <p:cNvPr id="326779" name="Group 268"/>
            <p:cNvGrpSpPr>
              <a:grpSpLocks/>
            </p:cNvGrpSpPr>
            <p:nvPr/>
          </p:nvGrpSpPr>
          <p:grpSpPr bwMode="auto">
            <a:xfrm>
              <a:off x="3432" y="2868"/>
              <a:ext cx="72" cy="56"/>
              <a:chOff x="3500" y="2500"/>
              <a:chExt cx="72" cy="56"/>
            </a:xfrm>
          </p:grpSpPr>
          <p:sp>
            <p:nvSpPr>
              <p:cNvPr id="326784" name="Line 269"/>
              <p:cNvSpPr>
                <a:spLocks noChangeShapeType="1"/>
              </p:cNvSpPr>
              <p:nvPr/>
            </p:nvSpPr>
            <p:spPr bwMode="auto">
              <a:xfrm>
                <a:off x="3508" y="250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785" name="Line 270"/>
              <p:cNvSpPr>
                <a:spLocks noChangeShapeType="1"/>
              </p:cNvSpPr>
              <p:nvPr/>
            </p:nvSpPr>
            <p:spPr bwMode="auto">
              <a:xfrm flipH="1">
                <a:off x="3500" y="250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780" name="Group 271"/>
            <p:cNvGrpSpPr>
              <a:grpSpLocks/>
            </p:cNvGrpSpPr>
            <p:nvPr/>
          </p:nvGrpSpPr>
          <p:grpSpPr bwMode="auto">
            <a:xfrm>
              <a:off x="3248" y="2868"/>
              <a:ext cx="72" cy="56"/>
              <a:chOff x="3316" y="2500"/>
              <a:chExt cx="72" cy="56"/>
            </a:xfrm>
          </p:grpSpPr>
          <p:sp>
            <p:nvSpPr>
              <p:cNvPr id="326782" name="Line 272"/>
              <p:cNvSpPr>
                <a:spLocks noChangeShapeType="1"/>
              </p:cNvSpPr>
              <p:nvPr/>
            </p:nvSpPr>
            <p:spPr bwMode="auto">
              <a:xfrm>
                <a:off x="3324" y="250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783" name="Line 273"/>
              <p:cNvSpPr>
                <a:spLocks noChangeShapeType="1"/>
              </p:cNvSpPr>
              <p:nvPr/>
            </p:nvSpPr>
            <p:spPr bwMode="auto">
              <a:xfrm flipH="1">
                <a:off x="3316" y="250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6781" name="Rectangle 274"/>
            <p:cNvSpPr>
              <a:spLocks noChangeArrowheads="1"/>
            </p:cNvSpPr>
            <p:nvPr/>
          </p:nvSpPr>
          <p:spPr bwMode="auto">
            <a:xfrm>
              <a:off x="5268" y="2800"/>
              <a:ext cx="464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A'B'</a:t>
              </a:r>
            </a:p>
          </p:txBody>
        </p:sp>
      </p:grpSp>
      <p:grpSp>
        <p:nvGrpSpPr>
          <p:cNvPr id="94411" name="Group 275"/>
          <p:cNvGrpSpPr>
            <a:grpSpLocks/>
          </p:cNvGrpSpPr>
          <p:nvPr/>
        </p:nvGrpSpPr>
        <p:grpSpPr bwMode="auto">
          <a:xfrm>
            <a:off x="5133975" y="4513263"/>
            <a:ext cx="3436938" cy="325437"/>
            <a:chOff x="3536" y="3040"/>
            <a:chExt cx="2196" cy="208"/>
          </a:xfrm>
        </p:grpSpPr>
        <p:grpSp>
          <p:nvGrpSpPr>
            <p:cNvPr id="326772" name="Group 276"/>
            <p:cNvGrpSpPr>
              <a:grpSpLocks/>
            </p:cNvGrpSpPr>
            <p:nvPr/>
          </p:nvGrpSpPr>
          <p:grpSpPr bwMode="auto">
            <a:xfrm>
              <a:off x="3800" y="3100"/>
              <a:ext cx="72" cy="56"/>
              <a:chOff x="3868" y="2732"/>
              <a:chExt cx="72" cy="56"/>
            </a:xfrm>
          </p:grpSpPr>
          <p:sp>
            <p:nvSpPr>
              <p:cNvPr id="326777" name="Line 277"/>
              <p:cNvSpPr>
                <a:spLocks noChangeShapeType="1"/>
              </p:cNvSpPr>
              <p:nvPr/>
            </p:nvSpPr>
            <p:spPr bwMode="auto">
              <a:xfrm>
                <a:off x="3876" y="273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778" name="Line 278"/>
              <p:cNvSpPr>
                <a:spLocks noChangeShapeType="1"/>
              </p:cNvSpPr>
              <p:nvPr/>
            </p:nvSpPr>
            <p:spPr bwMode="auto">
              <a:xfrm flipH="1">
                <a:off x="3868" y="273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773" name="Group 279"/>
            <p:cNvGrpSpPr>
              <a:grpSpLocks/>
            </p:cNvGrpSpPr>
            <p:nvPr/>
          </p:nvGrpSpPr>
          <p:grpSpPr bwMode="auto">
            <a:xfrm>
              <a:off x="3536" y="3100"/>
              <a:ext cx="72" cy="56"/>
              <a:chOff x="3604" y="2732"/>
              <a:chExt cx="72" cy="56"/>
            </a:xfrm>
          </p:grpSpPr>
          <p:sp>
            <p:nvSpPr>
              <p:cNvPr id="326775" name="Line 280"/>
              <p:cNvSpPr>
                <a:spLocks noChangeShapeType="1"/>
              </p:cNvSpPr>
              <p:nvPr/>
            </p:nvSpPr>
            <p:spPr bwMode="auto">
              <a:xfrm>
                <a:off x="3612" y="273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776" name="Line 281"/>
              <p:cNvSpPr>
                <a:spLocks noChangeShapeType="1"/>
              </p:cNvSpPr>
              <p:nvPr/>
            </p:nvSpPr>
            <p:spPr bwMode="auto">
              <a:xfrm flipH="1">
                <a:off x="3604" y="273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6774" name="Rectangle 282"/>
            <p:cNvSpPr>
              <a:spLocks noChangeArrowheads="1"/>
            </p:cNvSpPr>
            <p:nvPr/>
          </p:nvSpPr>
          <p:spPr bwMode="auto">
            <a:xfrm>
              <a:off x="5268" y="3040"/>
              <a:ext cx="464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CD'</a:t>
              </a:r>
            </a:p>
          </p:txBody>
        </p:sp>
      </p:grpSp>
      <p:grpSp>
        <p:nvGrpSpPr>
          <p:cNvPr id="94421" name="Group 283"/>
          <p:cNvGrpSpPr>
            <a:grpSpLocks/>
          </p:cNvGrpSpPr>
          <p:nvPr/>
        </p:nvGrpSpPr>
        <p:grpSpPr bwMode="auto">
          <a:xfrm>
            <a:off x="5257800" y="4876800"/>
            <a:ext cx="3338513" cy="325438"/>
            <a:chOff x="3616" y="3272"/>
            <a:chExt cx="2132" cy="208"/>
          </a:xfrm>
        </p:grpSpPr>
        <p:grpSp>
          <p:nvGrpSpPr>
            <p:cNvPr id="326765" name="Group 284"/>
            <p:cNvGrpSpPr>
              <a:grpSpLocks/>
            </p:cNvGrpSpPr>
            <p:nvPr/>
          </p:nvGrpSpPr>
          <p:grpSpPr bwMode="auto">
            <a:xfrm>
              <a:off x="3720" y="3332"/>
              <a:ext cx="72" cy="56"/>
              <a:chOff x="3788" y="2964"/>
              <a:chExt cx="72" cy="56"/>
            </a:xfrm>
          </p:grpSpPr>
          <p:sp>
            <p:nvSpPr>
              <p:cNvPr id="326770" name="Line 285"/>
              <p:cNvSpPr>
                <a:spLocks noChangeShapeType="1"/>
              </p:cNvSpPr>
              <p:nvPr/>
            </p:nvSpPr>
            <p:spPr bwMode="auto">
              <a:xfrm>
                <a:off x="3796" y="296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771" name="Line 286"/>
              <p:cNvSpPr>
                <a:spLocks noChangeShapeType="1"/>
              </p:cNvSpPr>
              <p:nvPr/>
            </p:nvSpPr>
            <p:spPr bwMode="auto">
              <a:xfrm flipH="1">
                <a:off x="3788" y="296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6766" name="Group 287"/>
            <p:cNvGrpSpPr>
              <a:grpSpLocks/>
            </p:cNvGrpSpPr>
            <p:nvPr/>
          </p:nvGrpSpPr>
          <p:grpSpPr bwMode="auto">
            <a:xfrm>
              <a:off x="3616" y="3332"/>
              <a:ext cx="72" cy="56"/>
              <a:chOff x="3684" y="2964"/>
              <a:chExt cx="72" cy="56"/>
            </a:xfrm>
          </p:grpSpPr>
          <p:sp>
            <p:nvSpPr>
              <p:cNvPr id="326768" name="Line 288"/>
              <p:cNvSpPr>
                <a:spLocks noChangeShapeType="1"/>
              </p:cNvSpPr>
              <p:nvPr/>
            </p:nvSpPr>
            <p:spPr bwMode="auto">
              <a:xfrm>
                <a:off x="3692" y="296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769" name="Line 289"/>
              <p:cNvSpPr>
                <a:spLocks noChangeShapeType="1"/>
              </p:cNvSpPr>
              <p:nvPr/>
            </p:nvSpPr>
            <p:spPr bwMode="auto">
              <a:xfrm flipH="1">
                <a:off x="3684" y="296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6767" name="Rectangle 290"/>
            <p:cNvSpPr>
              <a:spLocks noChangeArrowheads="1"/>
            </p:cNvSpPr>
            <p:nvPr/>
          </p:nvSpPr>
          <p:spPr bwMode="auto">
            <a:xfrm>
              <a:off x="5284" y="3272"/>
              <a:ext cx="464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C'D</a:t>
              </a:r>
            </a:p>
          </p:txBody>
        </p:sp>
      </p:grpSp>
      <p:grpSp>
        <p:nvGrpSpPr>
          <p:cNvPr id="326665" name="Group 291"/>
          <p:cNvGrpSpPr>
            <a:grpSpLocks/>
          </p:cNvGrpSpPr>
          <p:nvPr/>
        </p:nvGrpSpPr>
        <p:grpSpPr bwMode="auto">
          <a:xfrm>
            <a:off x="4397375" y="3259138"/>
            <a:ext cx="3490913" cy="2551112"/>
            <a:chOff x="3066" y="2240"/>
            <a:chExt cx="2230" cy="1628"/>
          </a:xfrm>
        </p:grpSpPr>
        <p:sp>
          <p:nvSpPr>
            <p:cNvPr id="326673" name="Line 292"/>
            <p:cNvSpPr>
              <a:spLocks noChangeShapeType="1"/>
            </p:cNvSpPr>
            <p:nvPr/>
          </p:nvSpPr>
          <p:spPr bwMode="auto">
            <a:xfrm flipH="1">
              <a:off x="3792" y="2476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74" name="Line 293"/>
            <p:cNvSpPr>
              <a:spLocks noChangeShapeType="1"/>
            </p:cNvSpPr>
            <p:nvPr/>
          </p:nvSpPr>
          <p:spPr bwMode="auto">
            <a:xfrm>
              <a:off x="3720" y="2476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75" name="Line 294"/>
            <p:cNvSpPr>
              <a:spLocks noChangeShapeType="1"/>
            </p:cNvSpPr>
            <p:nvPr/>
          </p:nvSpPr>
          <p:spPr bwMode="auto">
            <a:xfrm flipH="1">
              <a:off x="3712" y="2472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76" name="Oval 295"/>
            <p:cNvSpPr>
              <a:spLocks noChangeArrowheads="1"/>
            </p:cNvSpPr>
            <p:nvPr/>
          </p:nvSpPr>
          <p:spPr bwMode="auto">
            <a:xfrm>
              <a:off x="3824" y="2548"/>
              <a:ext cx="32" cy="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6677" name="Line 296"/>
            <p:cNvSpPr>
              <a:spLocks noChangeShapeType="1"/>
            </p:cNvSpPr>
            <p:nvPr/>
          </p:nvSpPr>
          <p:spPr bwMode="auto">
            <a:xfrm>
              <a:off x="3796" y="239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78" name="Line 297"/>
            <p:cNvSpPr>
              <a:spLocks noChangeShapeType="1"/>
            </p:cNvSpPr>
            <p:nvPr/>
          </p:nvSpPr>
          <p:spPr bwMode="auto">
            <a:xfrm>
              <a:off x="3836" y="2588"/>
              <a:ext cx="0" cy="9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79" name="Line 298"/>
            <p:cNvSpPr>
              <a:spLocks noChangeShapeType="1"/>
            </p:cNvSpPr>
            <p:nvPr/>
          </p:nvSpPr>
          <p:spPr bwMode="auto">
            <a:xfrm>
              <a:off x="3756" y="2540"/>
              <a:ext cx="0" cy="9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80" name="Line 299"/>
            <p:cNvSpPr>
              <a:spLocks noChangeShapeType="1"/>
            </p:cNvSpPr>
            <p:nvPr/>
          </p:nvSpPr>
          <p:spPr bwMode="auto">
            <a:xfrm>
              <a:off x="4008" y="2568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81" name="Line 300"/>
            <p:cNvSpPr>
              <a:spLocks noChangeShapeType="1"/>
            </p:cNvSpPr>
            <p:nvPr/>
          </p:nvSpPr>
          <p:spPr bwMode="auto">
            <a:xfrm>
              <a:off x="4008" y="2760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82" name="Line 301"/>
            <p:cNvSpPr>
              <a:spLocks noChangeShapeType="1"/>
            </p:cNvSpPr>
            <p:nvPr/>
          </p:nvSpPr>
          <p:spPr bwMode="auto">
            <a:xfrm flipV="1">
              <a:off x="4004" y="2564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83" name="Arc 302"/>
            <p:cNvSpPr>
              <a:spLocks/>
            </p:cNvSpPr>
            <p:nvPr/>
          </p:nvSpPr>
          <p:spPr bwMode="auto">
            <a:xfrm>
              <a:off x="4196" y="2577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84" name="Arc 303"/>
            <p:cNvSpPr>
              <a:spLocks/>
            </p:cNvSpPr>
            <p:nvPr/>
          </p:nvSpPr>
          <p:spPr bwMode="auto">
            <a:xfrm>
              <a:off x="4196" y="2573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85" name="Arc 304"/>
            <p:cNvSpPr>
              <a:spLocks/>
            </p:cNvSpPr>
            <p:nvPr/>
          </p:nvSpPr>
          <p:spPr bwMode="auto">
            <a:xfrm>
              <a:off x="4196" y="2664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86" name="Arc 305"/>
            <p:cNvSpPr>
              <a:spLocks/>
            </p:cNvSpPr>
            <p:nvPr/>
          </p:nvSpPr>
          <p:spPr bwMode="auto">
            <a:xfrm>
              <a:off x="4196" y="2664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87" name="Line 306"/>
            <p:cNvSpPr>
              <a:spLocks noChangeShapeType="1"/>
            </p:cNvSpPr>
            <p:nvPr/>
          </p:nvSpPr>
          <p:spPr bwMode="auto">
            <a:xfrm>
              <a:off x="3120" y="2664"/>
              <a:ext cx="8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88" name="Line 307"/>
            <p:cNvSpPr>
              <a:spLocks noChangeShapeType="1"/>
            </p:cNvSpPr>
            <p:nvPr/>
          </p:nvSpPr>
          <p:spPr bwMode="auto">
            <a:xfrm>
              <a:off x="4288" y="2664"/>
              <a:ext cx="9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89" name="Line 308"/>
            <p:cNvSpPr>
              <a:spLocks noChangeShapeType="1"/>
            </p:cNvSpPr>
            <p:nvPr/>
          </p:nvSpPr>
          <p:spPr bwMode="auto">
            <a:xfrm>
              <a:off x="4008" y="2800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90" name="Line 309"/>
            <p:cNvSpPr>
              <a:spLocks noChangeShapeType="1"/>
            </p:cNvSpPr>
            <p:nvPr/>
          </p:nvSpPr>
          <p:spPr bwMode="auto">
            <a:xfrm>
              <a:off x="4008" y="2992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91" name="Line 310"/>
            <p:cNvSpPr>
              <a:spLocks noChangeShapeType="1"/>
            </p:cNvSpPr>
            <p:nvPr/>
          </p:nvSpPr>
          <p:spPr bwMode="auto">
            <a:xfrm flipV="1">
              <a:off x="4004" y="2796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92" name="Arc 311"/>
            <p:cNvSpPr>
              <a:spLocks/>
            </p:cNvSpPr>
            <p:nvPr/>
          </p:nvSpPr>
          <p:spPr bwMode="auto">
            <a:xfrm>
              <a:off x="4196" y="2809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93" name="Arc 312"/>
            <p:cNvSpPr>
              <a:spLocks/>
            </p:cNvSpPr>
            <p:nvPr/>
          </p:nvSpPr>
          <p:spPr bwMode="auto">
            <a:xfrm>
              <a:off x="4196" y="2805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94" name="Arc 313"/>
            <p:cNvSpPr>
              <a:spLocks/>
            </p:cNvSpPr>
            <p:nvPr/>
          </p:nvSpPr>
          <p:spPr bwMode="auto">
            <a:xfrm>
              <a:off x="4196" y="2896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95" name="Arc 314"/>
            <p:cNvSpPr>
              <a:spLocks/>
            </p:cNvSpPr>
            <p:nvPr/>
          </p:nvSpPr>
          <p:spPr bwMode="auto">
            <a:xfrm>
              <a:off x="4196" y="2896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96" name="Line 315"/>
            <p:cNvSpPr>
              <a:spLocks noChangeShapeType="1"/>
            </p:cNvSpPr>
            <p:nvPr/>
          </p:nvSpPr>
          <p:spPr bwMode="auto">
            <a:xfrm>
              <a:off x="3120" y="2896"/>
              <a:ext cx="8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97" name="Line 316"/>
            <p:cNvSpPr>
              <a:spLocks noChangeShapeType="1"/>
            </p:cNvSpPr>
            <p:nvPr/>
          </p:nvSpPr>
          <p:spPr bwMode="auto">
            <a:xfrm>
              <a:off x="4288" y="2896"/>
              <a:ext cx="9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98" name="Line 317"/>
            <p:cNvSpPr>
              <a:spLocks noChangeShapeType="1"/>
            </p:cNvSpPr>
            <p:nvPr/>
          </p:nvSpPr>
          <p:spPr bwMode="auto">
            <a:xfrm>
              <a:off x="4008" y="3032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99" name="Line 318"/>
            <p:cNvSpPr>
              <a:spLocks noChangeShapeType="1"/>
            </p:cNvSpPr>
            <p:nvPr/>
          </p:nvSpPr>
          <p:spPr bwMode="auto">
            <a:xfrm>
              <a:off x="4008" y="3224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00" name="Line 319"/>
            <p:cNvSpPr>
              <a:spLocks noChangeShapeType="1"/>
            </p:cNvSpPr>
            <p:nvPr/>
          </p:nvSpPr>
          <p:spPr bwMode="auto">
            <a:xfrm flipV="1">
              <a:off x="4004" y="3028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01" name="Arc 320"/>
            <p:cNvSpPr>
              <a:spLocks/>
            </p:cNvSpPr>
            <p:nvPr/>
          </p:nvSpPr>
          <p:spPr bwMode="auto">
            <a:xfrm>
              <a:off x="4196" y="3041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02" name="Arc 321"/>
            <p:cNvSpPr>
              <a:spLocks/>
            </p:cNvSpPr>
            <p:nvPr/>
          </p:nvSpPr>
          <p:spPr bwMode="auto">
            <a:xfrm>
              <a:off x="4196" y="3037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03" name="Arc 322"/>
            <p:cNvSpPr>
              <a:spLocks/>
            </p:cNvSpPr>
            <p:nvPr/>
          </p:nvSpPr>
          <p:spPr bwMode="auto">
            <a:xfrm>
              <a:off x="4196" y="3128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04" name="Arc 323"/>
            <p:cNvSpPr>
              <a:spLocks/>
            </p:cNvSpPr>
            <p:nvPr/>
          </p:nvSpPr>
          <p:spPr bwMode="auto">
            <a:xfrm>
              <a:off x="4196" y="3128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05" name="Line 324"/>
            <p:cNvSpPr>
              <a:spLocks noChangeShapeType="1"/>
            </p:cNvSpPr>
            <p:nvPr/>
          </p:nvSpPr>
          <p:spPr bwMode="auto">
            <a:xfrm>
              <a:off x="3120" y="3128"/>
              <a:ext cx="8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06" name="Line 325"/>
            <p:cNvSpPr>
              <a:spLocks noChangeShapeType="1"/>
            </p:cNvSpPr>
            <p:nvPr/>
          </p:nvSpPr>
          <p:spPr bwMode="auto">
            <a:xfrm>
              <a:off x="4288" y="3128"/>
              <a:ext cx="9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07" name="Line 326"/>
            <p:cNvSpPr>
              <a:spLocks noChangeShapeType="1"/>
            </p:cNvSpPr>
            <p:nvPr/>
          </p:nvSpPr>
          <p:spPr bwMode="auto">
            <a:xfrm>
              <a:off x="4008" y="3264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08" name="Line 327"/>
            <p:cNvSpPr>
              <a:spLocks noChangeShapeType="1"/>
            </p:cNvSpPr>
            <p:nvPr/>
          </p:nvSpPr>
          <p:spPr bwMode="auto">
            <a:xfrm>
              <a:off x="4008" y="3456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09" name="Line 328"/>
            <p:cNvSpPr>
              <a:spLocks noChangeShapeType="1"/>
            </p:cNvSpPr>
            <p:nvPr/>
          </p:nvSpPr>
          <p:spPr bwMode="auto">
            <a:xfrm flipV="1">
              <a:off x="4004" y="3260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10" name="Arc 329"/>
            <p:cNvSpPr>
              <a:spLocks/>
            </p:cNvSpPr>
            <p:nvPr/>
          </p:nvSpPr>
          <p:spPr bwMode="auto">
            <a:xfrm>
              <a:off x="4196" y="3273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11" name="Arc 330"/>
            <p:cNvSpPr>
              <a:spLocks/>
            </p:cNvSpPr>
            <p:nvPr/>
          </p:nvSpPr>
          <p:spPr bwMode="auto">
            <a:xfrm>
              <a:off x="4196" y="3269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12" name="Arc 331"/>
            <p:cNvSpPr>
              <a:spLocks/>
            </p:cNvSpPr>
            <p:nvPr/>
          </p:nvSpPr>
          <p:spPr bwMode="auto">
            <a:xfrm>
              <a:off x="4196" y="3360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13" name="Arc 332"/>
            <p:cNvSpPr>
              <a:spLocks/>
            </p:cNvSpPr>
            <p:nvPr/>
          </p:nvSpPr>
          <p:spPr bwMode="auto">
            <a:xfrm>
              <a:off x="4196" y="3360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14" name="Line 333"/>
            <p:cNvSpPr>
              <a:spLocks noChangeShapeType="1"/>
            </p:cNvSpPr>
            <p:nvPr/>
          </p:nvSpPr>
          <p:spPr bwMode="auto">
            <a:xfrm>
              <a:off x="3120" y="3360"/>
              <a:ext cx="8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15" name="Line 334"/>
            <p:cNvSpPr>
              <a:spLocks noChangeShapeType="1"/>
            </p:cNvSpPr>
            <p:nvPr/>
          </p:nvSpPr>
          <p:spPr bwMode="auto">
            <a:xfrm>
              <a:off x="4288" y="3360"/>
              <a:ext cx="10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16" name="Line 335"/>
            <p:cNvSpPr>
              <a:spLocks noChangeShapeType="1"/>
            </p:cNvSpPr>
            <p:nvPr/>
          </p:nvSpPr>
          <p:spPr bwMode="auto">
            <a:xfrm flipH="1">
              <a:off x="3608" y="2476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17" name="Line 336"/>
            <p:cNvSpPr>
              <a:spLocks noChangeShapeType="1"/>
            </p:cNvSpPr>
            <p:nvPr/>
          </p:nvSpPr>
          <p:spPr bwMode="auto">
            <a:xfrm>
              <a:off x="3536" y="2476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18" name="Line 337"/>
            <p:cNvSpPr>
              <a:spLocks noChangeShapeType="1"/>
            </p:cNvSpPr>
            <p:nvPr/>
          </p:nvSpPr>
          <p:spPr bwMode="auto">
            <a:xfrm flipH="1">
              <a:off x="3528" y="2472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19" name="Oval 338"/>
            <p:cNvSpPr>
              <a:spLocks noChangeArrowheads="1"/>
            </p:cNvSpPr>
            <p:nvPr/>
          </p:nvSpPr>
          <p:spPr bwMode="auto">
            <a:xfrm>
              <a:off x="3640" y="2548"/>
              <a:ext cx="32" cy="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6720" name="Line 339"/>
            <p:cNvSpPr>
              <a:spLocks noChangeShapeType="1"/>
            </p:cNvSpPr>
            <p:nvPr/>
          </p:nvSpPr>
          <p:spPr bwMode="auto">
            <a:xfrm>
              <a:off x="3612" y="239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21" name="Line 340"/>
            <p:cNvSpPr>
              <a:spLocks noChangeShapeType="1"/>
            </p:cNvSpPr>
            <p:nvPr/>
          </p:nvSpPr>
          <p:spPr bwMode="auto">
            <a:xfrm>
              <a:off x="3652" y="2588"/>
              <a:ext cx="0" cy="9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22" name="Line 341"/>
            <p:cNvSpPr>
              <a:spLocks noChangeShapeType="1"/>
            </p:cNvSpPr>
            <p:nvPr/>
          </p:nvSpPr>
          <p:spPr bwMode="auto">
            <a:xfrm>
              <a:off x="3572" y="2540"/>
              <a:ext cx="0" cy="9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23" name="Line 342"/>
            <p:cNvSpPr>
              <a:spLocks noChangeShapeType="1"/>
            </p:cNvSpPr>
            <p:nvPr/>
          </p:nvSpPr>
          <p:spPr bwMode="auto">
            <a:xfrm flipH="1">
              <a:off x="3424" y="2476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24" name="Line 343"/>
            <p:cNvSpPr>
              <a:spLocks noChangeShapeType="1"/>
            </p:cNvSpPr>
            <p:nvPr/>
          </p:nvSpPr>
          <p:spPr bwMode="auto">
            <a:xfrm>
              <a:off x="3352" y="2476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25" name="Line 344"/>
            <p:cNvSpPr>
              <a:spLocks noChangeShapeType="1"/>
            </p:cNvSpPr>
            <p:nvPr/>
          </p:nvSpPr>
          <p:spPr bwMode="auto">
            <a:xfrm flipH="1">
              <a:off x="3344" y="2472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26" name="Oval 345"/>
            <p:cNvSpPr>
              <a:spLocks noChangeArrowheads="1"/>
            </p:cNvSpPr>
            <p:nvPr/>
          </p:nvSpPr>
          <p:spPr bwMode="auto">
            <a:xfrm>
              <a:off x="3456" y="2548"/>
              <a:ext cx="32" cy="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6727" name="Line 346"/>
            <p:cNvSpPr>
              <a:spLocks noChangeShapeType="1"/>
            </p:cNvSpPr>
            <p:nvPr/>
          </p:nvSpPr>
          <p:spPr bwMode="auto">
            <a:xfrm>
              <a:off x="3428" y="239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28" name="Line 347"/>
            <p:cNvSpPr>
              <a:spLocks noChangeShapeType="1"/>
            </p:cNvSpPr>
            <p:nvPr/>
          </p:nvSpPr>
          <p:spPr bwMode="auto">
            <a:xfrm>
              <a:off x="3468" y="2588"/>
              <a:ext cx="0" cy="9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29" name="Line 348"/>
            <p:cNvSpPr>
              <a:spLocks noChangeShapeType="1"/>
            </p:cNvSpPr>
            <p:nvPr/>
          </p:nvSpPr>
          <p:spPr bwMode="auto">
            <a:xfrm>
              <a:off x="3388" y="2540"/>
              <a:ext cx="0" cy="9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30" name="Line 349"/>
            <p:cNvSpPr>
              <a:spLocks noChangeShapeType="1"/>
            </p:cNvSpPr>
            <p:nvPr/>
          </p:nvSpPr>
          <p:spPr bwMode="auto">
            <a:xfrm flipH="1">
              <a:off x="3240" y="2476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31" name="Line 350"/>
            <p:cNvSpPr>
              <a:spLocks noChangeShapeType="1"/>
            </p:cNvSpPr>
            <p:nvPr/>
          </p:nvSpPr>
          <p:spPr bwMode="auto">
            <a:xfrm>
              <a:off x="3168" y="2476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32" name="Line 351"/>
            <p:cNvSpPr>
              <a:spLocks noChangeShapeType="1"/>
            </p:cNvSpPr>
            <p:nvPr/>
          </p:nvSpPr>
          <p:spPr bwMode="auto">
            <a:xfrm flipH="1">
              <a:off x="3160" y="2472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33" name="Oval 352"/>
            <p:cNvSpPr>
              <a:spLocks noChangeArrowheads="1"/>
            </p:cNvSpPr>
            <p:nvPr/>
          </p:nvSpPr>
          <p:spPr bwMode="auto">
            <a:xfrm>
              <a:off x="3272" y="2548"/>
              <a:ext cx="32" cy="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6734" name="Line 353"/>
            <p:cNvSpPr>
              <a:spLocks noChangeShapeType="1"/>
            </p:cNvSpPr>
            <p:nvPr/>
          </p:nvSpPr>
          <p:spPr bwMode="auto">
            <a:xfrm>
              <a:off x="3244" y="239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35" name="Line 354"/>
            <p:cNvSpPr>
              <a:spLocks noChangeShapeType="1"/>
            </p:cNvSpPr>
            <p:nvPr/>
          </p:nvSpPr>
          <p:spPr bwMode="auto">
            <a:xfrm>
              <a:off x="3284" y="2588"/>
              <a:ext cx="0" cy="9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36" name="Line 355"/>
            <p:cNvSpPr>
              <a:spLocks noChangeShapeType="1"/>
            </p:cNvSpPr>
            <p:nvPr/>
          </p:nvSpPr>
          <p:spPr bwMode="auto">
            <a:xfrm>
              <a:off x="3204" y="2540"/>
              <a:ext cx="0" cy="9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37" name="Arc 356"/>
            <p:cNvSpPr>
              <a:spLocks/>
            </p:cNvSpPr>
            <p:nvPr/>
          </p:nvSpPr>
          <p:spPr bwMode="auto">
            <a:xfrm>
              <a:off x="4452" y="3496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38" name="Arc 357"/>
            <p:cNvSpPr>
              <a:spLocks/>
            </p:cNvSpPr>
            <p:nvPr/>
          </p:nvSpPr>
          <p:spPr bwMode="auto">
            <a:xfrm>
              <a:off x="4444" y="3496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39" name="Arc 358"/>
            <p:cNvSpPr>
              <a:spLocks/>
            </p:cNvSpPr>
            <p:nvPr/>
          </p:nvSpPr>
          <p:spPr bwMode="auto">
            <a:xfrm>
              <a:off x="4361" y="3512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40" name="Arc 359"/>
            <p:cNvSpPr>
              <a:spLocks/>
            </p:cNvSpPr>
            <p:nvPr/>
          </p:nvSpPr>
          <p:spPr bwMode="auto">
            <a:xfrm>
              <a:off x="4361" y="3496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41" name="Line 360"/>
            <p:cNvSpPr>
              <a:spLocks noChangeShapeType="1"/>
            </p:cNvSpPr>
            <p:nvPr/>
          </p:nvSpPr>
          <p:spPr bwMode="auto">
            <a:xfrm>
              <a:off x="4444" y="2540"/>
              <a:ext cx="0" cy="9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42" name="Line 361"/>
            <p:cNvSpPr>
              <a:spLocks noChangeShapeType="1"/>
            </p:cNvSpPr>
            <p:nvPr/>
          </p:nvSpPr>
          <p:spPr bwMode="auto">
            <a:xfrm>
              <a:off x="4444" y="379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43" name="Arc 362"/>
            <p:cNvSpPr>
              <a:spLocks/>
            </p:cNvSpPr>
            <p:nvPr/>
          </p:nvSpPr>
          <p:spPr bwMode="auto">
            <a:xfrm>
              <a:off x="4684" y="3496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44" name="Arc 363"/>
            <p:cNvSpPr>
              <a:spLocks/>
            </p:cNvSpPr>
            <p:nvPr/>
          </p:nvSpPr>
          <p:spPr bwMode="auto">
            <a:xfrm>
              <a:off x="4676" y="3496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45" name="Arc 364"/>
            <p:cNvSpPr>
              <a:spLocks/>
            </p:cNvSpPr>
            <p:nvPr/>
          </p:nvSpPr>
          <p:spPr bwMode="auto">
            <a:xfrm>
              <a:off x="4593" y="3512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46" name="Arc 365"/>
            <p:cNvSpPr>
              <a:spLocks/>
            </p:cNvSpPr>
            <p:nvPr/>
          </p:nvSpPr>
          <p:spPr bwMode="auto">
            <a:xfrm>
              <a:off x="4593" y="3496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47" name="Line 366"/>
            <p:cNvSpPr>
              <a:spLocks noChangeShapeType="1"/>
            </p:cNvSpPr>
            <p:nvPr/>
          </p:nvSpPr>
          <p:spPr bwMode="auto">
            <a:xfrm>
              <a:off x="4676" y="2540"/>
              <a:ext cx="0" cy="9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48" name="Line 367"/>
            <p:cNvSpPr>
              <a:spLocks noChangeShapeType="1"/>
            </p:cNvSpPr>
            <p:nvPr/>
          </p:nvSpPr>
          <p:spPr bwMode="auto">
            <a:xfrm>
              <a:off x="4676" y="379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49" name="Arc 368"/>
            <p:cNvSpPr>
              <a:spLocks/>
            </p:cNvSpPr>
            <p:nvPr/>
          </p:nvSpPr>
          <p:spPr bwMode="auto">
            <a:xfrm>
              <a:off x="4908" y="3496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50" name="Arc 369"/>
            <p:cNvSpPr>
              <a:spLocks/>
            </p:cNvSpPr>
            <p:nvPr/>
          </p:nvSpPr>
          <p:spPr bwMode="auto">
            <a:xfrm>
              <a:off x="4900" y="3496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51" name="Arc 370"/>
            <p:cNvSpPr>
              <a:spLocks/>
            </p:cNvSpPr>
            <p:nvPr/>
          </p:nvSpPr>
          <p:spPr bwMode="auto">
            <a:xfrm>
              <a:off x="4817" y="3512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52" name="Arc 371"/>
            <p:cNvSpPr>
              <a:spLocks/>
            </p:cNvSpPr>
            <p:nvPr/>
          </p:nvSpPr>
          <p:spPr bwMode="auto">
            <a:xfrm>
              <a:off x="4817" y="3496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53" name="Line 372"/>
            <p:cNvSpPr>
              <a:spLocks noChangeShapeType="1"/>
            </p:cNvSpPr>
            <p:nvPr/>
          </p:nvSpPr>
          <p:spPr bwMode="auto">
            <a:xfrm>
              <a:off x="4900" y="2540"/>
              <a:ext cx="0" cy="9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54" name="Line 373"/>
            <p:cNvSpPr>
              <a:spLocks noChangeShapeType="1"/>
            </p:cNvSpPr>
            <p:nvPr/>
          </p:nvSpPr>
          <p:spPr bwMode="auto">
            <a:xfrm>
              <a:off x="4900" y="379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55" name="Arc 374"/>
            <p:cNvSpPr>
              <a:spLocks/>
            </p:cNvSpPr>
            <p:nvPr/>
          </p:nvSpPr>
          <p:spPr bwMode="auto">
            <a:xfrm>
              <a:off x="5132" y="3496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56" name="Arc 375"/>
            <p:cNvSpPr>
              <a:spLocks/>
            </p:cNvSpPr>
            <p:nvPr/>
          </p:nvSpPr>
          <p:spPr bwMode="auto">
            <a:xfrm>
              <a:off x="5124" y="3496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57" name="Arc 376"/>
            <p:cNvSpPr>
              <a:spLocks/>
            </p:cNvSpPr>
            <p:nvPr/>
          </p:nvSpPr>
          <p:spPr bwMode="auto">
            <a:xfrm>
              <a:off x="5041" y="3512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58" name="Arc 377"/>
            <p:cNvSpPr>
              <a:spLocks/>
            </p:cNvSpPr>
            <p:nvPr/>
          </p:nvSpPr>
          <p:spPr bwMode="auto">
            <a:xfrm>
              <a:off x="5041" y="3496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59" name="Line 378"/>
            <p:cNvSpPr>
              <a:spLocks noChangeShapeType="1"/>
            </p:cNvSpPr>
            <p:nvPr/>
          </p:nvSpPr>
          <p:spPr bwMode="auto">
            <a:xfrm>
              <a:off x="5124" y="2540"/>
              <a:ext cx="0" cy="9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60" name="Line 379"/>
            <p:cNvSpPr>
              <a:spLocks noChangeShapeType="1"/>
            </p:cNvSpPr>
            <p:nvPr/>
          </p:nvSpPr>
          <p:spPr bwMode="auto">
            <a:xfrm>
              <a:off x="5124" y="379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761" name="Rectangle 380"/>
            <p:cNvSpPr>
              <a:spLocks noChangeArrowheads="1"/>
            </p:cNvSpPr>
            <p:nvPr/>
          </p:nvSpPr>
          <p:spPr bwMode="auto">
            <a:xfrm>
              <a:off x="3066" y="2240"/>
              <a:ext cx="344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</a:t>
              </a:r>
            </a:p>
          </p:txBody>
        </p:sp>
        <p:sp>
          <p:nvSpPr>
            <p:cNvPr id="326762" name="Rectangle 381"/>
            <p:cNvSpPr>
              <a:spLocks noChangeArrowheads="1"/>
            </p:cNvSpPr>
            <p:nvPr/>
          </p:nvSpPr>
          <p:spPr bwMode="auto">
            <a:xfrm>
              <a:off x="3261" y="2240"/>
              <a:ext cx="344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B</a:t>
              </a:r>
            </a:p>
          </p:txBody>
        </p:sp>
        <p:sp>
          <p:nvSpPr>
            <p:cNvPr id="326763" name="Rectangle 382"/>
            <p:cNvSpPr>
              <a:spLocks noChangeArrowheads="1"/>
            </p:cNvSpPr>
            <p:nvPr/>
          </p:nvSpPr>
          <p:spPr bwMode="auto">
            <a:xfrm>
              <a:off x="3444" y="2240"/>
              <a:ext cx="352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C</a:t>
              </a:r>
            </a:p>
          </p:txBody>
        </p:sp>
        <p:sp>
          <p:nvSpPr>
            <p:cNvPr id="326764" name="Rectangle 383"/>
            <p:cNvSpPr>
              <a:spLocks noChangeArrowheads="1"/>
            </p:cNvSpPr>
            <p:nvPr/>
          </p:nvSpPr>
          <p:spPr bwMode="auto">
            <a:xfrm>
              <a:off x="3639" y="2240"/>
              <a:ext cx="352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D</a:t>
              </a:r>
            </a:p>
          </p:txBody>
        </p:sp>
      </p:grpSp>
      <p:sp>
        <p:nvSpPr>
          <p:cNvPr id="40320" name="Rectangle 384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Autofit/>
          </a:bodyPr>
          <a:lstStyle/>
          <a:p>
            <a:pPr defTabSz="927100" eaLnBrk="1" hangingPunct="1">
              <a:defRPr/>
            </a:pPr>
            <a:r>
              <a:rPr lang="en-US" dirty="0"/>
              <a:t>Another example</a:t>
            </a:r>
          </a:p>
        </p:txBody>
      </p:sp>
      <p:sp>
        <p:nvSpPr>
          <p:cNvPr id="326668" name="Date Placeholder 385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26669" name="Slide Number Placeholder 386"/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629400"/>
            <a:ext cx="8382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Page </a:t>
            </a:r>
            <a:fld id="{C34CEC32-0FAF-45A5-B890-3EB99E15E093}" type="slidenum">
              <a:rPr lang="en-US" sz="900" smtClean="0">
                <a:solidFill>
                  <a:srgbClr val="B5A788"/>
                </a:solidFill>
                <a:latin typeface="Verdana" pitchFamily="34" charset="0"/>
              </a:rPr>
              <a:pPr algn="r"/>
              <a:t>75</a:t>
            </a:fld>
            <a:endParaRPr lang="en-US" sz="140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26670" name="Footer Placeholder 387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7708232 w 2895600"/>
              <a:gd name="T3" fmla="*/ 0 h 304800"/>
              <a:gd name="T4" fmla="*/ 7708232 w 2895600"/>
              <a:gd name="T5" fmla="*/ 128587 h 304800"/>
              <a:gd name="T6" fmla="*/ 0 w 2895600"/>
              <a:gd name="T7" fmla="*/ 128587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232 - Logic Design / 08</a:t>
            </a:r>
          </a:p>
        </p:txBody>
      </p:sp>
      <p:sp>
        <p:nvSpPr>
          <p:cNvPr id="386" name="Rectangle 250"/>
          <p:cNvSpPr>
            <a:spLocks noChangeArrowheads="1"/>
          </p:cNvSpPr>
          <p:nvPr/>
        </p:nvSpPr>
        <p:spPr bwMode="auto">
          <a:xfrm>
            <a:off x="5834063" y="5846763"/>
            <a:ext cx="1077912" cy="325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AB+A'B'</a:t>
            </a:r>
          </a:p>
        </p:txBody>
      </p:sp>
      <p:sp>
        <p:nvSpPr>
          <p:cNvPr id="387" name="Rectangle 258"/>
          <p:cNvSpPr>
            <a:spLocks noChangeArrowheads="1"/>
          </p:cNvSpPr>
          <p:nvPr/>
        </p:nvSpPr>
        <p:spPr bwMode="auto">
          <a:xfrm>
            <a:off x="6572250" y="5846763"/>
            <a:ext cx="1101725" cy="325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CD'+C'D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2743200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programming: 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4502412" y="2797473"/>
            <a:ext cx="274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programming: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/>
      <p:bldP spid="387" grpId="0"/>
      <p:bldP spid="3" grpId="0"/>
      <p:bldP spid="38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705" name="Group 2"/>
          <p:cNvGrpSpPr>
            <a:grpSpLocks/>
          </p:cNvGrpSpPr>
          <p:nvPr/>
        </p:nvGrpSpPr>
        <p:grpSpPr bwMode="auto">
          <a:xfrm>
            <a:off x="1066800" y="3810000"/>
            <a:ext cx="2466975" cy="2514600"/>
            <a:chOff x="608" y="2728"/>
            <a:chExt cx="1576" cy="1605"/>
          </a:xfrm>
        </p:grpSpPr>
        <p:sp>
          <p:nvSpPr>
            <p:cNvPr id="328982" name="Rectangle 3"/>
            <p:cNvSpPr>
              <a:spLocks noChangeArrowheads="1"/>
            </p:cNvSpPr>
            <p:nvPr/>
          </p:nvSpPr>
          <p:spPr bwMode="auto">
            <a:xfrm>
              <a:off x="608" y="2728"/>
              <a:ext cx="1576" cy="13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spcAft>
                  <a:spcPts val="200"/>
                </a:spcAft>
                <a:tabLst>
                  <a:tab pos="225425" algn="l"/>
                  <a:tab pos="450850" algn="l"/>
                  <a:tab pos="676275" algn="l"/>
                  <a:tab pos="952500" algn="l"/>
                  <a:tab pos="1239838" algn="l"/>
                  <a:tab pos="1516063" algn="l"/>
                  <a:tab pos="1804988" algn="l"/>
                  <a:tab pos="2079625" algn="l"/>
                </a:tabLst>
              </a:pPr>
              <a:r>
                <a:rPr lang="en-US" sz="1600" dirty="0">
                  <a:latin typeface="Tahoma" pitchFamily="34" charset="0"/>
                </a:rPr>
                <a:t>A	B	C	 F</a:t>
              </a:r>
              <a:r>
                <a:rPr lang="en-US" sz="1600" baseline="-25000" dirty="0">
                  <a:latin typeface="Tahoma" pitchFamily="34" charset="0"/>
                </a:rPr>
                <a:t>1</a:t>
              </a:r>
              <a:r>
                <a:rPr lang="en-US" sz="1600" dirty="0">
                  <a:latin typeface="Tahoma" pitchFamily="34" charset="0"/>
                </a:rPr>
                <a:t>	F</a:t>
              </a:r>
              <a:r>
                <a:rPr lang="en-US" sz="1600" baseline="-25000" dirty="0">
                  <a:latin typeface="Tahoma" pitchFamily="34" charset="0"/>
                </a:rPr>
                <a:t>2</a:t>
              </a:r>
              <a:r>
                <a:rPr lang="en-US" sz="1600" dirty="0">
                  <a:latin typeface="Tahoma" pitchFamily="34" charset="0"/>
                </a:rPr>
                <a:t>	F</a:t>
              </a:r>
              <a:r>
                <a:rPr lang="en-US" sz="1600" baseline="-25000" dirty="0">
                  <a:latin typeface="Tahoma" pitchFamily="34" charset="0"/>
                </a:rPr>
                <a:t>3</a:t>
              </a:r>
              <a:r>
                <a:rPr lang="en-US" sz="1600" dirty="0">
                  <a:latin typeface="Tahoma" pitchFamily="34" charset="0"/>
                </a:rPr>
                <a:t>	F</a:t>
              </a:r>
              <a:r>
                <a:rPr lang="en-US" sz="1600" baseline="-25000" dirty="0">
                  <a:latin typeface="Tahoma" pitchFamily="34" charset="0"/>
                </a:rPr>
                <a:t>4</a:t>
              </a:r>
              <a:r>
                <a:rPr lang="en-US" sz="1600" dirty="0">
                  <a:latin typeface="Tahoma" pitchFamily="34" charset="0"/>
                </a:rPr>
                <a:t>	F</a:t>
              </a:r>
              <a:r>
                <a:rPr lang="en-US" sz="1600" baseline="-25000" dirty="0">
                  <a:latin typeface="Tahoma" pitchFamily="34" charset="0"/>
                </a:rPr>
                <a:t>5</a:t>
              </a:r>
              <a:r>
                <a:rPr lang="en-US" sz="1600" dirty="0">
                  <a:latin typeface="Tahoma" pitchFamily="34" charset="0"/>
                </a:rPr>
                <a:t>	F</a:t>
              </a:r>
              <a:r>
                <a:rPr lang="en-US" sz="1600" baseline="-25000" dirty="0">
                  <a:latin typeface="Tahoma" pitchFamily="34" charset="0"/>
                </a:rPr>
                <a:t>6</a:t>
              </a:r>
            </a:p>
            <a:p>
              <a:pPr algn="ctr" defTabSz="901700" eaLnBrk="0" hangingPunct="0">
                <a:lnSpc>
                  <a:spcPts val="1675"/>
                </a:lnSpc>
                <a:tabLst>
                  <a:tab pos="225425" algn="l"/>
                  <a:tab pos="450850" algn="l"/>
                  <a:tab pos="676275" algn="l"/>
                  <a:tab pos="952500" algn="l"/>
                  <a:tab pos="1239838" algn="l"/>
                  <a:tab pos="1516063" algn="l"/>
                  <a:tab pos="1804988" algn="l"/>
                  <a:tab pos="2079625" algn="l"/>
                </a:tabLst>
              </a:pPr>
              <a:endParaRPr lang="en-US" sz="800" baseline="-25000" dirty="0">
                <a:latin typeface="Tahoma" pitchFamily="34" charset="0"/>
              </a:endParaRPr>
            </a:p>
            <a:p>
              <a:pPr algn="ctr" defTabSz="901700" eaLnBrk="0" hangingPunct="0">
                <a:lnSpc>
                  <a:spcPts val="1675"/>
                </a:lnSpc>
                <a:spcAft>
                  <a:spcPts val="200"/>
                </a:spcAft>
                <a:tabLst>
                  <a:tab pos="225425" algn="l"/>
                  <a:tab pos="450850" algn="l"/>
                  <a:tab pos="676275" algn="l"/>
                  <a:tab pos="952500" algn="l"/>
                  <a:tab pos="1239838" algn="l"/>
                  <a:tab pos="1516063" algn="l"/>
                  <a:tab pos="1804988" algn="l"/>
                  <a:tab pos="2079625" algn="l"/>
                </a:tabLst>
              </a:pPr>
              <a:r>
                <a:rPr lang="en-US" sz="1600" dirty="0">
                  <a:latin typeface="Tahoma" pitchFamily="34" charset="0"/>
                </a:rPr>
                <a:t>0	0	0	 0	0	1	1	0	0</a:t>
              </a:r>
            </a:p>
            <a:p>
              <a:pPr algn="ctr" defTabSz="901700" eaLnBrk="0" hangingPunct="0">
                <a:lnSpc>
                  <a:spcPts val="1675"/>
                </a:lnSpc>
                <a:spcAft>
                  <a:spcPts val="200"/>
                </a:spcAft>
                <a:tabLst>
                  <a:tab pos="225425" algn="l"/>
                  <a:tab pos="450850" algn="l"/>
                  <a:tab pos="676275" algn="l"/>
                  <a:tab pos="952500" algn="l"/>
                  <a:tab pos="1239838" algn="l"/>
                  <a:tab pos="1516063" algn="l"/>
                  <a:tab pos="1804988" algn="l"/>
                  <a:tab pos="2079625" algn="l"/>
                </a:tabLst>
              </a:pPr>
              <a:r>
                <a:rPr lang="en-US" sz="1600" dirty="0">
                  <a:latin typeface="Tahoma" pitchFamily="34" charset="0"/>
                </a:rPr>
                <a:t>0	0	1	 0	1	0	1	1	1</a:t>
              </a:r>
            </a:p>
            <a:p>
              <a:pPr algn="ctr" defTabSz="901700" eaLnBrk="0" hangingPunct="0">
                <a:lnSpc>
                  <a:spcPts val="1675"/>
                </a:lnSpc>
                <a:spcAft>
                  <a:spcPts val="200"/>
                </a:spcAft>
                <a:tabLst>
                  <a:tab pos="225425" algn="l"/>
                  <a:tab pos="450850" algn="l"/>
                  <a:tab pos="676275" algn="l"/>
                  <a:tab pos="952500" algn="l"/>
                  <a:tab pos="1239838" algn="l"/>
                  <a:tab pos="1516063" algn="l"/>
                  <a:tab pos="1804988" algn="l"/>
                  <a:tab pos="2079625" algn="l"/>
                </a:tabLst>
              </a:pPr>
              <a:r>
                <a:rPr lang="en-US" sz="1600" dirty="0">
                  <a:latin typeface="Tahoma" pitchFamily="34" charset="0"/>
                </a:rPr>
                <a:t>0	1	0	 0	1	0	1	1	1</a:t>
              </a:r>
            </a:p>
            <a:p>
              <a:pPr algn="ctr" defTabSz="901700" eaLnBrk="0" hangingPunct="0">
                <a:lnSpc>
                  <a:spcPts val="1675"/>
                </a:lnSpc>
                <a:spcAft>
                  <a:spcPts val="200"/>
                </a:spcAft>
                <a:tabLst>
                  <a:tab pos="225425" algn="l"/>
                  <a:tab pos="450850" algn="l"/>
                  <a:tab pos="676275" algn="l"/>
                  <a:tab pos="952500" algn="l"/>
                  <a:tab pos="1239838" algn="l"/>
                  <a:tab pos="1516063" algn="l"/>
                  <a:tab pos="1804988" algn="l"/>
                  <a:tab pos="2079625" algn="l"/>
                </a:tabLst>
              </a:pPr>
              <a:r>
                <a:rPr lang="en-US" sz="1600" dirty="0">
                  <a:latin typeface="Tahoma" pitchFamily="34" charset="0"/>
                </a:rPr>
                <a:t>0	1	1	 0	1	0	1	0	0</a:t>
              </a:r>
            </a:p>
            <a:p>
              <a:pPr algn="ctr" defTabSz="901700" eaLnBrk="0" hangingPunct="0">
                <a:lnSpc>
                  <a:spcPts val="1675"/>
                </a:lnSpc>
                <a:spcAft>
                  <a:spcPts val="200"/>
                </a:spcAft>
                <a:tabLst>
                  <a:tab pos="225425" algn="l"/>
                  <a:tab pos="450850" algn="l"/>
                  <a:tab pos="676275" algn="l"/>
                  <a:tab pos="952500" algn="l"/>
                  <a:tab pos="1239838" algn="l"/>
                  <a:tab pos="1516063" algn="l"/>
                  <a:tab pos="1804988" algn="l"/>
                  <a:tab pos="2079625" algn="l"/>
                </a:tabLst>
              </a:pPr>
              <a:r>
                <a:rPr lang="en-US" sz="1600" dirty="0">
                  <a:latin typeface="Tahoma" pitchFamily="34" charset="0"/>
                </a:rPr>
                <a:t>1	0	0	 0	1	0	1	1	1</a:t>
              </a:r>
            </a:p>
            <a:p>
              <a:pPr algn="ctr" defTabSz="901700" eaLnBrk="0" hangingPunct="0">
                <a:lnSpc>
                  <a:spcPts val="1675"/>
                </a:lnSpc>
                <a:spcAft>
                  <a:spcPts val="200"/>
                </a:spcAft>
                <a:tabLst>
                  <a:tab pos="225425" algn="l"/>
                  <a:tab pos="450850" algn="l"/>
                  <a:tab pos="676275" algn="l"/>
                  <a:tab pos="952500" algn="l"/>
                  <a:tab pos="1239838" algn="l"/>
                  <a:tab pos="1516063" algn="l"/>
                  <a:tab pos="1804988" algn="l"/>
                  <a:tab pos="2079625" algn="l"/>
                </a:tabLst>
              </a:pPr>
              <a:r>
                <a:rPr lang="en-US" sz="1600" dirty="0">
                  <a:latin typeface="Tahoma" pitchFamily="34" charset="0"/>
                </a:rPr>
                <a:t>1	0	1	 0	1	0	1	0	0</a:t>
              </a:r>
            </a:p>
            <a:p>
              <a:pPr algn="ctr" defTabSz="901700" eaLnBrk="0" hangingPunct="0">
                <a:lnSpc>
                  <a:spcPts val="1675"/>
                </a:lnSpc>
                <a:spcAft>
                  <a:spcPts val="200"/>
                </a:spcAft>
                <a:tabLst>
                  <a:tab pos="225425" algn="l"/>
                  <a:tab pos="450850" algn="l"/>
                  <a:tab pos="676275" algn="l"/>
                  <a:tab pos="952500" algn="l"/>
                  <a:tab pos="1239838" algn="l"/>
                  <a:tab pos="1516063" algn="l"/>
                  <a:tab pos="1804988" algn="l"/>
                  <a:tab pos="2079625" algn="l"/>
                </a:tabLst>
              </a:pPr>
              <a:r>
                <a:rPr lang="en-US" sz="1600" dirty="0">
                  <a:latin typeface="Tahoma" pitchFamily="34" charset="0"/>
                </a:rPr>
                <a:t>1	1	0	 0	1	0	1	0	0</a:t>
              </a:r>
            </a:p>
            <a:p>
              <a:pPr algn="ctr" defTabSz="901700" eaLnBrk="0" hangingPunct="0">
                <a:lnSpc>
                  <a:spcPts val="1675"/>
                </a:lnSpc>
                <a:spcAft>
                  <a:spcPts val="200"/>
                </a:spcAft>
                <a:tabLst>
                  <a:tab pos="225425" algn="l"/>
                  <a:tab pos="450850" algn="l"/>
                  <a:tab pos="676275" algn="l"/>
                  <a:tab pos="952500" algn="l"/>
                  <a:tab pos="1239838" algn="l"/>
                  <a:tab pos="1516063" algn="l"/>
                  <a:tab pos="1804988" algn="l"/>
                  <a:tab pos="2079625" algn="l"/>
                </a:tabLst>
              </a:pPr>
              <a:r>
                <a:rPr lang="en-US" sz="1600" dirty="0">
                  <a:latin typeface="Tahoma" pitchFamily="34" charset="0"/>
                </a:rPr>
                <a:t>1	1	1	 1	1	0	0	1	1</a:t>
              </a:r>
            </a:p>
          </p:txBody>
        </p:sp>
        <p:sp>
          <p:nvSpPr>
            <p:cNvPr id="328983" name="Line 4"/>
            <p:cNvSpPr>
              <a:spLocks noChangeShapeType="1"/>
            </p:cNvSpPr>
            <p:nvPr/>
          </p:nvSpPr>
          <p:spPr bwMode="auto">
            <a:xfrm>
              <a:off x="656" y="2971"/>
              <a:ext cx="152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984" name="Line 5"/>
            <p:cNvSpPr>
              <a:spLocks noChangeShapeType="1"/>
            </p:cNvSpPr>
            <p:nvPr/>
          </p:nvSpPr>
          <p:spPr bwMode="auto">
            <a:xfrm flipH="1">
              <a:off x="1113" y="2728"/>
              <a:ext cx="0" cy="160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706" name="Group 6"/>
          <p:cNvGrpSpPr>
            <a:grpSpLocks/>
          </p:cNvGrpSpPr>
          <p:nvPr/>
        </p:nvGrpSpPr>
        <p:grpSpPr bwMode="auto">
          <a:xfrm>
            <a:off x="4800600" y="1954213"/>
            <a:ext cx="4167571" cy="4294187"/>
            <a:chOff x="2681" y="888"/>
            <a:chExt cx="2661" cy="2740"/>
          </a:xfrm>
        </p:grpSpPr>
        <p:sp>
          <p:nvSpPr>
            <p:cNvPr id="328717" name="Rectangle 7"/>
            <p:cNvSpPr>
              <a:spLocks noChangeArrowheads="1"/>
            </p:cNvSpPr>
            <p:nvPr/>
          </p:nvSpPr>
          <p:spPr bwMode="auto">
            <a:xfrm>
              <a:off x="4902" y="1169"/>
              <a:ext cx="440" cy="19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8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A'B'C'</a:t>
              </a:r>
            </a:p>
            <a:p>
              <a:pPr algn="ctr" defTabSz="901700" eaLnBrk="0" hangingPunct="0">
                <a:lnSpc>
                  <a:spcPts val="28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A'B'C</a:t>
              </a:r>
            </a:p>
            <a:p>
              <a:pPr algn="ctr" defTabSz="901700" eaLnBrk="0" hangingPunct="0">
                <a:lnSpc>
                  <a:spcPts val="28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A'BC'</a:t>
              </a:r>
            </a:p>
            <a:p>
              <a:pPr algn="ctr" defTabSz="901700" eaLnBrk="0" hangingPunct="0">
                <a:lnSpc>
                  <a:spcPts val="28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A'BC</a:t>
              </a:r>
            </a:p>
            <a:p>
              <a:pPr algn="ctr" defTabSz="901700" eaLnBrk="0" hangingPunct="0">
                <a:lnSpc>
                  <a:spcPts val="28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AB'C'</a:t>
              </a:r>
            </a:p>
            <a:p>
              <a:pPr algn="ctr" defTabSz="901700" eaLnBrk="0" hangingPunct="0">
                <a:lnSpc>
                  <a:spcPts val="28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AB'C</a:t>
              </a:r>
            </a:p>
            <a:p>
              <a:pPr algn="ctr" defTabSz="901700" eaLnBrk="0" hangingPunct="0">
                <a:lnSpc>
                  <a:spcPts val="28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ABC'</a:t>
              </a:r>
            </a:p>
            <a:p>
              <a:pPr algn="ctr" defTabSz="901700" eaLnBrk="0" hangingPunct="0">
                <a:lnSpc>
                  <a:spcPts val="28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ABC</a:t>
              </a:r>
            </a:p>
          </p:txBody>
        </p:sp>
        <p:sp>
          <p:nvSpPr>
            <p:cNvPr id="328718" name="Line 8"/>
            <p:cNvSpPr>
              <a:spLocks noChangeShapeType="1"/>
            </p:cNvSpPr>
            <p:nvPr/>
          </p:nvSpPr>
          <p:spPr bwMode="auto">
            <a:xfrm>
              <a:off x="3388" y="1216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19" name="Line 9"/>
            <p:cNvSpPr>
              <a:spLocks noChangeShapeType="1"/>
            </p:cNvSpPr>
            <p:nvPr/>
          </p:nvSpPr>
          <p:spPr bwMode="auto">
            <a:xfrm>
              <a:off x="3388" y="1408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20" name="Line 10"/>
            <p:cNvSpPr>
              <a:spLocks noChangeShapeType="1"/>
            </p:cNvSpPr>
            <p:nvPr/>
          </p:nvSpPr>
          <p:spPr bwMode="auto">
            <a:xfrm flipV="1">
              <a:off x="3384" y="1212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21" name="Arc 11"/>
            <p:cNvSpPr>
              <a:spLocks/>
            </p:cNvSpPr>
            <p:nvPr/>
          </p:nvSpPr>
          <p:spPr bwMode="auto">
            <a:xfrm>
              <a:off x="3576" y="1225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22" name="Arc 12"/>
            <p:cNvSpPr>
              <a:spLocks/>
            </p:cNvSpPr>
            <p:nvPr/>
          </p:nvSpPr>
          <p:spPr bwMode="auto">
            <a:xfrm>
              <a:off x="3576" y="1221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23" name="Arc 13"/>
            <p:cNvSpPr>
              <a:spLocks/>
            </p:cNvSpPr>
            <p:nvPr/>
          </p:nvSpPr>
          <p:spPr bwMode="auto">
            <a:xfrm>
              <a:off x="3576" y="1312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24" name="Arc 14"/>
            <p:cNvSpPr>
              <a:spLocks/>
            </p:cNvSpPr>
            <p:nvPr/>
          </p:nvSpPr>
          <p:spPr bwMode="auto">
            <a:xfrm>
              <a:off x="3576" y="1312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25" name="Line 15"/>
            <p:cNvSpPr>
              <a:spLocks noChangeShapeType="1"/>
            </p:cNvSpPr>
            <p:nvPr/>
          </p:nvSpPr>
          <p:spPr bwMode="auto">
            <a:xfrm>
              <a:off x="2684" y="1312"/>
              <a:ext cx="6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26" name="Line 16"/>
            <p:cNvSpPr>
              <a:spLocks noChangeShapeType="1"/>
            </p:cNvSpPr>
            <p:nvPr/>
          </p:nvSpPr>
          <p:spPr bwMode="auto">
            <a:xfrm>
              <a:off x="3668" y="1312"/>
              <a:ext cx="1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27" name="Line 17"/>
            <p:cNvSpPr>
              <a:spLocks noChangeShapeType="1"/>
            </p:cNvSpPr>
            <p:nvPr/>
          </p:nvSpPr>
          <p:spPr bwMode="auto">
            <a:xfrm>
              <a:off x="3388" y="1448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28" name="Line 18"/>
            <p:cNvSpPr>
              <a:spLocks noChangeShapeType="1"/>
            </p:cNvSpPr>
            <p:nvPr/>
          </p:nvSpPr>
          <p:spPr bwMode="auto">
            <a:xfrm>
              <a:off x="3388" y="1640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29" name="Line 19"/>
            <p:cNvSpPr>
              <a:spLocks noChangeShapeType="1"/>
            </p:cNvSpPr>
            <p:nvPr/>
          </p:nvSpPr>
          <p:spPr bwMode="auto">
            <a:xfrm flipV="1">
              <a:off x="3384" y="1444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30" name="Arc 20"/>
            <p:cNvSpPr>
              <a:spLocks/>
            </p:cNvSpPr>
            <p:nvPr/>
          </p:nvSpPr>
          <p:spPr bwMode="auto">
            <a:xfrm>
              <a:off x="3576" y="1457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31" name="Arc 21"/>
            <p:cNvSpPr>
              <a:spLocks/>
            </p:cNvSpPr>
            <p:nvPr/>
          </p:nvSpPr>
          <p:spPr bwMode="auto">
            <a:xfrm>
              <a:off x="3576" y="1453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32" name="Arc 22"/>
            <p:cNvSpPr>
              <a:spLocks/>
            </p:cNvSpPr>
            <p:nvPr/>
          </p:nvSpPr>
          <p:spPr bwMode="auto">
            <a:xfrm>
              <a:off x="3576" y="1544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33" name="Arc 23"/>
            <p:cNvSpPr>
              <a:spLocks/>
            </p:cNvSpPr>
            <p:nvPr/>
          </p:nvSpPr>
          <p:spPr bwMode="auto">
            <a:xfrm>
              <a:off x="3576" y="1544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34" name="Line 24"/>
            <p:cNvSpPr>
              <a:spLocks noChangeShapeType="1"/>
            </p:cNvSpPr>
            <p:nvPr/>
          </p:nvSpPr>
          <p:spPr bwMode="auto">
            <a:xfrm>
              <a:off x="2684" y="1544"/>
              <a:ext cx="6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35" name="Line 25"/>
            <p:cNvSpPr>
              <a:spLocks noChangeShapeType="1"/>
            </p:cNvSpPr>
            <p:nvPr/>
          </p:nvSpPr>
          <p:spPr bwMode="auto">
            <a:xfrm>
              <a:off x="3668" y="1544"/>
              <a:ext cx="1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36" name="Line 26"/>
            <p:cNvSpPr>
              <a:spLocks noChangeShapeType="1"/>
            </p:cNvSpPr>
            <p:nvPr/>
          </p:nvSpPr>
          <p:spPr bwMode="auto">
            <a:xfrm>
              <a:off x="3388" y="1680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37" name="Line 27"/>
            <p:cNvSpPr>
              <a:spLocks noChangeShapeType="1"/>
            </p:cNvSpPr>
            <p:nvPr/>
          </p:nvSpPr>
          <p:spPr bwMode="auto">
            <a:xfrm>
              <a:off x="3388" y="1872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38" name="Line 28"/>
            <p:cNvSpPr>
              <a:spLocks noChangeShapeType="1"/>
            </p:cNvSpPr>
            <p:nvPr/>
          </p:nvSpPr>
          <p:spPr bwMode="auto">
            <a:xfrm flipV="1">
              <a:off x="3384" y="1676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39" name="Arc 29"/>
            <p:cNvSpPr>
              <a:spLocks/>
            </p:cNvSpPr>
            <p:nvPr/>
          </p:nvSpPr>
          <p:spPr bwMode="auto">
            <a:xfrm>
              <a:off x="3576" y="1689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0" name="Arc 30"/>
            <p:cNvSpPr>
              <a:spLocks/>
            </p:cNvSpPr>
            <p:nvPr/>
          </p:nvSpPr>
          <p:spPr bwMode="auto">
            <a:xfrm>
              <a:off x="3576" y="1685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1" name="Arc 31"/>
            <p:cNvSpPr>
              <a:spLocks/>
            </p:cNvSpPr>
            <p:nvPr/>
          </p:nvSpPr>
          <p:spPr bwMode="auto">
            <a:xfrm>
              <a:off x="3576" y="1776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2" name="Arc 32"/>
            <p:cNvSpPr>
              <a:spLocks/>
            </p:cNvSpPr>
            <p:nvPr/>
          </p:nvSpPr>
          <p:spPr bwMode="auto">
            <a:xfrm>
              <a:off x="3576" y="1776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3" name="Line 33"/>
            <p:cNvSpPr>
              <a:spLocks noChangeShapeType="1"/>
            </p:cNvSpPr>
            <p:nvPr/>
          </p:nvSpPr>
          <p:spPr bwMode="auto">
            <a:xfrm>
              <a:off x="2684" y="1776"/>
              <a:ext cx="6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4" name="Line 34"/>
            <p:cNvSpPr>
              <a:spLocks noChangeShapeType="1"/>
            </p:cNvSpPr>
            <p:nvPr/>
          </p:nvSpPr>
          <p:spPr bwMode="auto">
            <a:xfrm>
              <a:off x="3668" y="1776"/>
              <a:ext cx="1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5" name="Line 35"/>
            <p:cNvSpPr>
              <a:spLocks noChangeShapeType="1"/>
            </p:cNvSpPr>
            <p:nvPr/>
          </p:nvSpPr>
          <p:spPr bwMode="auto">
            <a:xfrm>
              <a:off x="3388" y="1912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6" name="Line 36"/>
            <p:cNvSpPr>
              <a:spLocks noChangeShapeType="1"/>
            </p:cNvSpPr>
            <p:nvPr/>
          </p:nvSpPr>
          <p:spPr bwMode="auto">
            <a:xfrm>
              <a:off x="3388" y="2104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7" name="Line 37"/>
            <p:cNvSpPr>
              <a:spLocks noChangeShapeType="1"/>
            </p:cNvSpPr>
            <p:nvPr/>
          </p:nvSpPr>
          <p:spPr bwMode="auto">
            <a:xfrm flipV="1">
              <a:off x="3384" y="1908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8" name="Arc 38"/>
            <p:cNvSpPr>
              <a:spLocks/>
            </p:cNvSpPr>
            <p:nvPr/>
          </p:nvSpPr>
          <p:spPr bwMode="auto">
            <a:xfrm>
              <a:off x="3576" y="1921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9" name="Arc 39"/>
            <p:cNvSpPr>
              <a:spLocks/>
            </p:cNvSpPr>
            <p:nvPr/>
          </p:nvSpPr>
          <p:spPr bwMode="auto">
            <a:xfrm>
              <a:off x="3576" y="1917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50" name="Arc 40"/>
            <p:cNvSpPr>
              <a:spLocks/>
            </p:cNvSpPr>
            <p:nvPr/>
          </p:nvSpPr>
          <p:spPr bwMode="auto">
            <a:xfrm>
              <a:off x="3576" y="2008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51" name="Arc 41"/>
            <p:cNvSpPr>
              <a:spLocks/>
            </p:cNvSpPr>
            <p:nvPr/>
          </p:nvSpPr>
          <p:spPr bwMode="auto">
            <a:xfrm>
              <a:off x="3576" y="2008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52" name="Line 42"/>
            <p:cNvSpPr>
              <a:spLocks noChangeShapeType="1"/>
            </p:cNvSpPr>
            <p:nvPr/>
          </p:nvSpPr>
          <p:spPr bwMode="auto">
            <a:xfrm>
              <a:off x="2684" y="2008"/>
              <a:ext cx="6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53" name="Line 43"/>
            <p:cNvSpPr>
              <a:spLocks noChangeShapeType="1"/>
            </p:cNvSpPr>
            <p:nvPr/>
          </p:nvSpPr>
          <p:spPr bwMode="auto">
            <a:xfrm>
              <a:off x="3668" y="2008"/>
              <a:ext cx="1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54" name="Line 44"/>
            <p:cNvSpPr>
              <a:spLocks noChangeShapeType="1"/>
            </p:cNvSpPr>
            <p:nvPr/>
          </p:nvSpPr>
          <p:spPr bwMode="auto">
            <a:xfrm flipH="1">
              <a:off x="3196" y="1124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55" name="Line 45"/>
            <p:cNvSpPr>
              <a:spLocks noChangeShapeType="1"/>
            </p:cNvSpPr>
            <p:nvPr/>
          </p:nvSpPr>
          <p:spPr bwMode="auto">
            <a:xfrm>
              <a:off x="3124" y="1124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56" name="Line 46"/>
            <p:cNvSpPr>
              <a:spLocks noChangeShapeType="1"/>
            </p:cNvSpPr>
            <p:nvPr/>
          </p:nvSpPr>
          <p:spPr bwMode="auto">
            <a:xfrm flipH="1">
              <a:off x="3116" y="1120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57" name="Line 47"/>
            <p:cNvSpPr>
              <a:spLocks noChangeShapeType="1"/>
            </p:cNvSpPr>
            <p:nvPr/>
          </p:nvSpPr>
          <p:spPr bwMode="auto">
            <a:xfrm>
              <a:off x="3200" y="1044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58" name="Line 48"/>
            <p:cNvSpPr>
              <a:spLocks noChangeShapeType="1"/>
            </p:cNvSpPr>
            <p:nvPr/>
          </p:nvSpPr>
          <p:spPr bwMode="auto">
            <a:xfrm>
              <a:off x="3240" y="1212"/>
              <a:ext cx="0" cy="18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59" name="Line 49"/>
            <p:cNvSpPr>
              <a:spLocks noChangeShapeType="1"/>
            </p:cNvSpPr>
            <p:nvPr/>
          </p:nvSpPr>
          <p:spPr bwMode="auto">
            <a:xfrm>
              <a:off x="3160" y="1188"/>
              <a:ext cx="0" cy="19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0" name="Line 50"/>
            <p:cNvSpPr>
              <a:spLocks noChangeShapeType="1"/>
            </p:cNvSpPr>
            <p:nvPr/>
          </p:nvSpPr>
          <p:spPr bwMode="auto">
            <a:xfrm flipH="1">
              <a:off x="3012" y="1124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1" name="Line 51"/>
            <p:cNvSpPr>
              <a:spLocks noChangeShapeType="1"/>
            </p:cNvSpPr>
            <p:nvPr/>
          </p:nvSpPr>
          <p:spPr bwMode="auto">
            <a:xfrm>
              <a:off x="2940" y="1124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2" name="Line 52"/>
            <p:cNvSpPr>
              <a:spLocks noChangeShapeType="1"/>
            </p:cNvSpPr>
            <p:nvPr/>
          </p:nvSpPr>
          <p:spPr bwMode="auto">
            <a:xfrm flipH="1">
              <a:off x="2932" y="1120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3" name="Line 53"/>
            <p:cNvSpPr>
              <a:spLocks noChangeShapeType="1"/>
            </p:cNvSpPr>
            <p:nvPr/>
          </p:nvSpPr>
          <p:spPr bwMode="auto">
            <a:xfrm>
              <a:off x="3016" y="1044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4" name="Line 54"/>
            <p:cNvSpPr>
              <a:spLocks noChangeShapeType="1"/>
            </p:cNvSpPr>
            <p:nvPr/>
          </p:nvSpPr>
          <p:spPr bwMode="auto">
            <a:xfrm>
              <a:off x="3056" y="1212"/>
              <a:ext cx="0" cy="18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5" name="Line 55"/>
            <p:cNvSpPr>
              <a:spLocks noChangeShapeType="1"/>
            </p:cNvSpPr>
            <p:nvPr/>
          </p:nvSpPr>
          <p:spPr bwMode="auto">
            <a:xfrm>
              <a:off x="2976" y="1180"/>
              <a:ext cx="0" cy="19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8766" name="Group 56"/>
            <p:cNvGrpSpPr>
              <a:grpSpLocks/>
            </p:cNvGrpSpPr>
            <p:nvPr/>
          </p:nvGrpSpPr>
          <p:grpSpPr bwMode="auto">
            <a:xfrm>
              <a:off x="3020" y="1284"/>
              <a:ext cx="72" cy="56"/>
              <a:chOff x="3020" y="1284"/>
              <a:chExt cx="72" cy="56"/>
            </a:xfrm>
          </p:grpSpPr>
          <p:sp>
            <p:nvSpPr>
              <p:cNvPr id="328980" name="Line 57"/>
              <p:cNvSpPr>
                <a:spLocks noChangeShapeType="1"/>
              </p:cNvSpPr>
              <p:nvPr/>
            </p:nvSpPr>
            <p:spPr bwMode="auto">
              <a:xfrm>
                <a:off x="3028" y="128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81" name="Line 58"/>
              <p:cNvSpPr>
                <a:spLocks noChangeShapeType="1"/>
              </p:cNvSpPr>
              <p:nvPr/>
            </p:nvSpPr>
            <p:spPr bwMode="auto">
              <a:xfrm flipH="1">
                <a:off x="3020" y="128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8767" name="Line 59"/>
            <p:cNvSpPr>
              <a:spLocks noChangeShapeType="1"/>
            </p:cNvSpPr>
            <p:nvPr/>
          </p:nvSpPr>
          <p:spPr bwMode="auto">
            <a:xfrm flipH="1">
              <a:off x="2828" y="1124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8" name="Line 60"/>
            <p:cNvSpPr>
              <a:spLocks noChangeShapeType="1"/>
            </p:cNvSpPr>
            <p:nvPr/>
          </p:nvSpPr>
          <p:spPr bwMode="auto">
            <a:xfrm>
              <a:off x="2756" y="1124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9" name="Line 61"/>
            <p:cNvSpPr>
              <a:spLocks noChangeShapeType="1"/>
            </p:cNvSpPr>
            <p:nvPr/>
          </p:nvSpPr>
          <p:spPr bwMode="auto">
            <a:xfrm flipH="1">
              <a:off x="2748" y="1120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70" name="Line 62"/>
            <p:cNvSpPr>
              <a:spLocks noChangeShapeType="1"/>
            </p:cNvSpPr>
            <p:nvPr/>
          </p:nvSpPr>
          <p:spPr bwMode="auto">
            <a:xfrm>
              <a:off x="2832" y="1044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71" name="Line 63"/>
            <p:cNvSpPr>
              <a:spLocks noChangeShapeType="1"/>
            </p:cNvSpPr>
            <p:nvPr/>
          </p:nvSpPr>
          <p:spPr bwMode="auto">
            <a:xfrm>
              <a:off x="2872" y="1212"/>
              <a:ext cx="0" cy="18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72" name="Line 64"/>
            <p:cNvSpPr>
              <a:spLocks noChangeShapeType="1"/>
            </p:cNvSpPr>
            <p:nvPr/>
          </p:nvSpPr>
          <p:spPr bwMode="auto">
            <a:xfrm>
              <a:off x="2792" y="1188"/>
              <a:ext cx="0" cy="19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8773" name="Group 65"/>
            <p:cNvGrpSpPr>
              <a:grpSpLocks/>
            </p:cNvGrpSpPr>
            <p:nvPr/>
          </p:nvGrpSpPr>
          <p:grpSpPr bwMode="auto">
            <a:xfrm>
              <a:off x="2836" y="1284"/>
              <a:ext cx="72" cy="56"/>
              <a:chOff x="2836" y="1284"/>
              <a:chExt cx="72" cy="56"/>
            </a:xfrm>
          </p:grpSpPr>
          <p:sp>
            <p:nvSpPr>
              <p:cNvPr id="328978" name="Line 66"/>
              <p:cNvSpPr>
                <a:spLocks noChangeShapeType="1"/>
              </p:cNvSpPr>
              <p:nvPr/>
            </p:nvSpPr>
            <p:spPr bwMode="auto">
              <a:xfrm>
                <a:off x="2844" y="128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79" name="Line 67"/>
              <p:cNvSpPr>
                <a:spLocks noChangeShapeType="1"/>
              </p:cNvSpPr>
              <p:nvPr/>
            </p:nvSpPr>
            <p:spPr bwMode="auto">
              <a:xfrm flipH="1">
                <a:off x="2836" y="128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8774" name="Arc 68"/>
            <p:cNvSpPr>
              <a:spLocks/>
            </p:cNvSpPr>
            <p:nvPr/>
          </p:nvSpPr>
          <p:spPr bwMode="auto">
            <a:xfrm>
              <a:off x="3832" y="3056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75" name="Arc 69"/>
            <p:cNvSpPr>
              <a:spLocks/>
            </p:cNvSpPr>
            <p:nvPr/>
          </p:nvSpPr>
          <p:spPr bwMode="auto">
            <a:xfrm>
              <a:off x="3824" y="3056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76" name="Arc 70"/>
            <p:cNvSpPr>
              <a:spLocks/>
            </p:cNvSpPr>
            <p:nvPr/>
          </p:nvSpPr>
          <p:spPr bwMode="auto">
            <a:xfrm>
              <a:off x="3741" y="3072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77" name="Arc 71"/>
            <p:cNvSpPr>
              <a:spLocks/>
            </p:cNvSpPr>
            <p:nvPr/>
          </p:nvSpPr>
          <p:spPr bwMode="auto">
            <a:xfrm>
              <a:off x="3741" y="3056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78" name="Line 72"/>
            <p:cNvSpPr>
              <a:spLocks noChangeShapeType="1"/>
            </p:cNvSpPr>
            <p:nvPr/>
          </p:nvSpPr>
          <p:spPr bwMode="auto">
            <a:xfrm>
              <a:off x="3824" y="1188"/>
              <a:ext cx="0" cy="18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79" name="Line 73"/>
            <p:cNvSpPr>
              <a:spLocks noChangeShapeType="1"/>
            </p:cNvSpPr>
            <p:nvPr/>
          </p:nvSpPr>
          <p:spPr bwMode="auto">
            <a:xfrm>
              <a:off x="3824" y="335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8780" name="Group 74"/>
            <p:cNvGrpSpPr>
              <a:grpSpLocks/>
            </p:cNvGrpSpPr>
            <p:nvPr/>
          </p:nvGrpSpPr>
          <p:grpSpPr bwMode="auto">
            <a:xfrm>
              <a:off x="3788" y="2908"/>
              <a:ext cx="72" cy="56"/>
              <a:chOff x="3788" y="2908"/>
              <a:chExt cx="72" cy="56"/>
            </a:xfrm>
          </p:grpSpPr>
          <p:sp>
            <p:nvSpPr>
              <p:cNvPr id="328976" name="Line 75"/>
              <p:cNvSpPr>
                <a:spLocks noChangeShapeType="1"/>
              </p:cNvSpPr>
              <p:nvPr/>
            </p:nvSpPr>
            <p:spPr bwMode="auto">
              <a:xfrm>
                <a:off x="3796" y="290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77" name="Line 76"/>
              <p:cNvSpPr>
                <a:spLocks noChangeShapeType="1"/>
              </p:cNvSpPr>
              <p:nvPr/>
            </p:nvSpPr>
            <p:spPr bwMode="auto">
              <a:xfrm flipH="1">
                <a:off x="3788" y="290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8781" name="Arc 77"/>
            <p:cNvSpPr>
              <a:spLocks/>
            </p:cNvSpPr>
            <p:nvPr/>
          </p:nvSpPr>
          <p:spPr bwMode="auto">
            <a:xfrm>
              <a:off x="4064" y="3056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82" name="Arc 78"/>
            <p:cNvSpPr>
              <a:spLocks/>
            </p:cNvSpPr>
            <p:nvPr/>
          </p:nvSpPr>
          <p:spPr bwMode="auto">
            <a:xfrm>
              <a:off x="4056" y="3056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83" name="Arc 79"/>
            <p:cNvSpPr>
              <a:spLocks/>
            </p:cNvSpPr>
            <p:nvPr/>
          </p:nvSpPr>
          <p:spPr bwMode="auto">
            <a:xfrm>
              <a:off x="3973" y="3072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84" name="Arc 80"/>
            <p:cNvSpPr>
              <a:spLocks/>
            </p:cNvSpPr>
            <p:nvPr/>
          </p:nvSpPr>
          <p:spPr bwMode="auto">
            <a:xfrm>
              <a:off x="3973" y="3056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85" name="Line 81"/>
            <p:cNvSpPr>
              <a:spLocks noChangeShapeType="1"/>
            </p:cNvSpPr>
            <p:nvPr/>
          </p:nvSpPr>
          <p:spPr bwMode="auto">
            <a:xfrm>
              <a:off x="4056" y="1188"/>
              <a:ext cx="0" cy="18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86" name="Line 82"/>
            <p:cNvSpPr>
              <a:spLocks noChangeShapeType="1"/>
            </p:cNvSpPr>
            <p:nvPr/>
          </p:nvSpPr>
          <p:spPr bwMode="auto">
            <a:xfrm>
              <a:off x="4056" y="335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8787" name="Group 83"/>
            <p:cNvGrpSpPr>
              <a:grpSpLocks/>
            </p:cNvGrpSpPr>
            <p:nvPr/>
          </p:nvGrpSpPr>
          <p:grpSpPr bwMode="auto">
            <a:xfrm>
              <a:off x="4020" y="2676"/>
              <a:ext cx="72" cy="56"/>
              <a:chOff x="4020" y="2676"/>
              <a:chExt cx="72" cy="56"/>
            </a:xfrm>
          </p:grpSpPr>
          <p:sp>
            <p:nvSpPr>
              <p:cNvPr id="328974" name="Line 84"/>
              <p:cNvSpPr>
                <a:spLocks noChangeShapeType="1"/>
              </p:cNvSpPr>
              <p:nvPr/>
            </p:nvSpPr>
            <p:spPr bwMode="auto">
              <a:xfrm>
                <a:off x="4028" y="267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75" name="Line 85"/>
              <p:cNvSpPr>
                <a:spLocks noChangeShapeType="1"/>
              </p:cNvSpPr>
              <p:nvPr/>
            </p:nvSpPr>
            <p:spPr bwMode="auto">
              <a:xfrm flipH="1">
                <a:off x="4020" y="267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788" name="Group 86"/>
            <p:cNvGrpSpPr>
              <a:grpSpLocks/>
            </p:cNvGrpSpPr>
            <p:nvPr/>
          </p:nvGrpSpPr>
          <p:grpSpPr bwMode="auto">
            <a:xfrm>
              <a:off x="4020" y="2908"/>
              <a:ext cx="72" cy="56"/>
              <a:chOff x="4020" y="2908"/>
              <a:chExt cx="72" cy="56"/>
            </a:xfrm>
          </p:grpSpPr>
          <p:sp>
            <p:nvSpPr>
              <p:cNvPr id="328972" name="Line 87"/>
              <p:cNvSpPr>
                <a:spLocks noChangeShapeType="1"/>
              </p:cNvSpPr>
              <p:nvPr/>
            </p:nvSpPr>
            <p:spPr bwMode="auto">
              <a:xfrm>
                <a:off x="4028" y="290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73" name="Line 88"/>
              <p:cNvSpPr>
                <a:spLocks noChangeShapeType="1"/>
              </p:cNvSpPr>
              <p:nvPr/>
            </p:nvSpPr>
            <p:spPr bwMode="auto">
              <a:xfrm flipH="1">
                <a:off x="4020" y="290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8789" name="Arc 89"/>
            <p:cNvSpPr>
              <a:spLocks/>
            </p:cNvSpPr>
            <p:nvPr/>
          </p:nvSpPr>
          <p:spPr bwMode="auto">
            <a:xfrm>
              <a:off x="4288" y="3056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90" name="Arc 90"/>
            <p:cNvSpPr>
              <a:spLocks/>
            </p:cNvSpPr>
            <p:nvPr/>
          </p:nvSpPr>
          <p:spPr bwMode="auto">
            <a:xfrm>
              <a:off x="4280" y="3056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91" name="Arc 91"/>
            <p:cNvSpPr>
              <a:spLocks/>
            </p:cNvSpPr>
            <p:nvPr/>
          </p:nvSpPr>
          <p:spPr bwMode="auto">
            <a:xfrm>
              <a:off x="4197" y="3072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92" name="Arc 92"/>
            <p:cNvSpPr>
              <a:spLocks/>
            </p:cNvSpPr>
            <p:nvPr/>
          </p:nvSpPr>
          <p:spPr bwMode="auto">
            <a:xfrm>
              <a:off x="4197" y="3056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93" name="Line 93"/>
            <p:cNvSpPr>
              <a:spLocks noChangeShapeType="1"/>
            </p:cNvSpPr>
            <p:nvPr/>
          </p:nvSpPr>
          <p:spPr bwMode="auto">
            <a:xfrm>
              <a:off x="4280" y="1188"/>
              <a:ext cx="0" cy="18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94" name="Line 94"/>
            <p:cNvSpPr>
              <a:spLocks noChangeShapeType="1"/>
            </p:cNvSpPr>
            <p:nvPr/>
          </p:nvSpPr>
          <p:spPr bwMode="auto">
            <a:xfrm>
              <a:off x="4280" y="335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95" name="Arc 95"/>
            <p:cNvSpPr>
              <a:spLocks/>
            </p:cNvSpPr>
            <p:nvPr/>
          </p:nvSpPr>
          <p:spPr bwMode="auto">
            <a:xfrm>
              <a:off x="4512" y="3056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96" name="Arc 96"/>
            <p:cNvSpPr>
              <a:spLocks/>
            </p:cNvSpPr>
            <p:nvPr/>
          </p:nvSpPr>
          <p:spPr bwMode="auto">
            <a:xfrm>
              <a:off x="4504" y="3056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97" name="Arc 97"/>
            <p:cNvSpPr>
              <a:spLocks/>
            </p:cNvSpPr>
            <p:nvPr/>
          </p:nvSpPr>
          <p:spPr bwMode="auto">
            <a:xfrm>
              <a:off x="4421" y="3072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98" name="Arc 98"/>
            <p:cNvSpPr>
              <a:spLocks/>
            </p:cNvSpPr>
            <p:nvPr/>
          </p:nvSpPr>
          <p:spPr bwMode="auto">
            <a:xfrm>
              <a:off x="4421" y="3056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99" name="Line 99"/>
            <p:cNvSpPr>
              <a:spLocks noChangeShapeType="1"/>
            </p:cNvSpPr>
            <p:nvPr/>
          </p:nvSpPr>
          <p:spPr bwMode="auto">
            <a:xfrm>
              <a:off x="4504" y="1188"/>
              <a:ext cx="0" cy="18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00" name="Line 100"/>
            <p:cNvSpPr>
              <a:spLocks noChangeShapeType="1"/>
            </p:cNvSpPr>
            <p:nvPr/>
          </p:nvSpPr>
          <p:spPr bwMode="auto">
            <a:xfrm>
              <a:off x="4504" y="335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01" name="Rectangle 101"/>
            <p:cNvSpPr>
              <a:spLocks noChangeArrowheads="1"/>
            </p:cNvSpPr>
            <p:nvPr/>
          </p:nvSpPr>
          <p:spPr bwMode="auto">
            <a:xfrm>
              <a:off x="2681" y="888"/>
              <a:ext cx="344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A</a:t>
              </a:r>
            </a:p>
          </p:txBody>
        </p:sp>
        <p:sp>
          <p:nvSpPr>
            <p:cNvPr id="328802" name="Rectangle 102"/>
            <p:cNvSpPr>
              <a:spLocks noChangeArrowheads="1"/>
            </p:cNvSpPr>
            <p:nvPr/>
          </p:nvSpPr>
          <p:spPr bwMode="auto">
            <a:xfrm>
              <a:off x="2830" y="888"/>
              <a:ext cx="344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B</a:t>
              </a:r>
            </a:p>
          </p:txBody>
        </p:sp>
        <p:sp>
          <p:nvSpPr>
            <p:cNvPr id="328803" name="Rectangle 103"/>
            <p:cNvSpPr>
              <a:spLocks noChangeArrowheads="1"/>
            </p:cNvSpPr>
            <p:nvPr/>
          </p:nvSpPr>
          <p:spPr bwMode="auto">
            <a:xfrm>
              <a:off x="3025" y="888"/>
              <a:ext cx="352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C</a:t>
              </a:r>
            </a:p>
          </p:txBody>
        </p:sp>
        <p:sp>
          <p:nvSpPr>
            <p:cNvPr id="328804" name="Arc 104"/>
            <p:cNvSpPr>
              <a:spLocks/>
            </p:cNvSpPr>
            <p:nvPr/>
          </p:nvSpPr>
          <p:spPr bwMode="auto">
            <a:xfrm>
              <a:off x="4744" y="3056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05" name="Arc 105"/>
            <p:cNvSpPr>
              <a:spLocks/>
            </p:cNvSpPr>
            <p:nvPr/>
          </p:nvSpPr>
          <p:spPr bwMode="auto">
            <a:xfrm>
              <a:off x="4736" y="3056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06" name="Arc 106"/>
            <p:cNvSpPr>
              <a:spLocks/>
            </p:cNvSpPr>
            <p:nvPr/>
          </p:nvSpPr>
          <p:spPr bwMode="auto">
            <a:xfrm>
              <a:off x="4653" y="3072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07" name="Arc 107"/>
            <p:cNvSpPr>
              <a:spLocks/>
            </p:cNvSpPr>
            <p:nvPr/>
          </p:nvSpPr>
          <p:spPr bwMode="auto">
            <a:xfrm>
              <a:off x="4653" y="3056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08" name="Line 108"/>
            <p:cNvSpPr>
              <a:spLocks noChangeShapeType="1"/>
            </p:cNvSpPr>
            <p:nvPr/>
          </p:nvSpPr>
          <p:spPr bwMode="auto">
            <a:xfrm>
              <a:off x="4736" y="1188"/>
              <a:ext cx="0" cy="18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09" name="Line 109"/>
            <p:cNvSpPr>
              <a:spLocks noChangeShapeType="1"/>
            </p:cNvSpPr>
            <p:nvPr/>
          </p:nvSpPr>
          <p:spPr bwMode="auto">
            <a:xfrm>
              <a:off x="4736" y="3356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10" name="Line 110"/>
            <p:cNvSpPr>
              <a:spLocks noChangeShapeType="1"/>
            </p:cNvSpPr>
            <p:nvPr/>
          </p:nvSpPr>
          <p:spPr bwMode="auto">
            <a:xfrm>
              <a:off x="3388" y="2144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11" name="Line 111"/>
            <p:cNvSpPr>
              <a:spLocks noChangeShapeType="1"/>
            </p:cNvSpPr>
            <p:nvPr/>
          </p:nvSpPr>
          <p:spPr bwMode="auto">
            <a:xfrm>
              <a:off x="3388" y="2336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12" name="Line 112"/>
            <p:cNvSpPr>
              <a:spLocks noChangeShapeType="1"/>
            </p:cNvSpPr>
            <p:nvPr/>
          </p:nvSpPr>
          <p:spPr bwMode="auto">
            <a:xfrm flipV="1">
              <a:off x="3384" y="2140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13" name="Arc 113"/>
            <p:cNvSpPr>
              <a:spLocks/>
            </p:cNvSpPr>
            <p:nvPr/>
          </p:nvSpPr>
          <p:spPr bwMode="auto">
            <a:xfrm>
              <a:off x="3576" y="2153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14" name="Arc 114"/>
            <p:cNvSpPr>
              <a:spLocks/>
            </p:cNvSpPr>
            <p:nvPr/>
          </p:nvSpPr>
          <p:spPr bwMode="auto">
            <a:xfrm>
              <a:off x="3576" y="2149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15" name="Arc 115"/>
            <p:cNvSpPr>
              <a:spLocks/>
            </p:cNvSpPr>
            <p:nvPr/>
          </p:nvSpPr>
          <p:spPr bwMode="auto">
            <a:xfrm>
              <a:off x="3576" y="2240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16" name="Arc 116"/>
            <p:cNvSpPr>
              <a:spLocks/>
            </p:cNvSpPr>
            <p:nvPr/>
          </p:nvSpPr>
          <p:spPr bwMode="auto">
            <a:xfrm>
              <a:off x="3576" y="2240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17" name="Line 117"/>
            <p:cNvSpPr>
              <a:spLocks noChangeShapeType="1"/>
            </p:cNvSpPr>
            <p:nvPr/>
          </p:nvSpPr>
          <p:spPr bwMode="auto">
            <a:xfrm>
              <a:off x="2684" y="2240"/>
              <a:ext cx="6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18" name="Line 118"/>
            <p:cNvSpPr>
              <a:spLocks noChangeShapeType="1"/>
            </p:cNvSpPr>
            <p:nvPr/>
          </p:nvSpPr>
          <p:spPr bwMode="auto">
            <a:xfrm>
              <a:off x="3668" y="2240"/>
              <a:ext cx="1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19" name="Line 119"/>
            <p:cNvSpPr>
              <a:spLocks noChangeShapeType="1"/>
            </p:cNvSpPr>
            <p:nvPr/>
          </p:nvSpPr>
          <p:spPr bwMode="auto">
            <a:xfrm>
              <a:off x="3388" y="2376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20" name="Line 120"/>
            <p:cNvSpPr>
              <a:spLocks noChangeShapeType="1"/>
            </p:cNvSpPr>
            <p:nvPr/>
          </p:nvSpPr>
          <p:spPr bwMode="auto">
            <a:xfrm>
              <a:off x="3388" y="2568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21" name="Line 121"/>
            <p:cNvSpPr>
              <a:spLocks noChangeShapeType="1"/>
            </p:cNvSpPr>
            <p:nvPr/>
          </p:nvSpPr>
          <p:spPr bwMode="auto">
            <a:xfrm flipV="1">
              <a:off x="3384" y="2372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22" name="Arc 122"/>
            <p:cNvSpPr>
              <a:spLocks/>
            </p:cNvSpPr>
            <p:nvPr/>
          </p:nvSpPr>
          <p:spPr bwMode="auto">
            <a:xfrm>
              <a:off x="3576" y="2385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23" name="Arc 123"/>
            <p:cNvSpPr>
              <a:spLocks/>
            </p:cNvSpPr>
            <p:nvPr/>
          </p:nvSpPr>
          <p:spPr bwMode="auto">
            <a:xfrm>
              <a:off x="3576" y="2381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24" name="Arc 124"/>
            <p:cNvSpPr>
              <a:spLocks/>
            </p:cNvSpPr>
            <p:nvPr/>
          </p:nvSpPr>
          <p:spPr bwMode="auto">
            <a:xfrm>
              <a:off x="3576" y="2472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25" name="Arc 125"/>
            <p:cNvSpPr>
              <a:spLocks/>
            </p:cNvSpPr>
            <p:nvPr/>
          </p:nvSpPr>
          <p:spPr bwMode="auto">
            <a:xfrm>
              <a:off x="3576" y="2472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26" name="Line 126"/>
            <p:cNvSpPr>
              <a:spLocks noChangeShapeType="1"/>
            </p:cNvSpPr>
            <p:nvPr/>
          </p:nvSpPr>
          <p:spPr bwMode="auto">
            <a:xfrm>
              <a:off x="2684" y="2472"/>
              <a:ext cx="6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27" name="Line 127"/>
            <p:cNvSpPr>
              <a:spLocks noChangeShapeType="1"/>
            </p:cNvSpPr>
            <p:nvPr/>
          </p:nvSpPr>
          <p:spPr bwMode="auto">
            <a:xfrm>
              <a:off x="3668" y="2472"/>
              <a:ext cx="1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28" name="Line 128"/>
            <p:cNvSpPr>
              <a:spLocks noChangeShapeType="1"/>
            </p:cNvSpPr>
            <p:nvPr/>
          </p:nvSpPr>
          <p:spPr bwMode="auto">
            <a:xfrm>
              <a:off x="3388" y="2608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29" name="Line 129"/>
            <p:cNvSpPr>
              <a:spLocks noChangeShapeType="1"/>
            </p:cNvSpPr>
            <p:nvPr/>
          </p:nvSpPr>
          <p:spPr bwMode="auto">
            <a:xfrm>
              <a:off x="3388" y="2800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30" name="Line 130"/>
            <p:cNvSpPr>
              <a:spLocks noChangeShapeType="1"/>
            </p:cNvSpPr>
            <p:nvPr/>
          </p:nvSpPr>
          <p:spPr bwMode="auto">
            <a:xfrm flipV="1">
              <a:off x="3384" y="2604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31" name="Arc 131"/>
            <p:cNvSpPr>
              <a:spLocks/>
            </p:cNvSpPr>
            <p:nvPr/>
          </p:nvSpPr>
          <p:spPr bwMode="auto">
            <a:xfrm>
              <a:off x="3576" y="2617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32" name="Arc 132"/>
            <p:cNvSpPr>
              <a:spLocks/>
            </p:cNvSpPr>
            <p:nvPr/>
          </p:nvSpPr>
          <p:spPr bwMode="auto">
            <a:xfrm>
              <a:off x="3576" y="2613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33" name="Arc 133"/>
            <p:cNvSpPr>
              <a:spLocks/>
            </p:cNvSpPr>
            <p:nvPr/>
          </p:nvSpPr>
          <p:spPr bwMode="auto">
            <a:xfrm>
              <a:off x="3576" y="2704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34" name="Arc 134"/>
            <p:cNvSpPr>
              <a:spLocks/>
            </p:cNvSpPr>
            <p:nvPr/>
          </p:nvSpPr>
          <p:spPr bwMode="auto">
            <a:xfrm>
              <a:off x="3576" y="2704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35" name="Line 135"/>
            <p:cNvSpPr>
              <a:spLocks noChangeShapeType="1"/>
            </p:cNvSpPr>
            <p:nvPr/>
          </p:nvSpPr>
          <p:spPr bwMode="auto">
            <a:xfrm>
              <a:off x="2684" y="2704"/>
              <a:ext cx="6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36" name="Line 136"/>
            <p:cNvSpPr>
              <a:spLocks noChangeShapeType="1"/>
            </p:cNvSpPr>
            <p:nvPr/>
          </p:nvSpPr>
          <p:spPr bwMode="auto">
            <a:xfrm>
              <a:off x="3668" y="2704"/>
              <a:ext cx="1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37" name="Line 137"/>
            <p:cNvSpPr>
              <a:spLocks noChangeShapeType="1"/>
            </p:cNvSpPr>
            <p:nvPr/>
          </p:nvSpPr>
          <p:spPr bwMode="auto">
            <a:xfrm>
              <a:off x="3388" y="2840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38" name="Line 138"/>
            <p:cNvSpPr>
              <a:spLocks noChangeShapeType="1"/>
            </p:cNvSpPr>
            <p:nvPr/>
          </p:nvSpPr>
          <p:spPr bwMode="auto">
            <a:xfrm>
              <a:off x="3388" y="3032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39" name="Line 139"/>
            <p:cNvSpPr>
              <a:spLocks noChangeShapeType="1"/>
            </p:cNvSpPr>
            <p:nvPr/>
          </p:nvSpPr>
          <p:spPr bwMode="auto">
            <a:xfrm flipV="1">
              <a:off x="3384" y="2836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40" name="Arc 140"/>
            <p:cNvSpPr>
              <a:spLocks/>
            </p:cNvSpPr>
            <p:nvPr/>
          </p:nvSpPr>
          <p:spPr bwMode="auto">
            <a:xfrm>
              <a:off x="3576" y="2849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41" name="Arc 141"/>
            <p:cNvSpPr>
              <a:spLocks/>
            </p:cNvSpPr>
            <p:nvPr/>
          </p:nvSpPr>
          <p:spPr bwMode="auto">
            <a:xfrm>
              <a:off x="3576" y="2845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42" name="Arc 142"/>
            <p:cNvSpPr>
              <a:spLocks/>
            </p:cNvSpPr>
            <p:nvPr/>
          </p:nvSpPr>
          <p:spPr bwMode="auto">
            <a:xfrm>
              <a:off x="3576" y="2936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43" name="Arc 143"/>
            <p:cNvSpPr>
              <a:spLocks/>
            </p:cNvSpPr>
            <p:nvPr/>
          </p:nvSpPr>
          <p:spPr bwMode="auto">
            <a:xfrm>
              <a:off x="3576" y="2936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44" name="Line 144"/>
            <p:cNvSpPr>
              <a:spLocks noChangeShapeType="1"/>
            </p:cNvSpPr>
            <p:nvPr/>
          </p:nvSpPr>
          <p:spPr bwMode="auto">
            <a:xfrm>
              <a:off x="2684" y="2936"/>
              <a:ext cx="6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45" name="Line 145"/>
            <p:cNvSpPr>
              <a:spLocks noChangeShapeType="1"/>
            </p:cNvSpPr>
            <p:nvPr/>
          </p:nvSpPr>
          <p:spPr bwMode="auto">
            <a:xfrm>
              <a:off x="3668" y="2936"/>
              <a:ext cx="1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8846" name="Group 146"/>
            <p:cNvGrpSpPr>
              <a:grpSpLocks/>
            </p:cNvGrpSpPr>
            <p:nvPr/>
          </p:nvGrpSpPr>
          <p:grpSpPr bwMode="auto">
            <a:xfrm>
              <a:off x="3204" y="1284"/>
              <a:ext cx="72" cy="56"/>
              <a:chOff x="3204" y="1284"/>
              <a:chExt cx="72" cy="56"/>
            </a:xfrm>
          </p:grpSpPr>
          <p:sp>
            <p:nvSpPr>
              <p:cNvPr id="328970" name="Line 147"/>
              <p:cNvSpPr>
                <a:spLocks noChangeShapeType="1"/>
              </p:cNvSpPr>
              <p:nvPr/>
            </p:nvSpPr>
            <p:spPr bwMode="auto">
              <a:xfrm>
                <a:off x="3212" y="128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71" name="Line 148"/>
              <p:cNvSpPr>
                <a:spLocks noChangeShapeType="1"/>
              </p:cNvSpPr>
              <p:nvPr/>
            </p:nvSpPr>
            <p:spPr bwMode="auto">
              <a:xfrm flipH="1">
                <a:off x="3204" y="128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47" name="Group 149"/>
            <p:cNvGrpSpPr>
              <a:grpSpLocks/>
            </p:cNvGrpSpPr>
            <p:nvPr/>
          </p:nvGrpSpPr>
          <p:grpSpPr bwMode="auto">
            <a:xfrm>
              <a:off x="4700" y="1516"/>
              <a:ext cx="72" cy="56"/>
              <a:chOff x="4700" y="1516"/>
              <a:chExt cx="72" cy="56"/>
            </a:xfrm>
          </p:grpSpPr>
          <p:sp>
            <p:nvSpPr>
              <p:cNvPr id="328968" name="Line 150"/>
              <p:cNvSpPr>
                <a:spLocks noChangeShapeType="1"/>
              </p:cNvSpPr>
              <p:nvPr/>
            </p:nvSpPr>
            <p:spPr bwMode="auto">
              <a:xfrm>
                <a:off x="4708" y="15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69" name="Line 151"/>
              <p:cNvSpPr>
                <a:spLocks noChangeShapeType="1"/>
              </p:cNvSpPr>
              <p:nvPr/>
            </p:nvSpPr>
            <p:spPr bwMode="auto">
              <a:xfrm flipH="1">
                <a:off x="4700" y="15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48" name="Group 152"/>
            <p:cNvGrpSpPr>
              <a:grpSpLocks/>
            </p:cNvGrpSpPr>
            <p:nvPr/>
          </p:nvGrpSpPr>
          <p:grpSpPr bwMode="auto">
            <a:xfrm>
              <a:off x="4020" y="2444"/>
              <a:ext cx="72" cy="56"/>
              <a:chOff x="4020" y="2444"/>
              <a:chExt cx="72" cy="56"/>
            </a:xfrm>
          </p:grpSpPr>
          <p:sp>
            <p:nvSpPr>
              <p:cNvPr id="328966" name="Line 153"/>
              <p:cNvSpPr>
                <a:spLocks noChangeShapeType="1"/>
              </p:cNvSpPr>
              <p:nvPr/>
            </p:nvSpPr>
            <p:spPr bwMode="auto">
              <a:xfrm>
                <a:off x="4028" y="244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67" name="Line 154"/>
              <p:cNvSpPr>
                <a:spLocks noChangeShapeType="1"/>
              </p:cNvSpPr>
              <p:nvPr/>
            </p:nvSpPr>
            <p:spPr bwMode="auto">
              <a:xfrm flipH="1">
                <a:off x="4020" y="244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49" name="Group 155"/>
            <p:cNvGrpSpPr>
              <a:grpSpLocks/>
            </p:cNvGrpSpPr>
            <p:nvPr/>
          </p:nvGrpSpPr>
          <p:grpSpPr bwMode="auto">
            <a:xfrm>
              <a:off x="4244" y="1284"/>
              <a:ext cx="72" cy="56"/>
              <a:chOff x="4244" y="1284"/>
              <a:chExt cx="72" cy="56"/>
            </a:xfrm>
          </p:grpSpPr>
          <p:sp>
            <p:nvSpPr>
              <p:cNvPr id="328964" name="Line 156"/>
              <p:cNvSpPr>
                <a:spLocks noChangeShapeType="1"/>
              </p:cNvSpPr>
              <p:nvPr/>
            </p:nvSpPr>
            <p:spPr bwMode="auto">
              <a:xfrm>
                <a:off x="4252" y="128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65" name="Line 157"/>
              <p:cNvSpPr>
                <a:spLocks noChangeShapeType="1"/>
              </p:cNvSpPr>
              <p:nvPr/>
            </p:nvSpPr>
            <p:spPr bwMode="auto">
              <a:xfrm flipH="1">
                <a:off x="4244" y="128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8850" name="Oval 158"/>
            <p:cNvSpPr>
              <a:spLocks noChangeArrowheads="1"/>
            </p:cNvSpPr>
            <p:nvPr/>
          </p:nvSpPr>
          <p:spPr bwMode="auto">
            <a:xfrm>
              <a:off x="3228" y="1196"/>
              <a:ext cx="32" cy="3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8851" name="Oval 159"/>
            <p:cNvSpPr>
              <a:spLocks noChangeArrowheads="1"/>
            </p:cNvSpPr>
            <p:nvPr/>
          </p:nvSpPr>
          <p:spPr bwMode="auto">
            <a:xfrm>
              <a:off x="3044" y="1196"/>
              <a:ext cx="32" cy="3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8852" name="Oval 160"/>
            <p:cNvSpPr>
              <a:spLocks noChangeArrowheads="1"/>
            </p:cNvSpPr>
            <p:nvPr/>
          </p:nvSpPr>
          <p:spPr bwMode="auto">
            <a:xfrm>
              <a:off x="2860" y="1196"/>
              <a:ext cx="32" cy="3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grpSp>
          <p:nvGrpSpPr>
            <p:cNvPr id="328853" name="Group 161"/>
            <p:cNvGrpSpPr>
              <a:grpSpLocks/>
            </p:cNvGrpSpPr>
            <p:nvPr/>
          </p:nvGrpSpPr>
          <p:grpSpPr bwMode="auto">
            <a:xfrm>
              <a:off x="3020" y="1516"/>
              <a:ext cx="72" cy="56"/>
              <a:chOff x="3020" y="1516"/>
              <a:chExt cx="72" cy="56"/>
            </a:xfrm>
          </p:grpSpPr>
          <p:sp>
            <p:nvSpPr>
              <p:cNvPr id="328962" name="Line 162"/>
              <p:cNvSpPr>
                <a:spLocks noChangeShapeType="1"/>
              </p:cNvSpPr>
              <p:nvPr/>
            </p:nvSpPr>
            <p:spPr bwMode="auto">
              <a:xfrm>
                <a:off x="3028" y="15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63" name="Line 163"/>
              <p:cNvSpPr>
                <a:spLocks noChangeShapeType="1"/>
              </p:cNvSpPr>
              <p:nvPr/>
            </p:nvSpPr>
            <p:spPr bwMode="auto">
              <a:xfrm flipH="1">
                <a:off x="3020" y="15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54" name="Group 164"/>
            <p:cNvGrpSpPr>
              <a:grpSpLocks/>
            </p:cNvGrpSpPr>
            <p:nvPr/>
          </p:nvGrpSpPr>
          <p:grpSpPr bwMode="auto">
            <a:xfrm>
              <a:off x="2836" y="1516"/>
              <a:ext cx="72" cy="56"/>
              <a:chOff x="2836" y="1516"/>
              <a:chExt cx="72" cy="56"/>
            </a:xfrm>
          </p:grpSpPr>
          <p:sp>
            <p:nvSpPr>
              <p:cNvPr id="328960" name="Line 165"/>
              <p:cNvSpPr>
                <a:spLocks noChangeShapeType="1"/>
              </p:cNvSpPr>
              <p:nvPr/>
            </p:nvSpPr>
            <p:spPr bwMode="auto">
              <a:xfrm>
                <a:off x="2844" y="15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61" name="Line 166"/>
              <p:cNvSpPr>
                <a:spLocks noChangeShapeType="1"/>
              </p:cNvSpPr>
              <p:nvPr/>
            </p:nvSpPr>
            <p:spPr bwMode="auto">
              <a:xfrm flipH="1">
                <a:off x="2836" y="15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55" name="Group 167"/>
            <p:cNvGrpSpPr>
              <a:grpSpLocks/>
            </p:cNvGrpSpPr>
            <p:nvPr/>
          </p:nvGrpSpPr>
          <p:grpSpPr bwMode="auto">
            <a:xfrm>
              <a:off x="3124" y="1516"/>
              <a:ext cx="72" cy="56"/>
              <a:chOff x="3124" y="1516"/>
              <a:chExt cx="72" cy="56"/>
            </a:xfrm>
          </p:grpSpPr>
          <p:sp>
            <p:nvSpPr>
              <p:cNvPr id="328958" name="Line 168"/>
              <p:cNvSpPr>
                <a:spLocks noChangeShapeType="1"/>
              </p:cNvSpPr>
              <p:nvPr/>
            </p:nvSpPr>
            <p:spPr bwMode="auto">
              <a:xfrm>
                <a:off x="3132" y="15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59" name="Line 169"/>
              <p:cNvSpPr>
                <a:spLocks noChangeShapeType="1"/>
              </p:cNvSpPr>
              <p:nvPr/>
            </p:nvSpPr>
            <p:spPr bwMode="auto">
              <a:xfrm flipH="1">
                <a:off x="3124" y="15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56" name="Group 170"/>
            <p:cNvGrpSpPr>
              <a:grpSpLocks/>
            </p:cNvGrpSpPr>
            <p:nvPr/>
          </p:nvGrpSpPr>
          <p:grpSpPr bwMode="auto">
            <a:xfrm>
              <a:off x="2940" y="1748"/>
              <a:ext cx="72" cy="56"/>
              <a:chOff x="2940" y="1748"/>
              <a:chExt cx="72" cy="56"/>
            </a:xfrm>
          </p:grpSpPr>
          <p:sp>
            <p:nvSpPr>
              <p:cNvPr id="328956" name="Line 171"/>
              <p:cNvSpPr>
                <a:spLocks noChangeShapeType="1"/>
              </p:cNvSpPr>
              <p:nvPr/>
            </p:nvSpPr>
            <p:spPr bwMode="auto">
              <a:xfrm>
                <a:off x="2948" y="17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57" name="Line 172"/>
              <p:cNvSpPr>
                <a:spLocks noChangeShapeType="1"/>
              </p:cNvSpPr>
              <p:nvPr/>
            </p:nvSpPr>
            <p:spPr bwMode="auto">
              <a:xfrm flipH="1">
                <a:off x="2940" y="17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57" name="Group 173"/>
            <p:cNvGrpSpPr>
              <a:grpSpLocks/>
            </p:cNvGrpSpPr>
            <p:nvPr/>
          </p:nvGrpSpPr>
          <p:grpSpPr bwMode="auto">
            <a:xfrm>
              <a:off x="2836" y="1748"/>
              <a:ext cx="72" cy="56"/>
              <a:chOff x="2836" y="1748"/>
              <a:chExt cx="72" cy="56"/>
            </a:xfrm>
          </p:grpSpPr>
          <p:sp>
            <p:nvSpPr>
              <p:cNvPr id="328954" name="Line 174"/>
              <p:cNvSpPr>
                <a:spLocks noChangeShapeType="1"/>
              </p:cNvSpPr>
              <p:nvPr/>
            </p:nvSpPr>
            <p:spPr bwMode="auto">
              <a:xfrm>
                <a:off x="2844" y="17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55" name="Line 175"/>
              <p:cNvSpPr>
                <a:spLocks noChangeShapeType="1"/>
              </p:cNvSpPr>
              <p:nvPr/>
            </p:nvSpPr>
            <p:spPr bwMode="auto">
              <a:xfrm flipH="1">
                <a:off x="2836" y="17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58" name="Group 176"/>
            <p:cNvGrpSpPr>
              <a:grpSpLocks/>
            </p:cNvGrpSpPr>
            <p:nvPr/>
          </p:nvGrpSpPr>
          <p:grpSpPr bwMode="auto">
            <a:xfrm>
              <a:off x="3204" y="1748"/>
              <a:ext cx="72" cy="56"/>
              <a:chOff x="3204" y="1748"/>
              <a:chExt cx="72" cy="56"/>
            </a:xfrm>
          </p:grpSpPr>
          <p:sp>
            <p:nvSpPr>
              <p:cNvPr id="328952" name="Line 177"/>
              <p:cNvSpPr>
                <a:spLocks noChangeShapeType="1"/>
              </p:cNvSpPr>
              <p:nvPr/>
            </p:nvSpPr>
            <p:spPr bwMode="auto">
              <a:xfrm>
                <a:off x="3212" y="17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53" name="Line 178"/>
              <p:cNvSpPr>
                <a:spLocks noChangeShapeType="1"/>
              </p:cNvSpPr>
              <p:nvPr/>
            </p:nvSpPr>
            <p:spPr bwMode="auto">
              <a:xfrm flipH="1">
                <a:off x="3204" y="17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59" name="Group 179"/>
            <p:cNvGrpSpPr>
              <a:grpSpLocks/>
            </p:cNvGrpSpPr>
            <p:nvPr/>
          </p:nvGrpSpPr>
          <p:grpSpPr bwMode="auto">
            <a:xfrm>
              <a:off x="2940" y="1980"/>
              <a:ext cx="72" cy="56"/>
              <a:chOff x="2940" y="1980"/>
              <a:chExt cx="72" cy="56"/>
            </a:xfrm>
          </p:grpSpPr>
          <p:sp>
            <p:nvSpPr>
              <p:cNvPr id="328950" name="Line 180"/>
              <p:cNvSpPr>
                <a:spLocks noChangeShapeType="1"/>
              </p:cNvSpPr>
              <p:nvPr/>
            </p:nvSpPr>
            <p:spPr bwMode="auto">
              <a:xfrm>
                <a:off x="2948" y="19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51" name="Line 181"/>
              <p:cNvSpPr>
                <a:spLocks noChangeShapeType="1"/>
              </p:cNvSpPr>
              <p:nvPr/>
            </p:nvSpPr>
            <p:spPr bwMode="auto">
              <a:xfrm flipH="1">
                <a:off x="2940" y="19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60" name="Group 182"/>
            <p:cNvGrpSpPr>
              <a:grpSpLocks/>
            </p:cNvGrpSpPr>
            <p:nvPr/>
          </p:nvGrpSpPr>
          <p:grpSpPr bwMode="auto">
            <a:xfrm>
              <a:off x="2836" y="1980"/>
              <a:ext cx="72" cy="56"/>
              <a:chOff x="2836" y="1980"/>
              <a:chExt cx="72" cy="56"/>
            </a:xfrm>
          </p:grpSpPr>
          <p:sp>
            <p:nvSpPr>
              <p:cNvPr id="328948" name="Line 183"/>
              <p:cNvSpPr>
                <a:spLocks noChangeShapeType="1"/>
              </p:cNvSpPr>
              <p:nvPr/>
            </p:nvSpPr>
            <p:spPr bwMode="auto">
              <a:xfrm>
                <a:off x="2844" y="19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49" name="Line 184"/>
              <p:cNvSpPr>
                <a:spLocks noChangeShapeType="1"/>
              </p:cNvSpPr>
              <p:nvPr/>
            </p:nvSpPr>
            <p:spPr bwMode="auto">
              <a:xfrm flipH="1">
                <a:off x="2836" y="19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61" name="Group 185"/>
            <p:cNvGrpSpPr>
              <a:grpSpLocks/>
            </p:cNvGrpSpPr>
            <p:nvPr/>
          </p:nvGrpSpPr>
          <p:grpSpPr bwMode="auto">
            <a:xfrm>
              <a:off x="3124" y="1980"/>
              <a:ext cx="72" cy="56"/>
              <a:chOff x="3124" y="1980"/>
              <a:chExt cx="72" cy="56"/>
            </a:xfrm>
          </p:grpSpPr>
          <p:sp>
            <p:nvSpPr>
              <p:cNvPr id="328946" name="Line 186"/>
              <p:cNvSpPr>
                <a:spLocks noChangeShapeType="1"/>
              </p:cNvSpPr>
              <p:nvPr/>
            </p:nvSpPr>
            <p:spPr bwMode="auto">
              <a:xfrm>
                <a:off x="3132" y="19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47" name="Line 187"/>
              <p:cNvSpPr>
                <a:spLocks noChangeShapeType="1"/>
              </p:cNvSpPr>
              <p:nvPr/>
            </p:nvSpPr>
            <p:spPr bwMode="auto">
              <a:xfrm flipH="1">
                <a:off x="3124" y="19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62" name="Group 188"/>
            <p:cNvGrpSpPr>
              <a:grpSpLocks/>
            </p:cNvGrpSpPr>
            <p:nvPr/>
          </p:nvGrpSpPr>
          <p:grpSpPr bwMode="auto">
            <a:xfrm>
              <a:off x="3020" y="2212"/>
              <a:ext cx="72" cy="56"/>
              <a:chOff x="3020" y="2212"/>
              <a:chExt cx="72" cy="56"/>
            </a:xfrm>
          </p:grpSpPr>
          <p:sp>
            <p:nvSpPr>
              <p:cNvPr id="328944" name="Line 189"/>
              <p:cNvSpPr>
                <a:spLocks noChangeShapeType="1"/>
              </p:cNvSpPr>
              <p:nvPr/>
            </p:nvSpPr>
            <p:spPr bwMode="auto">
              <a:xfrm>
                <a:off x="3028" y="22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45" name="Line 190"/>
              <p:cNvSpPr>
                <a:spLocks noChangeShapeType="1"/>
              </p:cNvSpPr>
              <p:nvPr/>
            </p:nvSpPr>
            <p:spPr bwMode="auto">
              <a:xfrm flipH="1">
                <a:off x="3020" y="22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63" name="Group 191"/>
            <p:cNvGrpSpPr>
              <a:grpSpLocks/>
            </p:cNvGrpSpPr>
            <p:nvPr/>
          </p:nvGrpSpPr>
          <p:grpSpPr bwMode="auto">
            <a:xfrm>
              <a:off x="3204" y="2212"/>
              <a:ext cx="72" cy="56"/>
              <a:chOff x="3204" y="2212"/>
              <a:chExt cx="72" cy="56"/>
            </a:xfrm>
          </p:grpSpPr>
          <p:sp>
            <p:nvSpPr>
              <p:cNvPr id="328942" name="Line 192"/>
              <p:cNvSpPr>
                <a:spLocks noChangeShapeType="1"/>
              </p:cNvSpPr>
              <p:nvPr/>
            </p:nvSpPr>
            <p:spPr bwMode="auto">
              <a:xfrm>
                <a:off x="3212" y="22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43" name="Line 193"/>
              <p:cNvSpPr>
                <a:spLocks noChangeShapeType="1"/>
              </p:cNvSpPr>
              <p:nvPr/>
            </p:nvSpPr>
            <p:spPr bwMode="auto">
              <a:xfrm flipH="1">
                <a:off x="3204" y="22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64" name="Group 194"/>
            <p:cNvGrpSpPr>
              <a:grpSpLocks/>
            </p:cNvGrpSpPr>
            <p:nvPr/>
          </p:nvGrpSpPr>
          <p:grpSpPr bwMode="auto">
            <a:xfrm>
              <a:off x="3020" y="2444"/>
              <a:ext cx="72" cy="56"/>
              <a:chOff x="3020" y="2444"/>
              <a:chExt cx="72" cy="56"/>
            </a:xfrm>
          </p:grpSpPr>
          <p:sp>
            <p:nvSpPr>
              <p:cNvPr id="328940" name="Line 195"/>
              <p:cNvSpPr>
                <a:spLocks noChangeShapeType="1"/>
              </p:cNvSpPr>
              <p:nvPr/>
            </p:nvSpPr>
            <p:spPr bwMode="auto">
              <a:xfrm>
                <a:off x="3028" y="244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41" name="Line 196"/>
              <p:cNvSpPr>
                <a:spLocks noChangeShapeType="1"/>
              </p:cNvSpPr>
              <p:nvPr/>
            </p:nvSpPr>
            <p:spPr bwMode="auto">
              <a:xfrm flipH="1">
                <a:off x="3020" y="244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65" name="Group 197"/>
            <p:cNvGrpSpPr>
              <a:grpSpLocks/>
            </p:cNvGrpSpPr>
            <p:nvPr/>
          </p:nvGrpSpPr>
          <p:grpSpPr bwMode="auto">
            <a:xfrm>
              <a:off x="3124" y="2444"/>
              <a:ext cx="72" cy="56"/>
              <a:chOff x="3124" y="2444"/>
              <a:chExt cx="72" cy="56"/>
            </a:xfrm>
          </p:grpSpPr>
          <p:sp>
            <p:nvSpPr>
              <p:cNvPr id="328938" name="Line 198"/>
              <p:cNvSpPr>
                <a:spLocks noChangeShapeType="1"/>
              </p:cNvSpPr>
              <p:nvPr/>
            </p:nvSpPr>
            <p:spPr bwMode="auto">
              <a:xfrm>
                <a:off x="3132" y="244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39" name="Line 199"/>
              <p:cNvSpPr>
                <a:spLocks noChangeShapeType="1"/>
              </p:cNvSpPr>
              <p:nvPr/>
            </p:nvSpPr>
            <p:spPr bwMode="auto">
              <a:xfrm flipH="1">
                <a:off x="3124" y="244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66" name="Group 200"/>
            <p:cNvGrpSpPr>
              <a:grpSpLocks/>
            </p:cNvGrpSpPr>
            <p:nvPr/>
          </p:nvGrpSpPr>
          <p:grpSpPr bwMode="auto">
            <a:xfrm>
              <a:off x="2940" y="2676"/>
              <a:ext cx="72" cy="56"/>
              <a:chOff x="2940" y="2676"/>
              <a:chExt cx="72" cy="56"/>
            </a:xfrm>
          </p:grpSpPr>
          <p:sp>
            <p:nvSpPr>
              <p:cNvPr id="328936" name="Line 201"/>
              <p:cNvSpPr>
                <a:spLocks noChangeShapeType="1"/>
              </p:cNvSpPr>
              <p:nvPr/>
            </p:nvSpPr>
            <p:spPr bwMode="auto">
              <a:xfrm>
                <a:off x="2948" y="267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37" name="Line 202"/>
              <p:cNvSpPr>
                <a:spLocks noChangeShapeType="1"/>
              </p:cNvSpPr>
              <p:nvPr/>
            </p:nvSpPr>
            <p:spPr bwMode="auto">
              <a:xfrm flipH="1">
                <a:off x="2940" y="267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67" name="Group 203"/>
            <p:cNvGrpSpPr>
              <a:grpSpLocks/>
            </p:cNvGrpSpPr>
            <p:nvPr/>
          </p:nvGrpSpPr>
          <p:grpSpPr bwMode="auto">
            <a:xfrm>
              <a:off x="3204" y="2676"/>
              <a:ext cx="72" cy="56"/>
              <a:chOff x="3204" y="2676"/>
              <a:chExt cx="72" cy="56"/>
            </a:xfrm>
          </p:grpSpPr>
          <p:sp>
            <p:nvSpPr>
              <p:cNvPr id="328934" name="Line 204"/>
              <p:cNvSpPr>
                <a:spLocks noChangeShapeType="1"/>
              </p:cNvSpPr>
              <p:nvPr/>
            </p:nvSpPr>
            <p:spPr bwMode="auto">
              <a:xfrm>
                <a:off x="3212" y="267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35" name="Line 205"/>
              <p:cNvSpPr>
                <a:spLocks noChangeShapeType="1"/>
              </p:cNvSpPr>
              <p:nvPr/>
            </p:nvSpPr>
            <p:spPr bwMode="auto">
              <a:xfrm flipH="1">
                <a:off x="3204" y="267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68" name="Group 206"/>
            <p:cNvGrpSpPr>
              <a:grpSpLocks/>
            </p:cNvGrpSpPr>
            <p:nvPr/>
          </p:nvGrpSpPr>
          <p:grpSpPr bwMode="auto">
            <a:xfrm>
              <a:off x="2940" y="2908"/>
              <a:ext cx="72" cy="56"/>
              <a:chOff x="2940" y="2908"/>
              <a:chExt cx="72" cy="56"/>
            </a:xfrm>
          </p:grpSpPr>
          <p:sp>
            <p:nvSpPr>
              <p:cNvPr id="328932" name="Line 207"/>
              <p:cNvSpPr>
                <a:spLocks noChangeShapeType="1"/>
              </p:cNvSpPr>
              <p:nvPr/>
            </p:nvSpPr>
            <p:spPr bwMode="auto">
              <a:xfrm>
                <a:off x="2948" y="290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33" name="Line 208"/>
              <p:cNvSpPr>
                <a:spLocks noChangeShapeType="1"/>
              </p:cNvSpPr>
              <p:nvPr/>
            </p:nvSpPr>
            <p:spPr bwMode="auto">
              <a:xfrm flipH="1">
                <a:off x="2940" y="290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69" name="Group 209"/>
            <p:cNvGrpSpPr>
              <a:grpSpLocks/>
            </p:cNvGrpSpPr>
            <p:nvPr/>
          </p:nvGrpSpPr>
          <p:grpSpPr bwMode="auto">
            <a:xfrm>
              <a:off x="3124" y="2908"/>
              <a:ext cx="72" cy="56"/>
              <a:chOff x="3124" y="2908"/>
              <a:chExt cx="72" cy="56"/>
            </a:xfrm>
          </p:grpSpPr>
          <p:sp>
            <p:nvSpPr>
              <p:cNvPr id="328930" name="Line 210"/>
              <p:cNvSpPr>
                <a:spLocks noChangeShapeType="1"/>
              </p:cNvSpPr>
              <p:nvPr/>
            </p:nvSpPr>
            <p:spPr bwMode="auto">
              <a:xfrm>
                <a:off x="3132" y="290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31" name="Line 211"/>
              <p:cNvSpPr>
                <a:spLocks noChangeShapeType="1"/>
              </p:cNvSpPr>
              <p:nvPr/>
            </p:nvSpPr>
            <p:spPr bwMode="auto">
              <a:xfrm flipH="1">
                <a:off x="3124" y="290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70" name="Group 212"/>
            <p:cNvGrpSpPr>
              <a:grpSpLocks/>
            </p:cNvGrpSpPr>
            <p:nvPr/>
          </p:nvGrpSpPr>
          <p:grpSpPr bwMode="auto">
            <a:xfrm>
              <a:off x="2756" y="2212"/>
              <a:ext cx="72" cy="56"/>
              <a:chOff x="2756" y="2212"/>
              <a:chExt cx="72" cy="56"/>
            </a:xfrm>
          </p:grpSpPr>
          <p:sp>
            <p:nvSpPr>
              <p:cNvPr id="328928" name="Line 213"/>
              <p:cNvSpPr>
                <a:spLocks noChangeShapeType="1"/>
              </p:cNvSpPr>
              <p:nvPr/>
            </p:nvSpPr>
            <p:spPr bwMode="auto">
              <a:xfrm>
                <a:off x="2764" y="22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29" name="Line 214"/>
              <p:cNvSpPr>
                <a:spLocks noChangeShapeType="1"/>
              </p:cNvSpPr>
              <p:nvPr/>
            </p:nvSpPr>
            <p:spPr bwMode="auto">
              <a:xfrm flipH="1">
                <a:off x="2756" y="22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71" name="Group 215"/>
            <p:cNvGrpSpPr>
              <a:grpSpLocks/>
            </p:cNvGrpSpPr>
            <p:nvPr/>
          </p:nvGrpSpPr>
          <p:grpSpPr bwMode="auto">
            <a:xfrm>
              <a:off x="2756" y="2444"/>
              <a:ext cx="72" cy="56"/>
              <a:chOff x="2756" y="2444"/>
              <a:chExt cx="72" cy="56"/>
            </a:xfrm>
          </p:grpSpPr>
          <p:sp>
            <p:nvSpPr>
              <p:cNvPr id="328926" name="Line 216"/>
              <p:cNvSpPr>
                <a:spLocks noChangeShapeType="1"/>
              </p:cNvSpPr>
              <p:nvPr/>
            </p:nvSpPr>
            <p:spPr bwMode="auto">
              <a:xfrm>
                <a:off x="2764" y="244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27" name="Line 217"/>
              <p:cNvSpPr>
                <a:spLocks noChangeShapeType="1"/>
              </p:cNvSpPr>
              <p:nvPr/>
            </p:nvSpPr>
            <p:spPr bwMode="auto">
              <a:xfrm flipH="1">
                <a:off x="2756" y="244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72" name="Group 218"/>
            <p:cNvGrpSpPr>
              <a:grpSpLocks/>
            </p:cNvGrpSpPr>
            <p:nvPr/>
          </p:nvGrpSpPr>
          <p:grpSpPr bwMode="auto">
            <a:xfrm>
              <a:off x="2756" y="2676"/>
              <a:ext cx="72" cy="56"/>
              <a:chOff x="2756" y="2676"/>
              <a:chExt cx="72" cy="56"/>
            </a:xfrm>
          </p:grpSpPr>
          <p:sp>
            <p:nvSpPr>
              <p:cNvPr id="328924" name="Line 219"/>
              <p:cNvSpPr>
                <a:spLocks noChangeShapeType="1"/>
              </p:cNvSpPr>
              <p:nvPr/>
            </p:nvSpPr>
            <p:spPr bwMode="auto">
              <a:xfrm>
                <a:off x="2764" y="267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25" name="Line 220"/>
              <p:cNvSpPr>
                <a:spLocks noChangeShapeType="1"/>
              </p:cNvSpPr>
              <p:nvPr/>
            </p:nvSpPr>
            <p:spPr bwMode="auto">
              <a:xfrm flipH="1">
                <a:off x="2756" y="267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73" name="Group 221"/>
            <p:cNvGrpSpPr>
              <a:grpSpLocks/>
            </p:cNvGrpSpPr>
            <p:nvPr/>
          </p:nvGrpSpPr>
          <p:grpSpPr bwMode="auto">
            <a:xfrm>
              <a:off x="2756" y="2908"/>
              <a:ext cx="72" cy="56"/>
              <a:chOff x="2756" y="2908"/>
              <a:chExt cx="72" cy="56"/>
            </a:xfrm>
          </p:grpSpPr>
          <p:sp>
            <p:nvSpPr>
              <p:cNvPr id="328922" name="Line 222"/>
              <p:cNvSpPr>
                <a:spLocks noChangeShapeType="1"/>
              </p:cNvSpPr>
              <p:nvPr/>
            </p:nvSpPr>
            <p:spPr bwMode="auto">
              <a:xfrm>
                <a:off x="2764" y="290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23" name="Line 223"/>
              <p:cNvSpPr>
                <a:spLocks noChangeShapeType="1"/>
              </p:cNvSpPr>
              <p:nvPr/>
            </p:nvSpPr>
            <p:spPr bwMode="auto">
              <a:xfrm flipH="1">
                <a:off x="2756" y="290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74" name="Group 224"/>
            <p:cNvGrpSpPr>
              <a:grpSpLocks/>
            </p:cNvGrpSpPr>
            <p:nvPr/>
          </p:nvGrpSpPr>
          <p:grpSpPr bwMode="auto">
            <a:xfrm>
              <a:off x="4020" y="1988"/>
              <a:ext cx="72" cy="56"/>
              <a:chOff x="4020" y="1988"/>
              <a:chExt cx="72" cy="56"/>
            </a:xfrm>
          </p:grpSpPr>
          <p:sp>
            <p:nvSpPr>
              <p:cNvPr id="328920" name="Line 225"/>
              <p:cNvSpPr>
                <a:spLocks noChangeShapeType="1"/>
              </p:cNvSpPr>
              <p:nvPr/>
            </p:nvSpPr>
            <p:spPr bwMode="auto">
              <a:xfrm>
                <a:off x="4028" y="198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21" name="Line 226"/>
              <p:cNvSpPr>
                <a:spLocks noChangeShapeType="1"/>
              </p:cNvSpPr>
              <p:nvPr/>
            </p:nvSpPr>
            <p:spPr bwMode="auto">
              <a:xfrm flipH="1">
                <a:off x="4020" y="198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75" name="Group 227"/>
            <p:cNvGrpSpPr>
              <a:grpSpLocks/>
            </p:cNvGrpSpPr>
            <p:nvPr/>
          </p:nvGrpSpPr>
          <p:grpSpPr bwMode="auto">
            <a:xfrm>
              <a:off x="4020" y="2212"/>
              <a:ext cx="72" cy="56"/>
              <a:chOff x="4020" y="2212"/>
              <a:chExt cx="72" cy="56"/>
            </a:xfrm>
          </p:grpSpPr>
          <p:sp>
            <p:nvSpPr>
              <p:cNvPr id="328918" name="Line 228"/>
              <p:cNvSpPr>
                <a:spLocks noChangeShapeType="1"/>
              </p:cNvSpPr>
              <p:nvPr/>
            </p:nvSpPr>
            <p:spPr bwMode="auto">
              <a:xfrm>
                <a:off x="4028" y="22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19" name="Line 229"/>
              <p:cNvSpPr>
                <a:spLocks noChangeShapeType="1"/>
              </p:cNvSpPr>
              <p:nvPr/>
            </p:nvSpPr>
            <p:spPr bwMode="auto">
              <a:xfrm flipH="1">
                <a:off x="4020" y="22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76" name="Group 230"/>
            <p:cNvGrpSpPr>
              <a:grpSpLocks/>
            </p:cNvGrpSpPr>
            <p:nvPr/>
          </p:nvGrpSpPr>
          <p:grpSpPr bwMode="auto">
            <a:xfrm>
              <a:off x="4020" y="1748"/>
              <a:ext cx="72" cy="56"/>
              <a:chOff x="4020" y="1748"/>
              <a:chExt cx="72" cy="56"/>
            </a:xfrm>
          </p:grpSpPr>
          <p:sp>
            <p:nvSpPr>
              <p:cNvPr id="328916" name="Line 231"/>
              <p:cNvSpPr>
                <a:spLocks noChangeShapeType="1"/>
              </p:cNvSpPr>
              <p:nvPr/>
            </p:nvSpPr>
            <p:spPr bwMode="auto">
              <a:xfrm>
                <a:off x="4028" y="17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17" name="Line 232"/>
              <p:cNvSpPr>
                <a:spLocks noChangeShapeType="1"/>
              </p:cNvSpPr>
              <p:nvPr/>
            </p:nvSpPr>
            <p:spPr bwMode="auto">
              <a:xfrm flipH="1">
                <a:off x="4020" y="17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77" name="Group 233"/>
            <p:cNvGrpSpPr>
              <a:grpSpLocks/>
            </p:cNvGrpSpPr>
            <p:nvPr/>
          </p:nvGrpSpPr>
          <p:grpSpPr bwMode="auto">
            <a:xfrm>
              <a:off x="4468" y="2444"/>
              <a:ext cx="72" cy="56"/>
              <a:chOff x="4468" y="2444"/>
              <a:chExt cx="72" cy="56"/>
            </a:xfrm>
          </p:grpSpPr>
          <p:sp>
            <p:nvSpPr>
              <p:cNvPr id="328914" name="Line 234"/>
              <p:cNvSpPr>
                <a:spLocks noChangeShapeType="1"/>
              </p:cNvSpPr>
              <p:nvPr/>
            </p:nvSpPr>
            <p:spPr bwMode="auto">
              <a:xfrm>
                <a:off x="4476" y="244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15" name="Line 235"/>
              <p:cNvSpPr>
                <a:spLocks noChangeShapeType="1"/>
              </p:cNvSpPr>
              <p:nvPr/>
            </p:nvSpPr>
            <p:spPr bwMode="auto">
              <a:xfrm flipH="1">
                <a:off x="4468" y="244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78" name="Group 236"/>
            <p:cNvGrpSpPr>
              <a:grpSpLocks/>
            </p:cNvGrpSpPr>
            <p:nvPr/>
          </p:nvGrpSpPr>
          <p:grpSpPr bwMode="auto">
            <a:xfrm>
              <a:off x="4468" y="2676"/>
              <a:ext cx="72" cy="56"/>
              <a:chOff x="4468" y="2676"/>
              <a:chExt cx="72" cy="56"/>
            </a:xfrm>
          </p:grpSpPr>
          <p:sp>
            <p:nvSpPr>
              <p:cNvPr id="328912" name="Line 237"/>
              <p:cNvSpPr>
                <a:spLocks noChangeShapeType="1"/>
              </p:cNvSpPr>
              <p:nvPr/>
            </p:nvSpPr>
            <p:spPr bwMode="auto">
              <a:xfrm>
                <a:off x="4476" y="267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13" name="Line 238"/>
              <p:cNvSpPr>
                <a:spLocks noChangeShapeType="1"/>
              </p:cNvSpPr>
              <p:nvPr/>
            </p:nvSpPr>
            <p:spPr bwMode="auto">
              <a:xfrm flipH="1">
                <a:off x="4468" y="267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79" name="Group 239"/>
            <p:cNvGrpSpPr>
              <a:grpSpLocks/>
            </p:cNvGrpSpPr>
            <p:nvPr/>
          </p:nvGrpSpPr>
          <p:grpSpPr bwMode="auto">
            <a:xfrm>
              <a:off x="4468" y="2212"/>
              <a:ext cx="72" cy="56"/>
              <a:chOff x="4468" y="2212"/>
              <a:chExt cx="72" cy="56"/>
            </a:xfrm>
          </p:grpSpPr>
          <p:sp>
            <p:nvSpPr>
              <p:cNvPr id="328910" name="Line 240"/>
              <p:cNvSpPr>
                <a:spLocks noChangeShapeType="1"/>
              </p:cNvSpPr>
              <p:nvPr/>
            </p:nvSpPr>
            <p:spPr bwMode="auto">
              <a:xfrm>
                <a:off x="4476" y="22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11" name="Line 241"/>
              <p:cNvSpPr>
                <a:spLocks noChangeShapeType="1"/>
              </p:cNvSpPr>
              <p:nvPr/>
            </p:nvSpPr>
            <p:spPr bwMode="auto">
              <a:xfrm flipH="1">
                <a:off x="4468" y="22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80" name="Group 242"/>
            <p:cNvGrpSpPr>
              <a:grpSpLocks/>
            </p:cNvGrpSpPr>
            <p:nvPr/>
          </p:nvGrpSpPr>
          <p:grpSpPr bwMode="auto">
            <a:xfrm>
              <a:off x="4468" y="1748"/>
              <a:ext cx="72" cy="56"/>
              <a:chOff x="4468" y="1748"/>
              <a:chExt cx="72" cy="56"/>
            </a:xfrm>
          </p:grpSpPr>
          <p:sp>
            <p:nvSpPr>
              <p:cNvPr id="328908" name="Line 243"/>
              <p:cNvSpPr>
                <a:spLocks noChangeShapeType="1"/>
              </p:cNvSpPr>
              <p:nvPr/>
            </p:nvSpPr>
            <p:spPr bwMode="auto">
              <a:xfrm>
                <a:off x="4476" y="17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09" name="Line 244"/>
              <p:cNvSpPr>
                <a:spLocks noChangeShapeType="1"/>
              </p:cNvSpPr>
              <p:nvPr/>
            </p:nvSpPr>
            <p:spPr bwMode="auto">
              <a:xfrm flipH="1">
                <a:off x="4468" y="17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81" name="Group 245"/>
            <p:cNvGrpSpPr>
              <a:grpSpLocks/>
            </p:cNvGrpSpPr>
            <p:nvPr/>
          </p:nvGrpSpPr>
          <p:grpSpPr bwMode="auto">
            <a:xfrm>
              <a:off x="4468" y="1980"/>
              <a:ext cx="72" cy="56"/>
              <a:chOff x="4468" y="1980"/>
              <a:chExt cx="72" cy="56"/>
            </a:xfrm>
          </p:grpSpPr>
          <p:sp>
            <p:nvSpPr>
              <p:cNvPr id="328906" name="Line 246"/>
              <p:cNvSpPr>
                <a:spLocks noChangeShapeType="1"/>
              </p:cNvSpPr>
              <p:nvPr/>
            </p:nvSpPr>
            <p:spPr bwMode="auto">
              <a:xfrm>
                <a:off x="4476" y="19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07" name="Line 247"/>
              <p:cNvSpPr>
                <a:spLocks noChangeShapeType="1"/>
              </p:cNvSpPr>
              <p:nvPr/>
            </p:nvSpPr>
            <p:spPr bwMode="auto">
              <a:xfrm flipH="1">
                <a:off x="4468" y="19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82" name="Group 248"/>
            <p:cNvGrpSpPr>
              <a:grpSpLocks/>
            </p:cNvGrpSpPr>
            <p:nvPr/>
          </p:nvGrpSpPr>
          <p:grpSpPr bwMode="auto">
            <a:xfrm>
              <a:off x="4468" y="1516"/>
              <a:ext cx="72" cy="56"/>
              <a:chOff x="4468" y="1516"/>
              <a:chExt cx="72" cy="56"/>
            </a:xfrm>
          </p:grpSpPr>
          <p:sp>
            <p:nvSpPr>
              <p:cNvPr id="328904" name="Line 249"/>
              <p:cNvSpPr>
                <a:spLocks noChangeShapeType="1"/>
              </p:cNvSpPr>
              <p:nvPr/>
            </p:nvSpPr>
            <p:spPr bwMode="auto">
              <a:xfrm>
                <a:off x="4476" y="15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05" name="Line 250"/>
              <p:cNvSpPr>
                <a:spLocks noChangeShapeType="1"/>
              </p:cNvSpPr>
              <p:nvPr/>
            </p:nvSpPr>
            <p:spPr bwMode="auto">
              <a:xfrm flipH="1">
                <a:off x="4468" y="15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83" name="Group 251"/>
            <p:cNvGrpSpPr>
              <a:grpSpLocks/>
            </p:cNvGrpSpPr>
            <p:nvPr/>
          </p:nvGrpSpPr>
          <p:grpSpPr bwMode="auto">
            <a:xfrm>
              <a:off x="4020" y="1516"/>
              <a:ext cx="72" cy="56"/>
              <a:chOff x="4020" y="1516"/>
              <a:chExt cx="72" cy="56"/>
            </a:xfrm>
          </p:grpSpPr>
          <p:sp>
            <p:nvSpPr>
              <p:cNvPr id="328902" name="Line 252"/>
              <p:cNvSpPr>
                <a:spLocks noChangeShapeType="1"/>
              </p:cNvSpPr>
              <p:nvPr/>
            </p:nvSpPr>
            <p:spPr bwMode="auto">
              <a:xfrm>
                <a:off x="4028" y="15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03" name="Line 253"/>
              <p:cNvSpPr>
                <a:spLocks noChangeShapeType="1"/>
              </p:cNvSpPr>
              <p:nvPr/>
            </p:nvSpPr>
            <p:spPr bwMode="auto">
              <a:xfrm flipH="1">
                <a:off x="4020" y="15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84" name="Group 254"/>
            <p:cNvGrpSpPr>
              <a:grpSpLocks/>
            </p:cNvGrpSpPr>
            <p:nvPr/>
          </p:nvGrpSpPr>
          <p:grpSpPr bwMode="auto">
            <a:xfrm>
              <a:off x="4468" y="1284"/>
              <a:ext cx="72" cy="56"/>
              <a:chOff x="4468" y="1284"/>
              <a:chExt cx="72" cy="56"/>
            </a:xfrm>
          </p:grpSpPr>
          <p:sp>
            <p:nvSpPr>
              <p:cNvPr id="328900" name="Line 255"/>
              <p:cNvSpPr>
                <a:spLocks noChangeShapeType="1"/>
              </p:cNvSpPr>
              <p:nvPr/>
            </p:nvSpPr>
            <p:spPr bwMode="auto">
              <a:xfrm>
                <a:off x="4476" y="128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901" name="Line 256"/>
              <p:cNvSpPr>
                <a:spLocks noChangeShapeType="1"/>
              </p:cNvSpPr>
              <p:nvPr/>
            </p:nvSpPr>
            <p:spPr bwMode="auto">
              <a:xfrm flipH="1">
                <a:off x="4468" y="128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85" name="Group 257"/>
            <p:cNvGrpSpPr>
              <a:grpSpLocks/>
            </p:cNvGrpSpPr>
            <p:nvPr/>
          </p:nvGrpSpPr>
          <p:grpSpPr bwMode="auto">
            <a:xfrm>
              <a:off x="4700" y="1748"/>
              <a:ext cx="72" cy="56"/>
              <a:chOff x="4700" y="1748"/>
              <a:chExt cx="72" cy="56"/>
            </a:xfrm>
          </p:grpSpPr>
          <p:sp>
            <p:nvSpPr>
              <p:cNvPr id="328898" name="Line 258"/>
              <p:cNvSpPr>
                <a:spLocks noChangeShapeType="1"/>
              </p:cNvSpPr>
              <p:nvPr/>
            </p:nvSpPr>
            <p:spPr bwMode="auto">
              <a:xfrm>
                <a:off x="4708" y="17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899" name="Line 259"/>
              <p:cNvSpPr>
                <a:spLocks noChangeShapeType="1"/>
              </p:cNvSpPr>
              <p:nvPr/>
            </p:nvSpPr>
            <p:spPr bwMode="auto">
              <a:xfrm flipH="1">
                <a:off x="4700" y="17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86" name="Group 260"/>
            <p:cNvGrpSpPr>
              <a:grpSpLocks/>
            </p:cNvGrpSpPr>
            <p:nvPr/>
          </p:nvGrpSpPr>
          <p:grpSpPr bwMode="auto">
            <a:xfrm>
              <a:off x="4700" y="2212"/>
              <a:ext cx="72" cy="56"/>
              <a:chOff x="4700" y="2212"/>
              <a:chExt cx="72" cy="56"/>
            </a:xfrm>
          </p:grpSpPr>
          <p:sp>
            <p:nvSpPr>
              <p:cNvPr id="328896" name="Line 261"/>
              <p:cNvSpPr>
                <a:spLocks noChangeShapeType="1"/>
              </p:cNvSpPr>
              <p:nvPr/>
            </p:nvSpPr>
            <p:spPr bwMode="auto">
              <a:xfrm>
                <a:off x="4708" y="22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897" name="Line 262"/>
              <p:cNvSpPr>
                <a:spLocks noChangeShapeType="1"/>
              </p:cNvSpPr>
              <p:nvPr/>
            </p:nvSpPr>
            <p:spPr bwMode="auto">
              <a:xfrm flipH="1">
                <a:off x="4700" y="22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887" name="Group 263"/>
            <p:cNvGrpSpPr>
              <a:grpSpLocks/>
            </p:cNvGrpSpPr>
            <p:nvPr/>
          </p:nvGrpSpPr>
          <p:grpSpPr bwMode="auto">
            <a:xfrm>
              <a:off x="4700" y="2908"/>
              <a:ext cx="72" cy="56"/>
              <a:chOff x="4700" y="2908"/>
              <a:chExt cx="72" cy="56"/>
            </a:xfrm>
          </p:grpSpPr>
          <p:sp>
            <p:nvSpPr>
              <p:cNvPr id="328894" name="Line 264"/>
              <p:cNvSpPr>
                <a:spLocks noChangeShapeType="1"/>
              </p:cNvSpPr>
              <p:nvPr/>
            </p:nvSpPr>
            <p:spPr bwMode="auto">
              <a:xfrm>
                <a:off x="4708" y="290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895" name="Line 265"/>
              <p:cNvSpPr>
                <a:spLocks noChangeShapeType="1"/>
              </p:cNvSpPr>
              <p:nvPr/>
            </p:nvSpPr>
            <p:spPr bwMode="auto">
              <a:xfrm flipH="1">
                <a:off x="4700" y="290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8888" name="Rectangle 266"/>
            <p:cNvSpPr>
              <a:spLocks noChangeArrowheads="1"/>
            </p:cNvSpPr>
            <p:nvPr/>
          </p:nvSpPr>
          <p:spPr bwMode="auto">
            <a:xfrm>
              <a:off x="3646" y="3408"/>
              <a:ext cx="400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F</a:t>
              </a:r>
              <a:r>
                <a:rPr lang="en-US" sz="1600" baseline="-25000">
                  <a:latin typeface="Tahoma" pitchFamily="34" charset="0"/>
                </a:rPr>
                <a:t>1</a:t>
              </a:r>
            </a:p>
          </p:txBody>
        </p:sp>
        <p:sp>
          <p:nvSpPr>
            <p:cNvPr id="328889" name="Rectangle 267"/>
            <p:cNvSpPr>
              <a:spLocks noChangeArrowheads="1"/>
            </p:cNvSpPr>
            <p:nvPr/>
          </p:nvSpPr>
          <p:spPr bwMode="auto">
            <a:xfrm>
              <a:off x="3890" y="3408"/>
              <a:ext cx="400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F</a:t>
              </a:r>
              <a:r>
                <a:rPr lang="en-US" sz="1600" baseline="-25000">
                  <a:latin typeface="Tahoma" pitchFamily="34" charset="0"/>
                </a:rPr>
                <a:t>2</a:t>
              </a:r>
            </a:p>
          </p:txBody>
        </p:sp>
        <p:sp>
          <p:nvSpPr>
            <p:cNvPr id="328890" name="Rectangle 268"/>
            <p:cNvSpPr>
              <a:spLocks noChangeArrowheads="1"/>
            </p:cNvSpPr>
            <p:nvPr/>
          </p:nvSpPr>
          <p:spPr bwMode="auto">
            <a:xfrm>
              <a:off x="4095" y="3408"/>
              <a:ext cx="400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F</a:t>
              </a:r>
              <a:r>
                <a:rPr lang="en-US" sz="1600" baseline="-25000">
                  <a:latin typeface="Tahoma" pitchFamily="34" charset="0"/>
                </a:rPr>
                <a:t>3</a:t>
              </a:r>
            </a:p>
          </p:txBody>
        </p:sp>
        <p:sp>
          <p:nvSpPr>
            <p:cNvPr id="328891" name="Rectangle 269"/>
            <p:cNvSpPr>
              <a:spLocks noChangeArrowheads="1"/>
            </p:cNvSpPr>
            <p:nvPr/>
          </p:nvSpPr>
          <p:spPr bwMode="auto">
            <a:xfrm>
              <a:off x="4327" y="3408"/>
              <a:ext cx="400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F</a:t>
              </a:r>
              <a:r>
                <a:rPr lang="en-US" sz="1600" baseline="-25000">
                  <a:latin typeface="Tahoma" pitchFamily="34" charset="0"/>
                </a:rPr>
                <a:t>4</a:t>
              </a:r>
            </a:p>
          </p:txBody>
        </p:sp>
        <p:sp>
          <p:nvSpPr>
            <p:cNvPr id="328892" name="Rectangle 270"/>
            <p:cNvSpPr>
              <a:spLocks noChangeArrowheads="1"/>
            </p:cNvSpPr>
            <p:nvPr/>
          </p:nvSpPr>
          <p:spPr bwMode="auto">
            <a:xfrm>
              <a:off x="4571" y="3408"/>
              <a:ext cx="400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>
                  <a:latin typeface="Tahoma" pitchFamily="34" charset="0"/>
                </a:rPr>
                <a:t>F</a:t>
              </a:r>
              <a:r>
                <a:rPr lang="en-US" sz="1600" baseline="-25000">
                  <a:latin typeface="Tahoma" pitchFamily="34" charset="0"/>
                </a:rPr>
                <a:t>5</a:t>
              </a:r>
            </a:p>
          </p:txBody>
        </p:sp>
        <p:sp>
          <p:nvSpPr>
            <p:cNvPr id="328893" name="Rectangle 270"/>
            <p:cNvSpPr>
              <a:spLocks noChangeArrowheads="1"/>
            </p:cNvSpPr>
            <p:nvPr/>
          </p:nvSpPr>
          <p:spPr bwMode="auto">
            <a:xfrm>
              <a:off x="4776" y="3420"/>
              <a:ext cx="400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600" dirty="0">
                  <a:latin typeface="Tahoma" pitchFamily="34" charset="0"/>
                </a:rPr>
                <a:t>F</a:t>
              </a:r>
              <a:r>
                <a:rPr lang="en-US" sz="1600" baseline="-25000" dirty="0">
                  <a:latin typeface="Tahoma" pitchFamily="34" charset="0"/>
                </a:rPr>
                <a:t>6</a:t>
              </a:r>
            </a:p>
          </p:txBody>
        </p:sp>
      </p:grpSp>
      <p:sp>
        <p:nvSpPr>
          <p:cNvPr id="328707" name="Rectangle 272"/>
          <p:cNvSpPr>
            <a:spLocks noChangeArrowheads="1"/>
          </p:cNvSpPr>
          <p:nvPr/>
        </p:nvSpPr>
        <p:spPr bwMode="auto">
          <a:xfrm>
            <a:off x="4724400" y="2235200"/>
            <a:ext cx="1676400" cy="31353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28708" name="Line 273"/>
          <p:cNvSpPr>
            <a:spLocks noChangeShapeType="1"/>
          </p:cNvSpPr>
          <p:nvPr/>
        </p:nvSpPr>
        <p:spPr bwMode="auto">
          <a:xfrm flipV="1">
            <a:off x="5899150" y="1722438"/>
            <a:ext cx="588963" cy="5127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709" name="Rectangle 274"/>
          <p:cNvSpPr>
            <a:spLocks noChangeArrowheads="1"/>
          </p:cNvSpPr>
          <p:nvPr/>
        </p:nvSpPr>
        <p:spPr bwMode="auto">
          <a:xfrm>
            <a:off x="5835650" y="1465263"/>
            <a:ext cx="3057525" cy="325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 i="1">
                <a:latin typeface="Tahoma" pitchFamily="34" charset="0"/>
              </a:rPr>
              <a:t>full decoder as for memory address</a:t>
            </a:r>
          </a:p>
        </p:txBody>
      </p:sp>
      <p:sp>
        <p:nvSpPr>
          <p:cNvPr id="328710" name="Line 275"/>
          <p:cNvSpPr>
            <a:spLocks noChangeShapeType="1"/>
          </p:cNvSpPr>
          <p:nvPr/>
        </p:nvSpPr>
        <p:spPr bwMode="auto">
          <a:xfrm flipV="1">
            <a:off x="6962775" y="2060575"/>
            <a:ext cx="188913" cy="3635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711" name="Rectangle 276"/>
          <p:cNvSpPr>
            <a:spLocks noChangeArrowheads="1"/>
          </p:cNvSpPr>
          <p:nvPr/>
        </p:nvSpPr>
        <p:spPr bwMode="auto">
          <a:xfrm>
            <a:off x="6869113" y="1803400"/>
            <a:ext cx="2105025" cy="325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5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 i="1">
                <a:latin typeface="Tahoma" pitchFamily="34" charset="0"/>
              </a:rPr>
              <a:t>bits stored in memory</a:t>
            </a:r>
          </a:p>
        </p:txBody>
      </p:sp>
      <p:sp>
        <p:nvSpPr>
          <p:cNvPr id="44309" name="Rectangle 277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400" dirty="0"/>
              <a:t>One more example: a full decoder can be implemented in the programmable AND part</a:t>
            </a:r>
          </a:p>
        </p:txBody>
      </p:sp>
      <p:sp>
        <p:nvSpPr>
          <p:cNvPr id="96266" name="Rectangle 278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 eaLnBrk="1" hangingPunct="1">
              <a:defRPr/>
            </a:pPr>
            <a:r>
              <a:rPr lang="en-US" sz="2000" dirty="0"/>
              <a:t>Multiple functions of A, B, C</a:t>
            </a:r>
          </a:p>
          <a:p>
            <a:pPr marL="742950" lvl="1" indent="-285750" eaLnBrk="1" hangingPunct="1">
              <a:defRPr/>
            </a:pP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19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= A B C</a:t>
            </a:r>
          </a:p>
          <a:p>
            <a:pPr marL="742950" lvl="1" indent="-285750" eaLnBrk="1" hangingPunct="1">
              <a:defRPr/>
            </a:pP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19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= A + B + C</a:t>
            </a:r>
          </a:p>
          <a:p>
            <a:pPr marL="742950" lvl="1" indent="-285750" eaLnBrk="1" hangingPunct="1">
              <a:defRPr/>
            </a:pP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19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= A' B' C'</a:t>
            </a:r>
          </a:p>
          <a:p>
            <a:pPr marL="742950" lvl="1" indent="-285750" eaLnBrk="1" hangingPunct="1">
              <a:defRPr/>
            </a:pP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19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= A' + B' + C'</a:t>
            </a:r>
          </a:p>
          <a:p>
            <a:pPr marL="742950" lvl="1" indent="-285750" eaLnBrk="1" hangingPunct="1">
              <a:defRPr/>
            </a:pP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19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= A </a:t>
            </a:r>
            <a:r>
              <a:rPr lang="en-US" sz="19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xor</a:t>
            </a: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 </a:t>
            </a:r>
            <a:r>
              <a:rPr lang="en-US" sz="19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xor</a:t>
            </a: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</a:t>
            </a:r>
          </a:p>
          <a:p>
            <a:pPr marL="742950" lvl="1" indent="-285750" eaLnBrk="1" hangingPunct="1">
              <a:defRPr/>
            </a:pP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19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= A </a:t>
            </a:r>
            <a:r>
              <a:rPr lang="en-US" sz="19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xnor</a:t>
            </a: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 </a:t>
            </a:r>
            <a:r>
              <a:rPr lang="en-US" sz="19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xnor</a:t>
            </a:r>
            <a:r>
              <a:rPr lang="en-US" sz="19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</a:t>
            </a:r>
          </a:p>
        </p:txBody>
      </p:sp>
      <p:sp>
        <p:nvSpPr>
          <p:cNvPr id="328714" name="Date Placeholder 278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28715" name="Slide Number Placeholder 279"/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629400"/>
            <a:ext cx="8382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Page </a:t>
            </a:r>
            <a:fld id="{9388AD66-CE9D-4A86-B275-4BE38EB9325A}" type="slidenum">
              <a:rPr lang="en-US" sz="900" smtClean="0">
                <a:solidFill>
                  <a:srgbClr val="B5A788"/>
                </a:solidFill>
                <a:latin typeface="Verdana" pitchFamily="34" charset="0"/>
              </a:rPr>
              <a:pPr algn="r"/>
              <a:t>76</a:t>
            </a:fld>
            <a:endParaRPr lang="en-US" sz="140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28716" name="Footer Placeholder 280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7708232 w 2895600"/>
              <a:gd name="T3" fmla="*/ 0 h 304800"/>
              <a:gd name="T4" fmla="*/ 7708232 w 2895600"/>
              <a:gd name="T5" fmla="*/ 128587 h 304800"/>
              <a:gd name="T6" fmla="*/ 0 w 2895600"/>
              <a:gd name="T7" fmla="*/ 128587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232 - Logic Design / 08</a:t>
            </a: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6CA2FA36-7851-43AF-8D85-389BBD4CA7D1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77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PLA evaluation</a:t>
            </a:r>
          </a:p>
        </p:txBody>
      </p:sp>
      <p:sp>
        <p:nvSpPr>
          <p:cNvPr id="330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A k x m x n PLA can implement up to n functions of k inputs, each of which must be expressible with no more than m product terms.</a:t>
            </a:r>
          </a:p>
          <a:p>
            <a:pPr eaLnBrk="1" hangingPunct="1"/>
            <a:r>
              <a:rPr lang="en-US" sz="2400" dirty="0"/>
              <a:t>Unlike ROMs, PLAs allow you to choose which products are generated.</a:t>
            </a:r>
          </a:p>
          <a:p>
            <a:pPr lvl="1" eaLnBrk="1" hangingPunct="1"/>
            <a:r>
              <a:rPr lang="en-US" sz="2000" dirty="0"/>
              <a:t>This can significantly reduce the </a:t>
            </a:r>
            <a:r>
              <a:rPr lang="en-US" sz="2000" dirty="0">
                <a:solidFill>
                  <a:srgbClr val="FF0033"/>
                </a:solidFill>
              </a:rPr>
              <a:t>fan-in</a:t>
            </a:r>
            <a:r>
              <a:rPr lang="en-US" sz="2000" dirty="0"/>
              <a:t> (number of inputs) of gates, as well as the total number of gates.</a:t>
            </a:r>
          </a:p>
          <a:p>
            <a:pPr lvl="1" eaLnBrk="1" hangingPunct="1"/>
            <a:r>
              <a:rPr lang="en-US" sz="2000" dirty="0"/>
              <a:t>However, a PLA is less general than a ROM. Not all functions may be expressible with the limited number of AND gates in a given PLA.</a:t>
            </a:r>
          </a:p>
          <a:p>
            <a:pPr eaLnBrk="1" hangingPunct="1"/>
            <a:r>
              <a:rPr lang="en-US" sz="2400" dirty="0"/>
              <a:t>In terms of memory, a k x m x n PLA has k address lines, and each of the 2</a:t>
            </a:r>
            <a:r>
              <a:rPr lang="en-US" sz="2400" baseline="40000" dirty="0"/>
              <a:t>k</a:t>
            </a:r>
            <a:r>
              <a:rPr lang="en-US" sz="2400" dirty="0"/>
              <a:t> addresses references an n-bit data value (so, word size is n bits).</a:t>
            </a:r>
          </a:p>
          <a:p>
            <a:pPr eaLnBrk="1" hangingPunct="1"/>
            <a:r>
              <a:rPr lang="en-US" sz="2400" dirty="0"/>
              <a:t>But again, not all possible data values can be stored.</a:t>
            </a:r>
          </a:p>
          <a:p>
            <a:pPr lvl="1" eaLnBrk="1" hangingPunct="1"/>
            <a:endParaRPr lang="en-US" sz="20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7286B166-29C8-41C9-925D-543E4E8253AC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78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652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Functions and memories</a:t>
            </a:r>
          </a:p>
        </p:txBody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077200" cy="5105400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sz="2400" dirty="0"/>
              <a:t>ROMs and PLAs give us two more ways to implement functions.</a:t>
            </a:r>
          </a:p>
          <a:p>
            <a:pPr lvl="1" eaLnBrk="1" hangingPunct="1"/>
            <a:r>
              <a:rPr lang="en-US" sz="2000" dirty="0"/>
              <a:t>A circuit implies that some </a:t>
            </a:r>
            <a:r>
              <a:rPr lang="en-US" sz="2000" b="1" dirty="0"/>
              <a:t>calculation</a:t>
            </a:r>
            <a:r>
              <a:rPr lang="en-US" sz="2000" dirty="0"/>
              <a:t> has to be done on the inputs in order to arrive at the output. If the same inputs are given again, we have to repeat that calculation.</a:t>
            </a:r>
          </a:p>
          <a:p>
            <a:pPr lvl="1" eaLnBrk="1" hangingPunct="1"/>
            <a:r>
              <a:rPr lang="en-US" sz="2000" dirty="0"/>
              <a:t>A truth table lists all possible combinations of inputs and their corresponding outputs. Instead of doing a potentially lengthy calculation, we can just “</a:t>
            </a:r>
            <a:r>
              <a:rPr lang="en-US" sz="2000" b="1" dirty="0"/>
              <a:t>look up</a:t>
            </a:r>
            <a:r>
              <a:rPr lang="en-US" sz="2000" dirty="0"/>
              <a:t>” the result of a function.</a:t>
            </a:r>
          </a:p>
          <a:p>
            <a:pPr eaLnBrk="1" hangingPunct="1"/>
            <a:r>
              <a:rPr lang="en-US" sz="2400" dirty="0"/>
              <a:t>The idea behind using a ROM or PLA to implement a function is to “store” the function’s truth table, so we don’t have to do any (well, very little) computation.</a:t>
            </a:r>
          </a:p>
          <a:p>
            <a:pPr eaLnBrk="1" hangingPunct="1"/>
            <a:r>
              <a:rPr lang="en-US" sz="2400" dirty="0"/>
              <a:t>This is like “memorization” or “caching” techniques in programming.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226F77A0-04EB-4425-93DE-B5C6A3F52744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79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Important points so far…</a:t>
            </a:r>
          </a:p>
        </p:txBody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763000" cy="5029200"/>
          </a:xfrm>
        </p:spPr>
        <p:txBody>
          <a:bodyPr/>
          <a:lstStyle/>
          <a:p>
            <a:pPr eaLnBrk="1" hangingPunct="1"/>
            <a:r>
              <a:rPr lang="en-US" sz="2400" dirty="0"/>
              <a:t>There are two main kinds of random access memory.</a:t>
            </a:r>
          </a:p>
          <a:p>
            <a:pPr lvl="1" eaLnBrk="1" hangingPunct="1"/>
            <a:r>
              <a:rPr lang="en-US" sz="2000" dirty="0"/>
              <a:t>Static RAM costs more, but the memory is faster. Static RAM is often used to implement cache memories.</a:t>
            </a:r>
          </a:p>
          <a:p>
            <a:pPr lvl="1" eaLnBrk="1" hangingPunct="1"/>
            <a:r>
              <a:rPr lang="en-US" sz="2000" dirty="0"/>
              <a:t>Dynamic RAM costs less and requires less physical space, making it ideal for larger-capacity memories. However, access times are also slower.</a:t>
            </a:r>
          </a:p>
          <a:p>
            <a:pPr eaLnBrk="1" hangingPunct="1"/>
            <a:r>
              <a:rPr lang="en-US" sz="2400" dirty="0"/>
              <a:t>ROMs and PLAs are programmable devices that can implement arbitrary functions, which is equivalent to acting as a read-only memory.</a:t>
            </a:r>
          </a:p>
          <a:p>
            <a:pPr lvl="1" eaLnBrk="1" hangingPunct="1"/>
            <a:r>
              <a:rPr lang="en-US" sz="2000" dirty="0"/>
              <a:t>ROMs are simpler to program, but contain more gates.</a:t>
            </a:r>
          </a:p>
          <a:p>
            <a:pPr lvl="1" eaLnBrk="1" hangingPunct="1"/>
            <a:r>
              <a:rPr lang="en-US" sz="2000" dirty="0"/>
              <a:t>PLAs use less hardware, but it requires some effort to minimize a set of functions. Also, the number of AND gates available can limit the number of expressible functions.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76FA28D7-E106-43C3-B7D0-394EB5669009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8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pic>
        <p:nvPicPr>
          <p:cNvPr id="13517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69" y="4572000"/>
            <a:ext cx="56388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5174" name="Group 24"/>
          <p:cNvGrpSpPr>
            <a:grpSpLocks/>
          </p:cNvGrpSpPr>
          <p:nvPr/>
        </p:nvGrpSpPr>
        <p:grpSpPr bwMode="auto">
          <a:xfrm>
            <a:off x="152400" y="1295400"/>
            <a:ext cx="4953000" cy="3027362"/>
            <a:chOff x="1829451" y="990600"/>
            <a:chExt cx="5485749" cy="3352800"/>
          </a:xfrm>
        </p:grpSpPr>
        <p:sp>
          <p:nvSpPr>
            <p:cNvPr id="7" name="Freeform 6"/>
            <p:cNvSpPr/>
            <p:nvPr/>
          </p:nvSpPr>
          <p:spPr>
            <a:xfrm>
              <a:off x="4213642" y="1758913"/>
              <a:ext cx="2334960" cy="1828481"/>
            </a:xfrm>
            <a:custGeom>
              <a:avLst/>
              <a:gdLst>
                <a:gd name="connsiteX0" fmla="*/ 0 w 2691714"/>
                <a:gd name="connsiteY0" fmla="*/ 2171573 h 2171573"/>
                <a:gd name="connsiteX1" fmla="*/ 2691714 w 2691714"/>
                <a:gd name="connsiteY1" fmla="*/ 2171573 h 2171573"/>
                <a:gd name="connsiteX2" fmla="*/ 2691714 w 2691714"/>
                <a:gd name="connsiteY2" fmla="*/ 0 h 2171573"/>
                <a:gd name="connsiteX3" fmla="*/ 0 w 2691714"/>
                <a:gd name="connsiteY3" fmla="*/ 0 h 2171573"/>
                <a:gd name="connsiteX4" fmla="*/ 0 w 2691714"/>
                <a:gd name="connsiteY4" fmla="*/ 2171573 h 217157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691714" h="2171573">
                  <a:moveTo>
                    <a:pt x="0" y="2171573"/>
                  </a:moveTo>
                  <a:lnTo>
                    <a:pt x="2691714" y="2171573"/>
                  </a:lnTo>
                  <a:lnTo>
                    <a:pt x="2691714" y="0"/>
                  </a:lnTo>
                  <a:lnTo>
                    <a:pt x="0" y="0"/>
                  </a:lnTo>
                  <a:lnTo>
                    <a:pt x="0" y="2171573"/>
                  </a:lnTo>
                </a:path>
              </a:pathLst>
            </a:custGeom>
            <a:solidFill>
              <a:srgbClr val="E1F4F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Freeform 3"/>
            <p:cNvSpPr/>
            <p:nvPr/>
          </p:nvSpPr>
          <p:spPr>
            <a:xfrm>
              <a:off x="4203092" y="1748364"/>
              <a:ext cx="2357818" cy="1849578"/>
            </a:xfrm>
            <a:custGeom>
              <a:avLst/>
              <a:gdLst>
                <a:gd name="connsiteX0" fmla="*/ 2704414 w 2717114"/>
                <a:gd name="connsiteY0" fmla="*/ 2184273 h 2196973"/>
                <a:gd name="connsiteX1" fmla="*/ 12700 w 2717114"/>
                <a:gd name="connsiteY1" fmla="*/ 2184273 h 2196973"/>
                <a:gd name="connsiteX2" fmla="*/ 12700 w 2717114"/>
                <a:gd name="connsiteY2" fmla="*/ 12700 h 2196973"/>
                <a:gd name="connsiteX3" fmla="*/ 2704414 w 2717114"/>
                <a:gd name="connsiteY3" fmla="*/ 12700 h 2196973"/>
                <a:gd name="connsiteX4" fmla="*/ 2704414 w 2717114"/>
                <a:gd name="connsiteY4" fmla="*/ 2184273 h 219697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717114" h="2196973">
                  <a:moveTo>
                    <a:pt x="2704414" y="2184273"/>
                  </a:moveTo>
                  <a:lnTo>
                    <a:pt x="12700" y="2184273"/>
                  </a:lnTo>
                  <a:lnTo>
                    <a:pt x="12700" y="12700"/>
                  </a:lnTo>
                  <a:lnTo>
                    <a:pt x="2704414" y="12700"/>
                  </a:lnTo>
                  <a:lnTo>
                    <a:pt x="2704414" y="2184273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254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Freeform 3"/>
            <p:cNvSpPr/>
            <p:nvPr/>
          </p:nvSpPr>
          <p:spPr>
            <a:xfrm>
              <a:off x="5374089" y="990600"/>
              <a:ext cx="29891" cy="645242"/>
            </a:xfrm>
            <a:custGeom>
              <a:avLst/>
              <a:gdLst>
                <a:gd name="connsiteX0" fmla="*/ 8464 w 33858"/>
                <a:gd name="connsiteY0" fmla="*/ 8464 h 766013"/>
                <a:gd name="connsiteX1" fmla="*/ 8464 w 33858"/>
                <a:gd name="connsiteY1" fmla="*/ 757548 h 76601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3858" h="766013">
                  <a:moveTo>
                    <a:pt x="8464" y="8464"/>
                  </a:moveTo>
                  <a:lnTo>
                    <a:pt x="8464" y="757548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Freeform 3"/>
            <p:cNvSpPr/>
            <p:nvPr/>
          </p:nvSpPr>
          <p:spPr>
            <a:xfrm>
              <a:off x="5326617" y="1583097"/>
              <a:ext cx="109012" cy="172299"/>
            </a:xfrm>
            <a:custGeom>
              <a:avLst/>
              <a:gdLst>
                <a:gd name="connsiteX0" fmla="*/ 62445 w 124828"/>
                <a:gd name="connsiteY0" fmla="*/ 37071 h 205549"/>
                <a:gd name="connsiteX1" fmla="*/ 123444 w 124828"/>
                <a:gd name="connsiteY1" fmla="*/ 0 h 205549"/>
                <a:gd name="connsiteX2" fmla="*/ 124828 w 124828"/>
                <a:gd name="connsiteY2" fmla="*/ 2070 h 205549"/>
                <a:gd name="connsiteX3" fmla="*/ 85280 w 124828"/>
                <a:gd name="connsiteY3" fmla="*/ 101549 h 205549"/>
                <a:gd name="connsiteX4" fmla="*/ 62445 w 124828"/>
                <a:gd name="connsiteY4" fmla="*/ 205549 h 205549"/>
                <a:gd name="connsiteX5" fmla="*/ 39560 w 124828"/>
                <a:gd name="connsiteY5" fmla="*/ 101549 h 205549"/>
                <a:gd name="connsiteX6" fmla="*/ 0 w 124828"/>
                <a:gd name="connsiteY6" fmla="*/ 2070 h 205549"/>
                <a:gd name="connsiteX7" fmla="*/ 1054 w 124828"/>
                <a:gd name="connsiteY7" fmla="*/ 0 h 205549"/>
                <a:gd name="connsiteX8" fmla="*/ 62445 w 124828"/>
                <a:gd name="connsiteY8" fmla="*/ 37071 h 20554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24828" h="205549">
                  <a:moveTo>
                    <a:pt x="62445" y="37071"/>
                  </a:moveTo>
                  <a:lnTo>
                    <a:pt x="123444" y="0"/>
                  </a:lnTo>
                  <a:lnTo>
                    <a:pt x="124828" y="2070"/>
                  </a:lnTo>
                  <a:lnTo>
                    <a:pt x="85280" y="101549"/>
                  </a:lnTo>
                  <a:cubicBezTo>
                    <a:pt x="77660" y="136207"/>
                    <a:pt x="70040" y="170891"/>
                    <a:pt x="62445" y="205549"/>
                  </a:cubicBezTo>
                  <a:cubicBezTo>
                    <a:pt x="54762" y="170891"/>
                    <a:pt x="47180" y="136207"/>
                    <a:pt x="39560" y="101549"/>
                  </a:cubicBezTo>
                  <a:lnTo>
                    <a:pt x="0" y="2070"/>
                  </a:lnTo>
                  <a:lnTo>
                    <a:pt x="1054" y="0"/>
                  </a:lnTo>
                  <a:lnTo>
                    <a:pt x="62445" y="37071"/>
                  </a:ln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Freeform 3"/>
            <p:cNvSpPr/>
            <p:nvPr/>
          </p:nvSpPr>
          <p:spPr>
            <a:xfrm>
              <a:off x="5374089" y="3580361"/>
              <a:ext cx="29891" cy="645243"/>
            </a:xfrm>
            <a:custGeom>
              <a:avLst/>
              <a:gdLst>
                <a:gd name="connsiteX0" fmla="*/ 8464 w 33858"/>
                <a:gd name="connsiteY0" fmla="*/ 8464 h 765975"/>
                <a:gd name="connsiteX1" fmla="*/ 8464 w 33858"/>
                <a:gd name="connsiteY1" fmla="*/ 757510 h 76597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3858" h="765975">
                  <a:moveTo>
                    <a:pt x="8464" y="8464"/>
                  </a:moveTo>
                  <a:lnTo>
                    <a:pt x="8464" y="757510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Freeform 3"/>
            <p:cNvSpPr/>
            <p:nvPr/>
          </p:nvSpPr>
          <p:spPr>
            <a:xfrm>
              <a:off x="3413637" y="2207243"/>
              <a:ext cx="664620" cy="28130"/>
            </a:xfrm>
            <a:custGeom>
              <a:avLst/>
              <a:gdLst>
                <a:gd name="connsiteX0" fmla="*/ 8464 w 766000"/>
                <a:gd name="connsiteY0" fmla="*/ 8464 h 33858"/>
                <a:gd name="connsiteX1" fmla="*/ 757536 w 766000"/>
                <a:gd name="connsiteY1" fmla="*/ 8464 h 3385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766000" h="33858">
                  <a:moveTo>
                    <a:pt x="8464" y="8464"/>
                  </a:moveTo>
                  <a:lnTo>
                    <a:pt x="757536" y="8464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Freeform 3"/>
            <p:cNvSpPr/>
            <p:nvPr/>
          </p:nvSpPr>
          <p:spPr>
            <a:xfrm>
              <a:off x="4023751" y="2161531"/>
              <a:ext cx="179342" cy="105489"/>
            </a:xfrm>
            <a:custGeom>
              <a:avLst/>
              <a:gdLst>
                <a:gd name="connsiteX0" fmla="*/ 37071 w 205549"/>
                <a:gd name="connsiteY0" fmla="*/ 62382 h 124790"/>
                <a:gd name="connsiteX1" fmla="*/ 0 w 205549"/>
                <a:gd name="connsiteY1" fmla="*/ 1396 h 124790"/>
                <a:gd name="connsiteX2" fmla="*/ 2070 w 205549"/>
                <a:gd name="connsiteY2" fmla="*/ 0 h 124790"/>
                <a:gd name="connsiteX3" fmla="*/ 101549 w 205549"/>
                <a:gd name="connsiteY3" fmla="*/ 39522 h 124790"/>
                <a:gd name="connsiteX4" fmla="*/ 205549 w 205549"/>
                <a:gd name="connsiteY4" fmla="*/ 62382 h 124790"/>
                <a:gd name="connsiteX5" fmla="*/ 101549 w 205549"/>
                <a:gd name="connsiteY5" fmla="*/ 85267 h 124790"/>
                <a:gd name="connsiteX6" fmla="*/ 2070 w 205549"/>
                <a:gd name="connsiteY6" fmla="*/ 124790 h 124790"/>
                <a:gd name="connsiteX7" fmla="*/ 0 w 205549"/>
                <a:gd name="connsiteY7" fmla="*/ 123735 h 124790"/>
                <a:gd name="connsiteX8" fmla="*/ 37071 w 205549"/>
                <a:gd name="connsiteY8" fmla="*/ 62382 h 1247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205549" h="124790">
                  <a:moveTo>
                    <a:pt x="37071" y="62382"/>
                  </a:moveTo>
                  <a:lnTo>
                    <a:pt x="0" y="1396"/>
                  </a:lnTo>
                  <a:lnTo>
                    <a:pt x="2070" y="0"/>
                  </a:lnTo>
                  <a:lnTo>
                    <a:pt x="101549" y="39522"/>
                  </a:lnTo>
                  <a:cubicBezTo>
                    <a:pt x="136220" y="47129"/>
                    <a:pt x="170891" y="54774"/>
                    <a:pt x="205549" y="62382"/>
                  </a:cubicBezTo>
                  <a:cubicBezTo>
                    <a:pt x="170891" y="70015"/>
                    <a:pt x="136220" y="77622"/>
                    <a:pt x="101549" y="85267"/>
                  </a:cubicBezTo>
                  <a:lnTo>
                    <a:pt x="2070" y="124790"/>
                  </a:lnTo>
                  <a:lnTo>
                    <a:pt x="0" y="123735"/>
                  </a:lnTo>
                  <a:lnTo>
                    <a:pt x="37071" y="62382"/>
                  </a:ln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Freeform 3"/>
            <p:cNvSpPr/>
            <p:nvPr/>
          </p:nvSpPr>
          <p:spPr>
            <a:xfrm>
              <a:off x="3413637" y="3125000"/>
              <a:ext cx="664620" cy="28130"/>
            </a:xfrm>
            <a:custGeom>
              <a:avLst/>
              <a:gdLst>
                <a:gd name="connsiteX0" fmla="*/ 8464 w 766000"/>
                <a:gd name="connsiteY0" fmla="*/ 8464 h 33858"/>
                <a:gd name="connsiteX1" fmla="*/ 757536 w 766000"/>
                <a:gd name="connsiteY1" fmla="*/ 8464 h 3385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766000" h="33858">
                  <a:moveTo>
                    <a:pt x="8464" y="8464"/>
                  </a:moveTo>
                  <a:lnTo>
                    <a:pt x="757536" y="8464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Freeform 3"/>
            <p:cNvSpPr/>
            <p:nvPr/>
          </p:nvSpPr>
          <p:spPr>
            <a:xfrm>
              <a:off x="4023751" y="3079287"/>
              <a:ext cx="179342" cy="105489"/>
            </a:xfrm>
            <a:custGeom>
              <a:avLst/>
              <a:gdLst>
                <a:gd name="connsiteX0" fmla="*/ 37071 w 205549"/>
                <a:gd name="connsiteY0" fmla="*/ 62369 h 124752"/>
                <a:gd name="connsiteX1" fmla="*/ 0 w 205549"/>
                <a:gd name="connsiteY1" fmla="*/ 1384 h 124752"/>
                <a:gd name="connsiteX2" fmla="*/ 2070 w 205549"/>
                <a:gd name="connsiteY2" fmla="*/ 0 h 124752"/>
                <a:gd name="connsiteX3" fmla="*/ 101549 w 205549"/>
                <a:gd name="connsiteY3" fmla="*/ 39484 h 124752"/>
                <a:gd name="connsiteX4" fmla="*/ 205549 w 205549"/>
                <a:gd name="connsiteY4" fmla="*/ 62369 h 124752"/>
                <a:gd name="connsiteX5" fmla="*/ 101549 w 205549"/>
                <a:gd name="connsiteY5" fmla="*/ 85267 h 124752"/>
                <a:gd name="connsiteX6" fmla="*/ 2070 w 205549"/>
                <a:gd name="connsiteY6" fmla="*/ 124752 h 124752"/>
                <a:gd name="connsiteX7" fmla="*/ 0 w 205549"/>
                <a:gd name="connsiteY7" fmla="*/ 123761 h 124752"/>
                <a:gd name="connsiteX8" fmla="*/ 37071 w 205549"/>
                <a:gd name="connsiteY8" fmla="*/ 62369 h 12475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205549" h="124752">
                  <a:moveTo>
                    <a:pt x="37071" y="62369"/>
                  </a:moveTo>
                  <a:lnTo>
                    <a:pt x="0" y="1384"/>
                  </a:lnTo>
                  <a:lnTo>
                    <a:pt x="2070" y="0"/>
                  </a:lnTo>
                  <a:lnTo>
                    <a:pt x="101549" y="39484"/>
                  </a:lnTo>
                  <a:cubicBezTo>
                    <a:pt x="136220" y="47091"/>
                    <a:pt x="170891" y="54762"/>
                    <a:pt x="205549" y="62369"/>
                  </a:cubicBezTo>
                  <a:cubicBezTo>
                    <a:pt x="170891" y="69977"/>
                    <a:pt x="136220" y="77647"/>
                    <a:pt x="101549" y="85267"/>
                  </a:cubicBezTo>
                  <a:lnTo>
                    <a:pt x="2070" y="124752"/>
                  </a:lnTo>
                  <a:lnTo>
                    <a:pt x="0" y="123761"/>
                  </a:lnTo>
                  <a:lnTo>
                    <a:pt x="37071" y="62369"/>
                  </a:ln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Freeform 3"/>
            <p:cNvSpPr/>
            <p:nvPr/>
          </p:nvSpPr>
          <p:spPr>
            <a:xfrm>
              <a:off x="3413637" y="2666121"/>
              <a:ext cx="664620" cy="28130"/>
            </a:xfrm>
            <a:custGeom>
              <a:avLst/>
              <a:gdLst>
                <a:gd name="connsiteX0" fmla="*/ 8464 w 766000"/>
                <a:gd name="connsiteY0" fmla="*/ 8464 h 33858"/>
                <a:gd name="connsiteX1" fmla="*/ 757536 w 766000"/>
                <a:gd name="connsiteY1" fmla="*/ 8464 h 3385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766000" h="33858">
                  <a:moveTo>
                    <a:pt x="8464" y="8464"/>
                  </a:moveTo>
                  <a:lnTo>
                    <a:pt x="757536" y="8464"/>
                  </a:lnTo>
                </a:path>
              </a:pathLst>
            </a:custGeom>
            <a:ln w="12700">
              <a:solidFill>
                <a:srgbClr val="231F2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Freeform 3"/>
            <p:cNvSpPr/>
            <p:nvPr/>
          </p:nvSpPr>
          <p:spPr>
            <a:xfrm>
              <a:off x="4023751" y="2620409"/>
              <a:ext cx="179342" cy="105489"/>
            </a:xfrm>
            <a:custGeom>
              <a:avLst/>
              <a:gdLst>
                <a:gd name="connsiteX0" fmla="*/ 37071 w 205549"/>
                <a:gd name="connsiteY0" fmla="*/ 62369 h 124790"/>
                <a:gd name="connsiteX1" fmla="*/ 0 w 205549"/>
                <a:gd name="connsiteY1" fmla="*/ 1384 h 124790"/>
                <a:gd name="connsiteX2" fmla="*/ 2070 w 205549"/>
                <a:gd name="connsiteY2" fmla="*/ 0 h 124790"/>
                <a:gd name="connsiteX3" fmla="*/ 101549 w 205549"/>
                <a:gd name="connsiteY3" fmla="*/ 39522 h 124790"/>
                <a:gd name="connsiteX4" fmla="*/ 205549 w 205549"/>
                <a:gd name="connsiteY4" fmla="*/ 62369 h 124790"/>
                <a:gd name="connsiteX5" fmla="*/ 101549 w 205549"/>
                <a:gd name="connsiteY5" fmla="*/ 85267 h 124790"/>
                <a:gd name="connsiteX6" fmla="*/ 2070 w 205549"/>
                <a:gd name="connsiteY6" fmla="*/ 124790 h 124790"/>
                <a:gd name="connsiteX7" fmla="*/ 0 w 205549"/>
                <a:gd name="connsiteY7" fmla="*/ 123723 h 124790"/>
                <a:gd name="connsiteX8" fmla="*/ 37071 w 205549"/>
                <a:gd name="connsiteY8" fmla="*/ 62369 h 1247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205549" h="124790">
                  <a:moveTo>
                    <a:pt x="37071" y="62369"/>
                  </a:moveTo>
                  <a:lnTo>
                    <a:pt x="0" y="1384"/>
                  </a:lnTo>
                  <a:lnTo>
                    <a:pt x="2070" y="0"/>
                  </a:lnTo>
                  <a:lnTo>
                    <a:pt x="101549" y="39522"/>
                  </a:lnTo>
                  <a:cubicBezTo>
                    <a:pt x="136220" y="47129"/>
                    <a:pt x="170891" y="54774"/>
                    <a:pt x="205549" y="62369"/>
                  </a:cubicBezTo>
                  <a:cubicBezTo>
                    <a:pt x="170891" y="70014"/>
                    <a:pt x="136220" y="77622"/>
                    <a:pt x="101549" y="85267"/>
                  </a:cubicBezTo>
                  <a:lnTo>
                    <a:pt x="2070" y="124790"/>
                  </a:lnTo>
                  <a:lnTo>
                    <a:pt x="0" y="123723"/>
                  </a:lnTo>
                  <a:lnTo>
                    <a:pt x="37071" y="62369"/>
                  </a:lnTo>
                </a:path>
              </a:pathLst>
            </a:custGeom>
            <a:solidFill>
              <a:srgbClr val="231F2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35186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22330" y="4161658"/>
              <a:ext cx="121204" cy="181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5187" name="TextBox 18"/>
            <p:cNvSpPr txBox="1">
              <a:spLocks noChangeArrowheads="1"/>
            </p:cNvSpPr>
            <p:nvPr/>
          </p:nvSpPr>
          <p:spPr bwMode="auto">
            <a:xfrm>
              <a:off x="1829451" y="2057800"/>
              <a:ext cx="1487482" cy="1244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>
              <a:spAutoFit/>
            </a:bodyPr>
            <a:lstStyle/>
            <a:p>
              <a:pPr algn="r">
                <a:lnSpc>
                  <a:spcPts val="2000"/>
                </a:lnSpc>
                <a:tabLst>
                  <a:tab pos="1079500" algn="l"/>
                  <a:tab pos="1104900" algn="l"/>
                </a:tabLst>
              </a:pPr>
              <a:r>
                <a:rPr lang="en-US" altLang="zh-CN" sz="1800" i="1" dirty="0">
                  <a:solidFill>
                    <a:srgbClr val="231F20"/>
                  </a:solidFill>
                  <a:cs typeface="Times New Roman" pitchFamily="18" charset="0"/>
                </a:rPr>
                <a:t>k</a:t>
              </a:r>
              <a:r>
                <a:rPr lang="en-US" altLang="zh-CN" sz="1800" dirty="0">
                  <a:cs typeface="Times New Roman" pitchFamily="18" charset="0"/>
                </a:rPr>
                <a:t> </a:t>
              </a:r>
              <a:r>
                <a:rPr lang="en-US" altLang="zh-CN" sz="1800" dirty="0">
                  <a:solidFill>
                    <a:srgbClr val="231F20"/>
                  </a:solidFill>
                  <a:cs typeface="Times New Roman" pitchFamily="18" charset="0"/>
                </a:rPr>
                <a:t>address</a:t>
              </a:r>
              <a:r>
                <a:rPr lang="en-US" altLang="zh-CN" sz="1800" dirty="0">
                  <a:cs typeface="Times New Roman" pitchFamily="18" charset="0"/>
                </a:rPr>
                <a:t> </a:t>
              </a:r>
              <a:r>
                <a:rPr lang="en-US" altLang="zh-CN" sz="1800" dirty="0">
                  <a:solidFill>
                    <a:srgbClr val="231F20"/>
                  </a:solidFill>
                  <a:cs typeface="Times New Roman" pitchFamily="18" charset="0"/>
                </a:rPr>
                <a:t>lines</a:t>
              </a:r>
            </a:p>
            <a:p>
              <a:pPr>
                <a:lnSpc>
                  <a:spcPts val="1000"/>
                </a:lnSpc>
                <a:tabLst>
                  <a:tab pos="1079500" algn="l"/>
                  <a:tab pos="1104900" algn="l"/>
                </a:tabLst>
              </a:pPr>
              <a:endParaRPr lang="en-US" altLang="zh-CN" sz="1800" dirty="0"/>
            </a:p>
            <a:p>
              <a:pPr algn="r">
                <a:lnSpc>
                  <a:spcPts val="2200"/>
                </a:lnSpc>
                <a:tabLst>
                  <a:tab pos="1079500" algn="l"/>
                  <a:tab pos="1104900" algn="l"/>
                </a:tabLst>
              </a:pPr>
              <a:r>
                <a:rPr lang="en-US" altLang="zh-CN" sz="1800" i="1" dirty="0">
                  <a:solidFill>
                    <a:srgbClr val="231F20"/>
                  </a:solidFill>
                  <a:cs typeface="Times New Roman" pitchFamily="18" charset="0"/>
                </a:rPr>
                <a:t>Read/Write</a:t>
              </a:r>
            </a:p>
            <a:p>
              <a:pPr algn="r">
                <a:lnSpc>
                  <a:spcPts val="1000"/>
                </a:lnSpc>
                <a:tabLst>
                  <a:tab pos="1079500" algn="l"/>
                  <a:tab pos="1104900" algn="l"/>
                </a:tabLst>
              </a:pPr>
              <a:endParaRPr lang="en-US" altLang="zh-CN" sz="1800" dirty="0"/>
            </a:p>
            <a:p>
              <a:pPr algn="r">
                <a:lnSpc>
                  <a:spcPts val="2200"/>
                </a:lnSpc>
                <a:tabLst>
                  <a:tab pos="1079500" algn="l"/>
                  <a:tab pos="1104900" algn="l"/>
                </a:tabLst>
              </a:pPr>
              <a:r>
                <a:rPr lang="en-US" altLang="zh-CN" sz="1800" i="1" dirty="0">
                  <a:solidFill>
                    <a:srgbClr val="231F20"/>
                  </a:solidFill>
                  <a:cs typeface="Times New Roman" pitchFamily="18" charset="0"/>
                </a:rPr>
                <a:t>Enable</a:t>
              </a:r>
            </a:p>
          </p:txBody>
        </p:sp>
        <p:sp>
          <p:nvSpPr>
            <p:cNvPr id="135188" name="TextBox 1"/>
            <p:cNvSpPr txBox="1">
              <a:spLocks noChangeArrowheads="1"/>
            </p:cNvSpPr>
            <p:nvPr/>
          </p:nvSpPr>
          <p:spPr bwMode="auto">
            <a:xfrm>
              <a:off x="5541123" y="1071475"/>
              <a:ext cx="1392536" cy="613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600" i="1">
                  <a:solidFill>
                    <a:srgbClr val="231F20"/>
                  </a:solidFill>
                  <a:cs typeface="Times New Roman" pitchFamily="18" charset="0"/>
                </a:rPr>
                <a:t>n</a:t>
              </a:r>
              <a:r>
                <a:rPr lang="en-US" altLang="zh-CN" sz="1600">
                  <a:cs typeface="Times New Roman" pitchFamily="18" charset="0"/>
                </a:rPr>
                <a:t> </a:t>
              </a:r>
              <a:r>
                <a:rPr lang="en-US" altLang="zh-CN" sz="1600">
                  <a:solidFill>
                    <a:srgbClr val="231F20"/>
                  </a:solidFill>
                  <a:cs typeface="Times New Roman" pitchFamily="18" charset="0"/>
                </a:rPr>
                <a:t>data</a:t>
              </a:r>
              <a:r>
                <a:rPr lang="en-US" altLang="zh-CN" sz="1600">
                  <a:cs typeface="Times New Roman" pitchFamily="18" charset="0"/>
                </a:rPr>
                <a:t> </a:t>
              </a:r>
              <a:r>
                <a:rPr lang="en-US" altLang="zh-CN" sz="1600">
                  <a:solidFill>
                    <a:srgbClr val="231F20"/>
                  </a:solidFill>
                  <a:cs typeface="Times New Roman" pitchFamily="18" charset="0"/>
                </a:rPr>
                <a:t>input</a:t>
              </a:r>
              <a:r>
                <a:rPr lang="en-US" altLang="zh-CN" sz="1600">
                  <a:cs typeface="Times New Roman" pitchFamily="18" charset="0"/>
                </a:rPr>
                <a:t> </a:t>
              </a:r>
              <a:r>
                <a:rPr lang="en-US" altLang="zh-CN" sz="1600">
                  <a:solidFill>
                    <a:srgbClr val="231F20"/>
                  </a:solidFill>
                  <a:cs typeface="Times New Roman" pitchFamily="18" charset="0"/>
                </a:rPr>
                <a:t>lines</a:t>
              </a:r>
            </a:p>
          </p:txBody>
        </p:sp>
        <p:sp>
          <p:nvSpPr>
            <p:cNvPr id="21" name="TextBox 1"/>
            <p:cNvSpPr txBox="1"/>
            <p:nvPr/>
          </p:nvSpPr>
          <p:spPr>
            <a:xfrm>
              <a:off x="4498479" y="2133400"/>
              <a:ext cx="1751220" cy="1513770"/>
            </a:xfrm>
            <a:prstGeom prst="rect">
              <a:avLst/>
            </a:prstGeom>
            <a:noFill/>
          </p:spPr>
          <p:txBody>
            <a:bodyPr lIns="0" tIns="0" rIns="0">
              <a:spAutoFit/>
            </a:bodyPr>
            <a:lstStyle/>
            <a:p>
              <a:pPr algn="ctr">
                <a:lnSpc>
                  <a:spcPts val="2000"/>
                </a:lnSpc>
                <a:spcAft>
                  <a:spcPts val="1200"/>
                </a:spcAft>
                <a:tabLst>
                  <a:tab pos="63500" algn="l"/>
                  <a:tab pos="330200" algn="l"/>
                  <a:tab pos="939800" algn="l"/>
                </a:tabLst>
                <a:defRPr/>
              </a:pPr>
              <a:r>
                <a:rPr lang="en-US" altLang="zh-CN" sz="2133" b="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Memory</a:t>
              </a:r>
              <a:r>
                <a:rPr lang="en-US" altLang="zh-CN" sz="2133" b="1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2133" b="1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Unit</a:t>
              </a:r>
            </a:p>
            <a:p>
              <a:pPr algn="ctr">
                <a:lnSpc>
                  <a:spcPts val="2000"/>
                </a:lnSpc>
                <a:spcAft>
                  <a:spcPts val="1200"/>
                </a:spcAft>
                <a:tabLst>
                  <a:tab pos="63500" algn="l"/>
                  <a:tab pos="330200" algn="l"/>
                  <a:tab pos="939800" algn="l"/>
                </a:tabLst>
                <a:defRPr/>
              </a:pPr>
              <a:r>
                <a:rPr lang="en-US" altLang="zh-CN" sz="2133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2</a:t>
              </a:r>
              <a:r>
                <a:rPr lang="en-US" altLang="zh-CN" i="1" baseline="30000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k</a:t>
              </a:r>
              <a:r>
                <a:rPr lang="en-US" altLang="zh-CN" sz="2133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2133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words</a:t>
              </a:r>
            </a:p>
            <a:p>
              <a:pPr algn="ctr">
                <a:lnSpc>
                  <a:spcPts val="2000"/>
                </a:lnSpc>
                <a:spcAft>
                  <a:spcPts val="1200"/>
                </a:spcAft>
                <a:tabLst>
                  <a:tab pos="63500" algn="l"/>
                  <a:tab pos="330200" algn="l"/>
                  <a:tab pos="939800" algn="l"/>
                </a:tabLst>
                <a:defRPr/>
              </a:pPr>
              <a:r>
                <a:rPr lang="en-US" altLang="zh-CN" sz="2133" i="1" dirty="0" err="1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n</a:t>
              </a:r>
              <a:r>
                <a:rPr lang="en-US" altLang="zh-CN" sz="2133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2133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bit</a:t>
              </a:r>
              <a:r>
                <a:rPr lang="en-US" altLang="zh-CN" sz="2133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2133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per</a:t>
              </a:r>
              <a:r>
                <a:rPr lang="en-US" altLang="zh-CN" sz="2133" dirty="0">
                  <a:ea typeface="ＭＳ Ｐゴシック" charset="-128"/>
                  <a:cs typeface="Times New Roman" pitchFamily="18" charset="0"/>
                </a:rPr>
                <a:t> </a:t>
              </a:r>
              <a:r>
                <a:rPr lang="en-US" altLang="zh-CN" sz="2133" dirty="0">
                  <a:solidFill>
                    <a:srgbClr val="231F20"/>
                  </a:solidFill>
                  <a:ea typeface="ＭＳ Ｐゴシック" charset="-128"/>
                  <a:cs typeface="Times New Roman" pitchFamily="18" charset="0"/>
                </a:rPr>
                <a:t>word</a:t>
              </a:r>
              <a:r>
                <a:rPr lang="en-US" altLang="zh-CN" dirty="0">
                  <a:latin typeface="Times New Roman" charset="0"/>
                  <a:ea typeface="ＭＳ Ｐゴシック" charset="-128"/>
                  <a:cs typeface="ＭＳ Ｐゴシック" charset="-128"/>
                </a:rPr>
                <a:t>	</a:t>
              </a:r>
              <a:endParaRPr lang="en-US" altLang="zh-CN" sz="2133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endParaRPr>
            </a:p>
          </p:txBody>
        </p:sp>
        <p:sp>
          <p:nvSpPr>
            <p:cNvPr id="135190" name="TextBox 1"/>
            <p:cNvSpPr txBox="1">
              <a:spLocks noChangeArrowheads="1"/>
            </p:cNvSpPr>
            <p:nvPr/>
          </p:nvSpPr>
          <p:spPr bwMode="auto">
            <a:xfrm>
              <a:off x="5563980" y="3808921"/>
              <a:ext cx="1751220" cy="332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600" i="1" dirty="0">
                  <a:solidFill>
                    <a:srgbClr val="231F20"/>
                  </a:solidFill>
                  <a:cs typeface="Times New Roman" pitchFamily="18" charset="0"/>
                </a:rPr>
                <a:t>n</a:t>
              </a:r>
              <a:r>
                <a:rPr lang="en-US" altLang="zh-CN" sz="1600" dirty="0">
                  <a:cs typeface="Times New Roman" pitchFamily="18" charset="0"/>
                </a:rPr>
                <a:t> </a:t>
              </a:r>
              <a:r>
                <a:rPr lang="en-US" altLang="zh-CN" sz="1600" dirty="0">
                  <a:solidFill>
                    <a:srgbClr val="231F20"/>
                  </a:solidFill>
                  <a:cs typeface="Times New Roman" pitchFamily="18" charset="0"/>
                </a:rPr>
                <a:t>data</a:t>
              </a:r>
              <a:r>
                <a:rPr lang="en-US" altLang="zh-CN" sz="1600" dirty="0">
                  <a:cs typeface="Times New Roman" pitchFamily="18" charset="0"/>
                </a:rPr>
                <a:t> </a:t>
              </a:r>
              <a:r>
                <a:rPr lang="en-US" altLang="zh-CN" sz="1600" dirty="0">
                  <a:solidFill>
                    <a:srgbClr val="231F20"/>
                  </a:solidFill>
                  <a:cs typeface="Times New Roman" pitchFamily="18" charset="0"/>
                </a:rPr>
                <a:t>output</a:t>
              </a:r>
              <a:r>
                <a:rPr lang="en-US" altLang="zh-CN" sz="1600" dirty="0">
                  <a:cs typeface="Times New Roman" pitchFamily="18" charset="0"/>
                </a:rPr>
                <a:t> </a:t>
              </a:r>
              <a:r>
                <a:rPr lang="en-US" altLang="zh-CN" sz="1600" dirty="0">
                  <a:solidFill>
                    <a:srgbClr val="231F20"/>
                  </a:solidFill>
                  <a:cs typeface="Times New Roman" pitchFamily="18" charset="0"/>
                </a:rPr>
                <a:t>lines</a:t>
              </a:r>
              <a:endParaRPr lang="en-US" altLang="zh-CN" sz="1800" dirty="0">
                <a:solidFill>
                  <a:srgbClr val="231F20"/>
                </a:solidFill>
                <a:cs typeface="Times New Roman" pitchFamily="18" charset="0"/>
              </a:endParaRPr>
            </a:p>
          </p:txBody>
        </p:sp>
      </p:grpSp>
      <p:sp>
        <p:nvSpPr>
          <p:cNvPr id="135194" name="Rectangle 26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Memory as a Black-Box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1200" y="1202353"/>
            <a:ext cx="3200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The number of address bits needed in a memory</a:t>
            </a:r>
          </a:p>
          <a:p>
            <a:pPr marL="457200" indent="-457200">
              <a:buAutoNum type="alphaLcParenBoth"/>
            </a:pPr>
            <a:r>
              <a:rPr lang="en-US" dirty="0">
                <a:latin typeface="+mn-lt"/>
              </a:rPr>
              <a:t>??? the total number of words that can be stored in the memory </a:t>
            </a:r>
          </a:p>
          <a:p>
            <a:pPr marL="457200" indent="-457200">
              <a:buAutoNum type="alphaLcParenBoth"/>
            </a:pPr>
            <a:r>
              <a:rPr lang="en-US" dirty="0">
                <a:latin typeface="+mn-lt"/>
              </a:rPr>
              <a:t>??? the number of bits in each word.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Replace “???” with “depends on” or “is independent from”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14873" y="6141392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Depends  (b) </a:t>
            </a:r>
            <a:r>
              <a:rPr lang="en-US" dirty="0" err="1"/>
              <a:t>indep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Programmable Logic Devices (PLDs)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724400" cy="228600"/>
          </a:xfrm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Page </a:t>
            </a:r>
            <a:fld id="{28654808-9C2B-47F2-A555-E23E7B553064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80</a:t>
            </a:fld>
            <a:endParaRPr lang="en-US" sz="14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2774950" y="1295400"/>
            <a:ext cx="1495425" cy="835024"/>
          </a:xfrm>
          <a:custGeom>
            <a:avLst/>
            <a:gdLst>
              <a:gd name="connsiteX0" fmla="*/ 0 w 1256169"/>
              <a:gd name="connsiteY0" fmla="*/ 636676 h 636676"/>
              <a:gd name="connsiteX1" fmla="*/ 1256169 w 1256169"/>
              <a:gd name="connsiteY1" fmla="*/ 636676 h 636676"/>
              <a:gd name="connsiteX2" fmla="*/ 1256169 w 1256169"/>
              <a:gd name="connsiteY2" fmla="*/ 0 h 636676"/>
              <a:gd name="connsiteX3" fmla="*/ 0 w 1256169"/>
              <a:gd name="connsiteY3" fmla="*/ 0 h 636676"/>
              <a:gd name="connsiteX4" fmla="*/ 0 w 1256169"/>
              <a:gd name="connsiteY4" fmla="*/ 636676 h 636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6169" h="636676">
                <a:moveTo>
                  <a:pt x="0" y="636676"/>
                </a:moveTo>
                <a:lnTo>
                  <a:pt x="1256169" y="636676"/>
                </a:lnTo>
                <a:lnTo>
                  <a:pt x="1256169" y="0"/>
                </a:lnTo>
                <a:lnTo>
                  <a:pt x="0" y="0"/>
                </a:lnTo>
                <a:lnTo>
                  <a:pt x="0" y="63667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8" name="Freeform 3"/>
          <p:cNvSpPr/>
          <p:nvPr/>
        </p:nvSpPr>
        <p:spPr bwMode="auto">
          <a:xfrm>
            <a:off x="2767013" y="1287463"/>
            <a:ext cx="1511300" cy="850900"/>
          </a:xfrm>
          <a:custGeom>
            <a:avLst/>
            <a:gdLst>
              <a:gd name="connsiteX0" fmla="*/ 1262837 w 1269504"/>
              <a:gd name="connsiteY0" fmla="*/ 643343 h 650011"/>
              <a:gd name="connsiteX1" fmla="*/ 6667 w 1269504"/>
              <a:gd name="connsiteY1" fmla="*/ 643343 h 650011"/>
              <a:gd name="connsiteX2" fmla="*/ 6667 w 1269504"/>
              <a:gd name="connsiteY2" fmla="*/ 6667 h 650011"/>
              <a:gd name="connsiteX3" fmla="*/ 1262837 w 1269504"/>
              <a:gd name="connsiteY3" fmla="*/ 6667 h 650011"/>
              <a:gd name="connsiteX4" fmla="*/ 1262837 w 1269504"/>
              <a:gd name="connsiteY4" fmla="*/ 643343 h 650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9504" h="650011">
                <a:moveTo>
                  <a:pt x="1262837" y="643343"/>
                </a:moveTo>
                <a:lnTo>
                  <a:pt x="6667" y="643343"/>
                </a:lnTo>
                <a:lnTo>
                  <a:pt x="6667" y="6667"/>
                </a:lnTo>
                <a:lnTo>
                  <a:pt x="1262837" y="6667"/>
                </a:lnTo>
                <a:lnTo>
                  <a:pt x="1262837" y="64334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9" name="Freeform 3"/>
          <p:cNvSpPr/>
          <p:nvPr/>
        </p:nvSpPr>
        <p:spPr bwMode="auto">
          <a:xfrm>
            <a:off x="5788025" y="1295400"/>
            <a:ext cx="1495425" cy="835024"/>
          </a:xfrm>
          <a:custGeom>
            <a:avLst/>
            <a:gdLst>
              <a:gd name="connsiteX0" fmla="*/ 0 w 1256157"/>
              <a:gd name="connsiteY0" fmla="*/ 636676 h 636676"/>
              <a:gd name="connsiteX1" fmla="*/ 1256157 w 1256157"/>
              <a:gd name="connsiteY1" fmla="*/ 636676 h 636676"/>
              <a:gd name="connsiteX2" fmla="*/ 1256157 w 1256157"/>
              <a:gd name="connsiteY2" fmla="*/ 0 h 636676"/>
              <a:gd name="connsiteX3" fmla="*/ 0 w 1256157"/>
              <a:gd name="connsiteY3" fmla="*/ 0 h 636676"/>
              <a:gd name="connsiteX4" fmla="*/ 0 w 1256157"/>
              <a:gd name="connsiteY4" fmla="*/ 636676 h 636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6157" h="636676">
                <a:moveTo>
                  <a:pt x="0" y="636676"/>
                </a:moveTo>
                <a:lnTo>
                  <a:pt x="1256157" y="636676"/>
                </a:lnTo>
                <a:lnTo>
                  <a:pt x="1256157" y="0"/>
                </a:lnTo>
                <a:lnTo>
                  <a:pt x="0" y="0"/>
                </a:lnTo>
                <a:lnTo>
                  <a:pt x="0" y="63667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10" name="Freeform 3"/>
          <p:cNvSpPr/>
          <p:nvPr/>
        </p:nvSpPr>
        <p:spPr bwMode="auto">
          <a:xfrm>
            <a:off x="5780087" y="1287463"/>
            <a:ext cx="1511300" cy="850900"/>
          </a:xfrm>
          <a:custGeom>
            <a:avLst/>
            <a:gdLst>
              <a:gd name="connsiteX0" fmla="*/ 1262824 w 1269492"/>
              <a:gd name="connsiteY0" fmla="*/ 643343 h 650011"/>
              <a:gd name="connsiteX1" fmla="*/ 6667 w 1269492"/>
              <a:gd name="connsiteY1" fmla="*/ 643343 h 650011"/>
              <a:gd name="connsiteX2" fmla="*/ 6667 w 1269492"/>
              <a:gd name="connsiteY2" fmla="*/ 6667 h 650011"/>
              <a:gd name="connsiteX3" fmla="*/ 1262824 w 1269492"/>
              <a:gd name="connsiteY3" fmla="*/ 6667 h 650011"/>
              <a:gd name="connsiteX4" fmla="*/ 1262824 w 1269492"/>
              <a:gd name="connsiteY4" fmla="*/ 643343 h 650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9492" h="650011">
                <a:moveTo>
                  <a:pt x="1262824" y="643343"/>
                </a:moveTo>
                <a:lnTo>
                  <a:pt x="6667" y="643343"/>
                </a:lnTo>
                <a:lnTo>
                  <a:pt x="6667" y="6667"/>
                </a:lnTo>
                <a:lnTo>
                  <a:pt x="1262824" y="6667"/>
                </a:lnTo>
                <a:lnTo>
                  <a:pt x="1262824" y="64334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11" name="Freeform 3"/>
          <p:cNvSpPr/>
          <p:nvPr/>
        </p:nvSpPr>
        <p:spPr bwMode="auto">
          <a:xfrm>
            <a:off x="1355725" y="1704975"/>
            <a:ext cx="1323976" cy="28575"/>
          </a:xfrm>
          <a:custGeom>
            <a:avLst/>
            <a:gdLst>
              <a:gd name="connsiteX0" fmla="*/ 6350 w 1111402"/>
              <a:gd name="connsiteY0" fmla="*/ 6350 h 21590"/>
              <a:gd name="connsiteX1" fmla="*/ 1105052 w 1111402"/>
              <a:gd name="connsiteY1" fmla="*/ 6350 h 21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1402" h="21590">
                <a:moveTo>
                  <a:pt x="6350" y="6350"/>
                </a:moveTo>
                <a:lnTo>
                  <a:pt x="110505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12" name="Freeform 3"/>
          <p:cNvSpPr/>
          <p:nvPr/>
        </p:nvSpPr>
        <p:spPr bwMode="auto">
          <a:xfrm>
            <a:off x="2636837" y="1670050"/>
            <a:ext cx="128587" cy="85725"/>
          </a:xfrm>
          <a:custGeom>
            <a:avLst/>
            <a:gdLst>
              <a:gd name="connsiteX0" fmla="*/ 19481 w 107912"/>
              <a:gd name="connsiteY0" fmla="*/ 32753 h 65519"/>
              <a:gd name="connsiteX1" fmla="*/ 0 w 107912"/>
              <a:gd name="connsiteY1" fmla="*/ 723 h 65519"/>
              <a:gd name="connsiteX2" fmla="*/ 1092 w 107912"/>
              <a:gd name="connsiteY2" fmla="*/ 0 h 65519"/>
              <a:gd name="connsiteX3" fmla="*/ 53327 w 107912"/>
              <a:gd name="connsiteY3" fmla="*/ 20739 h 65519"/>
              <a:gd name="connsiteX4" fmla="*/ 107912 w 107912"/>
              <a:gd name="connsiteY4" fmla="*/ 32753 h 65519"/>
              <a:gd name="connsiteX5" fmla="*/ 53327 w 107912"/>
              <a:gd name="connsiteY5" fmla="*/ 44780 h 65519"/>
              <a:gd name="connsiteX6" fmla="*/ 1092 w 107912"/>
              <a:gd name="connsiteY6" fmla="*/ 65519 h 65519"/>
              <a:gd name="connsiteX7" fmla="*/ 0 w 107912"/>
              <a:gd name="connsiteY7" fmla="*/ 64973 h 65519"/>
              <a:gd name="connsiteX8" fmla="*/ 19481 w 107912"/>
              <a:gd name="connsiteY8" fmla="*/ 32753 h 65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7912" h="65519">
                <a:moveTo>
                  <a:pt x="19481" y="32753"/>
                </a:moveTo>
                <a:lnTo>
                  <a:pt x="0" y="723"/>
                </a:lnTo>
                <a:lnTo>
                  <a:pt x="1092" y="0"/>
                </a:lnTo>
                <a:lnTo>
                  <a:pt x="53327" y="20739"/>
                </a:lnTo>
                <a:cubicBezTo>
                  <a:pt x="71526" y="24752"/>
                  <a:pt x="89712" y="28752"/>
                  <a:pt x="107912" y="32753"/>
                </a:cubicBezTo>
                <a:cubicBezTo>
                  <a:pt x="89712" y="36766"/>
                  <a:pt x="71526" y="40766"/>
                  <a:pt x="53327" y="44780"/>
                </a:cubicBezTo>
                <a:lnTo>
                  <a:pt x="1092" y="65519"/>
                </a:lnTo>
                <a:lnTo>
                  <a:pt x="0" y="64973"/>
                </a:lnTo>
                <a:lnTo>
                  <a:pt x="19481" y="3275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13" name="Freeform 3"/>
          <p:cNvSpPr/>
          <p:nvPr/>
        </p:nvSpPr>
        <p:spPr bwMode="auto">
          <a:xfrm>
            <a:off x="4270375" y="1704975"/>
            <a:ext cx="1423988" cy="28575"/>
          </a:xfrm>
          <a:custGeom>
            <a:avLst/>
            <a:gdLst>
              <a:gd name="connsiteX0" fmla="*/ 6350 w 1194714"/>
              <a:gd name="connsiteY0" fmla="*/ 6350 h 21590"/>
              <a:gd name="connsiteX1" fmla="*/ 1188364 w 1194714"/>
              <a:gd name="connsiteY1" fmla="*/ 6350 h 21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4714" h="21590">
                <a:moveTo>
                  <a:pt x="6350" y="6350"/>
                </a:moveTo>
                <a:lnTo>
                  <a:pt x="1188364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14" name="Freeform 3"/>
          <p:cNvSpPr/>
          <p:nvPr/>
        </p:nvSpPr>
        <p:spPr bwMode="auto">
          <a:xfrm>
            <a:off x="5651500" y="1670050"/>
            <a:ext cx="128588" cy="85725"/>
          </a:xfrm>
          <a:custGeom>
            <a:avLst/>
            <a:gdLst>
              <a:gd name="connsiteX0" fmla="*/ 19481 w 107912"/>
              <a:gd name="connsiteY0" fmla="*/ 32753 h 65519"/>
              <a:gd name="connsiteX1" fmla="*/ 0 w 107912"/>
              <a:gd name="connsiteY1" fmla="*/ 723 h 65519"/>
              <a:gd name="connsiteX2" fmla="*/ 1104 w 107912"/>
              <a:gd name="connsiteY2" fmla="*/ 0 h 65519"/>
              <a:gd name="connsiteX3" fmla="*/ 53327 w 107912"/>
              <a:gd name="connsiteY3" fmla="*/ 20739 h 65519"/>
              <a:gd name="connsiteX4" fmla="*/ 107912 w 107912"/>
              <a:gd name="connsiteY4" fmla="*/ 32753 h 65519"/>
              <a:gd name="connsiteX5" fmla="*/ 53327 w 107912"/>
              <a:gd name="connsiteY5" fmla="*/ 44780 h 65519"/>
              <a:gd name="connsiteX6" fmla="*/ 1104 w 107912"/>
              <a:gd name="connsiteY6" fmla="*/ 65519 h 65519"/>
              <a:gd name="connsiteX7" fmla="*/ 0 w 107912"/>
              <a:gd name="connsiteY7" fmla="*/ 64973 h 65519"/>
              <a:gd name="connsiteX8" fmla="*/ 19481 w 107912"/>
              <a:gd name="connsiteY8" fmla="*/ 32753 h 65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7912" h="65519">
                <a:moveTo>
                  <a:pt x="19481" y="32753"/>
                </a:moveTo>
                <a:lnTo>
                  <a:pt x="0" y="723"/>
                </a:lnTo>
                <a:lnTo>
                  <a:pt x="1104" y="0"/>
                </a:lnTo>
                <a:lnTo>
                  <a:pt x="53327" y="20739"/>
                </a:lnTo>
                <a:cubicBezTo>
                  <a:pt x="71526" y="24752"/>
                  <a:pt x="89712" y="28752"/>
                  <a:pt x="107912" y="32753"/>
                </a:cubicBezTo>
                <a:cubicBezTo>
                  <a:pt x="89712" y="36766"/>
                  <a:pt x="71526" y="40766"/>
                  <a:pt x="53327" y="44780"/>
                </a:cubicBezTo>
                <a:lnTo>
                  <a:pt x="1104" y="65519"/>
                </a:lnTo>
                <a:lnTo>
                  <a:pt x="0" y="64973"/>
                </a:lnTo>
                <a:lnTo>
                  <a:pt x="19481" y="3275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15" name="Freeform 3"/>
          <p:cNvSpPr/>
          <p:nvPr/>
        </p:nvSpPr>
        <p:spPr bwMode="auto">
          <a:xfrm>
            <a:off x="7270750" y="1704975"/>
            <a:ext cx="447674" cy="28575"/>
          </a:xfrm>
          <a:custGeom>
            <a:avLst/>
            <a:gdLst>
              <a:gd name="connsiteX0" fmla="*/ 6350 w 375348"/>
              <a:gd name="connsiteY0" fmla="*/ 6350 h 21590"/>
              <a:gd name="connsiteX1" fmla="*/ 368998 w 375348"/>
              <a:gd name="connsiteY1" fmla="*/ 6350 h 21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5348" h="21590">
                <a:moveTo>
                  <a:pt x="6350" y="6350"/>
                </a:moveTo>
                <a:lnTo>
                  <a:pt x="368998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16" name="Freeform 3"/>
          <p:cNvSpPr/>
          <p:nvPr/>
        </p:nvSpPr>
        <p:spPr bwMode="auto">
          <a:xfrm>
            <a:off x="7675563" y="1670050"/>
            <a:ext cx="128587" cy="85725"/>
          </a:xfrm>
          <a:custGeom>
            <a:avLst/>
            <a:gdLst>
              <a:gd name="connsiteX0" fmla="*/ 19494 w 107924"/>
              <a:gd name="connsiteY0" fmla="*/ 32753 h 65519"/>
              <a:gd name="connsiteX1" fmla="*/ 0 w 107924"/>
              <a:gd name="connsiteY1" fmla="*/ 723 h 65519"/>
              <a:gd name="connsiteX2" fmla="*/ 1104 w 107924"/>
              <a:gd name="connsiteY2" fmla="*/ 0 h 65519"/>
              <a:gd name="connsiteX3" fmla="*/ 53327 w 107924"/>
              <a:gd name="connsiteY3" fmla="*/ 20739 h 65519"/>
              <a:gd name="connsiteX4" fmla="*/ 107924 w 107924"/>
              <a:gd name="connsiteY4" fmla="*/ 32753 h 65519"/>
              <a:gd name="connsiteX5" fmla="*/ 53327 w 107924"/>
              <a:gd name="connsiteY5" fmla="*/ 44780 h 65519"/>
              <a:gd name="connsiteX6" fmla="*/ 1104 w 107924"/>
              <a:gd name="connsiteY6" fmla="*/ 65519 h 65519"/>
              <a:gd name="connsiteX7" fmla="*/ 0 w 107924"/>
              <a:gd name="connsiteY7" fmla="*/ 64973 h 65519"/>
              <a:gd name="connsiteX8" fmla="*/ 19494 w 107924"/>
              <a:gd name="connsiteY8" fmla="*/ 32753 h 65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7924" h="65519">
                <a:moveTo>
                  <a:pt x="19494" y="32753"/>
                </a:moveTo>
                <a:lnTo>
                  <a:pt x="0" y="723"/>
                </a:lnTo>
                <a:lnTo>
                  <a:pt x="1104" y="0"/>
                </a:lnTo>
                <a:lnTo>
                  <a:pt x="53327" y="20739"/>
                </a:lnTo>
                <a:cubicBezTo>
                  <a:pt x="71539" y="24752"/>
                  <a:pt x="89725" y="28752"/>
                  <a:pt x="107924" y="32753"/>
                </a:cubicBezTo>
                <a:cubicBezTo>
                  <a:pt x="89725" y="36766"/>
                  <a:pt x="71539" y="40766"/>
                  <a:pt x="53327" y="44780"/>
                </a:cubicBezTo>
                <a:lnTo>
                  <a:pt x="1104" y="65519"/>
                </a:lnTo>
                <a:lnTo>
                  <a:pt x="0" y="64973"/>
                </a:lnTo>
                <a:lnTo>
                  <a:pt x="19494" y="3275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27" name="Freeform 3"/>
          <p:cNvSpPr/>
          <p:nvPr/>
        </p:nvSpPr>
        <p:spPr bwMode="auto">
          <a:xfrm>
            <a:off x="2774950" y="2827337"/>
            <a:ext cx="1495425" cy="833438"/>
          </a:xfrm>
          <a:custGeom>
            <a:avLst/>
            <a:gdLst>
              <a:gd name="connsiteX0" fmla="*/ 0 w 1256169"/>
              <a:gd name="connsiteY0" fmla="*/ 636689 h 636689"/>
              <a:gd name="connsiteX1" fmla="*/ 1256169 w 1256169"/>
              <a:gd name="connsiteY1" fmla="*/ 636689 h 636689"/>
              <a:gd name="connsiteX2" fmla="*/ 1256169 w 1256169"/>
              <a:gd name="connsiteY2" fmla="*/ 0 h 636689"/>
              <a:gd name="connsiteX3" fmla="*/ 0 w 1256169"/>
              <a:gd name="connsiteY3" fmla="*/ 0 h 636689"/>
              <a:gd name="connsiteX4" fmla="*/ 0 w 1256169"/>
              <a:gd name="connsiteY4" fmla="*/ 636689 h 636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6169" h="636689">
                <a:moveTo>
                  <a:pt x="0" y="636689"/>
                </a:moveTo>
                <a:lnTo>
                  <a:pt x="1256169" y="636689"/>
                </a:lnTo>
                <a:lnTo>
                  <a:pt x="1256169" y="0"/>
                </a:lnTo>
                <a:lnTo>
                  <a:pt x="0" y="0"/>
                </a:lnTo>
                <a:lnTo>
                  <a:pt x="0" y="636689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28" name="Freeform 3"/>
          <p:cNvSpPr/>
          <p:nvPr/>
        </p:nvSpPr>
        <p:spPr bwMode="auto">
          <a:xfrm>
            <a:off x="2767013" y="2819400"/>
            <a:ext cx="1511300" cy="850900"/>
          </a:xfrm>
          <a:custGeom>
            <a:avLst/>
            <a:gdLst>
              <a:gd name="connsiteX0" fmla="*/ 1262837 w 1269504"/>
              <a:gd name="connsiteY0" fmla="*/ 643356 h 650024"/>
              <a:gd name="connsiteX1" fmla="*/ 6667 w 1269504"/>
              <a:gd name="connsiteY1" fmla="*/ 643356 h 650024"/>
              <a:gd name="connsiteX2" fmla="*/ 6667 w 1269504"/>
              <a:gd name="connsiteY2" fmla="*/ 6667 h 650024"/>
              <a:gd name="connsiteX3" fmla="*/ 1262837 w 1269504"/>
              <a:gd name="connsiteY3" fmla="*/ 6667 h 650024"/>
              <a:gd name="connsiteX4" fmla="*/ 1262837 w 1269504"/>
              <a:gd name="connsiteY4" fmla="*/ 643356 h 650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9504" h="650024">
                <a:moveTo>
                  <a:pt x="1262837" y="643356"/>
                </a:moveTo>
                <a:lnTo>
                  <a:pt x="6667" y="643356"/>
                </a:lnTo>
                <a:lnTo>
                  <a:pt x="6667" y="6667"/>
                </a:lnTo>
                <a:lnTo>
                  <a:pt x="1262837" y="6667"/>
                </a:lnTo>
                <a:lnTo>
                  <a:pt x="1262837" y="64335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29" name="Freeform 3"/>
          <p:cNvSpPr/>
          <p:nvPr/>
        </p:nvSpPr>
        <p:spPr bwMode="auto">
          <a:xfrm>
            <a:off x="5788025" y="2827337"/>
            <a:ext cx="1495425" cy="833438"/>
          </a:xfrm>
          <a:custGeom>
            <a:avLst/>
            <a:gdLst>
              <a:gd name="connsiteX0" fmla="*/ 0 w 1256157"/>
              <a:gd name="connsiteY0" fmla="*/ 636689 h 636689"/>
              <a:gd name="connsiteX1" fmla="*/ 1256157 w 1256157"/>
              <a:gd name="connsiteY1" fmla="*/ 636689 h 636689"/>
              <a:gd name="connsiteX2" fmla="*/ 1256157 w 1256157"/>
              <a:gd name="connsiteY2" fmla="*/ 0 h 636689"/>
              <a:gd name="connsiteX3" fmla="*/ 0 w 1256157"/>
              <a:gd name="connsiteY3" fmla="*/ 0 h 636689"/>
              <a:gd name="connsiteX4" fmla="*/ 0 w 1256157"/>
              <a:gd name="connsiteY4" fmla="*/ 636689 h 636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6157" h="636689">
                <a:moveTo>
                  <a:pt x="0" y="636689"/>
                </a:moveTo>
                <a:lnTo>
                  <a:pt x="1256157" y="636689"/>
                </a:lnTo>
                <a:lnTo>
                  <a:pt x="1256157" y="0"/>
                </a:lnTo>
                <a:lnTo>
                  <a:pt x="0" y="0"/>
                </a:lnTo>
                <a:lnTo>
                  <a:pt x="0" y="636689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30" name="Freeform 3"/>
          <p:cNvSpPr/>
          <p:nvPr/>
        </p:nvSpPr>
        <p:spPr bwMode="auto">
          <a:xfrm>
            <a:off x="5780087" y="2819400"/>
            <a:ext cx="1511300" cy="850900"/>
          </a:xfrm>
          <a:custGeom>
            <a:avLst/>
            <a:gdLst>
              <a:gd name="connsiteX0" fmla="*/ 1262824 w 1269492"/>
              <a:gd name="connsiteY0" fmla="*/ 643356 h 650024"/>
              <a:gd name="connsiteX1" fmla="*/ 6667 w 1269492"/>
              <a:gd name="connsiteY1" fmla="*/ 643356 h 650024"/>
              <a:gd name="connsiteX2" fmla="*/ 6667 w 1269492"/>
              <a:gd name="connsiteY2" fmla="*/ 6667 h 650024"/>
              <a:gd name="connsiteX3" fmla="*/ 1262824 w 1269492"/>
              <a:gd name="connsiteY3" fmla="*/ 6667 h 650024"/>
              <a:gd name="connsiteX4" fmla="*/ 1262824 w 1269492"/>
              <a:gd name="connsiteY4" fmla="*/ 643356 h 650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9492" h="650024">
                <a:moveTo>
                  <a:pt x="1262824" y="643356"/>
                </a:moveTo>
                <a:lnTo>
                  <a:pt x="6667" y="643356"/>
                </a:lnTo>
                <a:lnTo>
                  <a:pt x="6667" y="6667"/>
                </a:lnTo>
                <a:lnTo>
                  <a:pt x="1262824" y="6667"/>
                </a:lnTo>
                <a:lnTo>
                  <a:pt x="1262824" y="64335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31" name="Freeform 3"/>
          <p:cNvSpPr/>
          <p:nvPr/>
        </p:nvSpPr>
        <p:spPr bwMode="auto">
          <a:xfrm>
            <a:off x="1355725" y="3236913"/>
            <a:ext cx="1323976" cy="26988"/>
          </a:xfrm>
          <a:custGeom>
            <a:avLst/>
            <a:gdLst>
              <a:gd name="connsiteX0" fmla="*/ 6350 w 1111402"/>
              <a:gd name="connsiteY0" fmla="*/ 6350 h 21590"/>
              <a:gd name="connsiteX1" fmla="*/ 1105052 w 1111402"/>
              <a:gd name="connsiteY1" fmla="*/ 6350 h 21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1402" h="21590">
                <a:moveTo>
                  <a:pt x="6350" y="6350"/>
                </a:moveTo>
                <a:lnTo>
                  <a:pt x="110505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32" name="Freeform 3"/>
          <p:cNvSpPr/>
          <p:nvPr/>
        </p:nvSpPr>
        <p:spPr bwMode="auto">
          <a:xfrm>
            <a:off x="2636837" y="3201988"/>
            <a:ext cx="128587" cy="85725"/>
          </a:xfrm>
          <a:custGeom>
            <a:avLst/>
            <a:gdLst>
              <a:gd name="connsiteX0" fmla="*/ 19481 w 107912"/>
              <a:gd name="connsiteY0" fmla="*/ 32727 h 65506"/>
              <a:gd name="connsiteX1" fmla="*/ 0 w 107912"/>
              <a:gd name="connsiteY1" fmla="*/ 723 h 65506"/>
              <a:gd name="connsiteX2" fmla="*/ 1092 w 107912"/>
              <a:gd name="connsiteY2" fmla="*/ 0 h 65506"/>
              <a:gd name="connsiteX3" fmla="*/ 53327 w 107912"/>
              <a:gd name="connsiteY3" fmla="*/ 20726 h 65506"/>
              <a:gd name="connsiteX4" fmla="*/ 107912 w 107912"/>
              <a:gd name="connsiteY4" fmla="*/ 32727 h 65506"/>
              <a:gd name="connsiteX5" fmla="*/ 53327 w 107912"/>
              <a:gd name="connsiteY5" fmla="*/ 44754 h 65506"/>
              <a:gd name="connsiteX6" fmla="*/ 1092 w 107912"/>
              <a:gd name="connsiteY6" fmla="*/ 65506 h 65506"/>
              <a:gd name="connsiteX7" fmla="*/ 0 w 107912"/>
              <a:gd name="connsiteY7" fmla="*/ 64973 h 65506"/>
              <a:gd name="connsiteX8" fmla="*/ 19481 w 107912"/>
              <a:gd name="connsiteY8" fmla="*/ 32727 h 65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7912" h="65506">
                <a:moveTo>
                  <a:pt x="19481" y="32727"/>
                </a:moveTo>
                <a:lnTo>
                  <a:pt x="0" y="723"/>
                </a:lnTo>
                <a:lnTo>
                  <a:pt x="1092" y="0"/>
                </a:lnTo>
                <a:lnTo>
                  <a:pt x="53327" y="20726"/>
                </a:lnTo>
                <a:cubicBezTo>
                  <a:pt x="71526" y="24752"/>
                  <a:pt x="89712" y="28752"/>
                  <a:pt x="107912" y="32727"/>
                </a:cubicBezTo>
                <a:cubicBezTo>
                  <a:pt x="89712" y="36753"/>
                  <a:pt x="71526" y="40766"/>
                  <a:pt x="53327" y="44754"/>
                </a:cubicBezTo>
                <a:lnTo>
                  <a:pt x="1092" y="65506"/>
                </a:lnTo>
                <a:lnTo>
                  <a:pt x="0" y="64973"/>
                </a:lnTo>
                <a:lnTo>
                  <a:pt x="19481" y="32727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33" name="Freeform 3"/>
          <p:cNvSpPr/>
          <p:nvPr/>
        </p:nvSpPr>
        <p:spPr bwMode="auto">
          <a:xfrm>
            <a:off x="4270375" y="3236913"/>
            <a:ext cx="1423988" cy="26988"/>
          </a:xfrm>
          <a:custGeom>
            <a:avLst/>
            <a:gdLst>
              <a:gd name="connsiteX0" fmla="*/ 6350 w 1194714"/>
              <a:gd name="connsiteY0" fmla="*/ 6350 h 21590"/>
              <a:gd name="connsiteX1" fmla="*/ 1188364 w 1194714"/>
              <a:gd name="connsiteY1" fmla="*/ 6350 h 21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4714" h="21590">
                <a:moveTo>
                  <a:pt x="6350" y="6350"/>
                </a:moveTo>
                <a:lnTo>
                  <a:pt x="1188364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34" name="Freeform 3"/>
          <p:cNvSpPr/>
          <p:nvPr/>
        </p:nvSpPr>
        <p:spPr bwMode="auto">
          <a:xfrm>
            <a:off x="5651500" y="3201988"/>
            <a:ext cx="128588" cy="85725"/>
          </a:xfrm>
          <a:custGeom>
            <a:avLst/>
            <a:gdLst>
              <a:gd name="connsiteX0" fmla="*/ 19481 w 107912"/>
              <a:gd name="connsiteY0" fmla="*/ 32727 h 65506"/>
              <a:gd name="connsiteX1" fmla="*/ 0 w 107912"/>
              <a:gd name="connsiteY1" fmla="*/ 723 h 65506"/>
              <a:gd name="connsiteX2" fmla="*/ 1104 w 107912"/>
              <a:gd name="connsiteY2" fmla="*/ 0 h 65506"/>
              <a:gd name="connsiteX3" fmla="*/ 53327 w 107912"/>
              <a:gd name="connsiteY3" fmla="*/ 20726 h 65506"/>
              <a:gd name="connsiteX4" fmla="*/ 107912 w 107912"/>
              <a:gd name="connsiteY4" fmla="*/ 32727 h 65506"/>
              <a:gd name="connsiteX5" fmla="*/ 53327 w 107912"/>
              <a:gd name="connsiteY5" fmla="*/ 44754 h 65506"/>
              <a:gd name="connsiteX6" fmla="*/ 1104 w 107912"/>
              <a:gd name="connsiteY6" fmla="*/ 65506 h 65506"/>
              <a:gd name="connsiteX7" fmla="*/ 0 w 107912"/>
              <a:gd name="connsiteY7" fmla="*/ 64973 h 65506"/>
              <a:gd name="connsiteX8" fmla="*/ 19481 w 107912"/>
              <a:gd name="connsiteY8" fmla="*/ 32727 h 65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7912" h="65506">
                <a:moveTo>
                  <a:pt x="19481" y="32727"/>
                </a:moveTo>
                <a:lnTo>
                  <a:pt x="0" y="723"/>
                </a:lnTo>
                <a:lnTo>
                  <a:pt x="1104" y="0"/>
                </a:lnTo>
                <a:lnTo>
                  <a:pt x="53327" y="20726"/>
                </a:lnTo>
                <a:cubicBezTo>
                  <a:pt x="71526" y="24752"/>
                  <a:pt x="89712" y="28752"/>
                  <a:pt x="107912" y="32727"/>
                </a:cubicBezTo>
                <a:cubicBezTo>
                  <a:pt x="89712" y="36753"/>
                  <a:pt x="71526" y="40766"/>
                  <a:pt x="53327" y="44754"/>
                </a:cubicBezTo>
                <a:lnTo>
                  <a:pt x="1104" y="65506"/>
                </a:lnTo>
                <a:lnTo>
                  <a:pt x="0" y="64973"/>
                </a:lnTo>
                <a:lnTo>
                  <a:pt x="19481" y="32727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35" name="Freeform 3"/>
          <p:cNvSpPr/>
          <p:nvPr/>
        </p:nvSpPr>
        <p:spPr bwMode="auto">
          <a:xfrm>
            <a:off x="7270750" y="3236913"/>
            <a:ext cx="447674" cy="26988"/>
          </a:xfrm>
          <a:custGeom>
            <a:avLst/>
            <a:gdLst>
              <a:gd name="connsiteX0" fmla="*/ 6350 w 375348"/>
              <a:gd name="connsiteY0" fmla="*/ 6350 h 21590"/>
              <a:gd name="connsiteX1" fmla="*/ 368998 w 375348"/>
              <a:gd name="connsiteY1" fmla="*/ 6350 h 21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5348" h="21590">
                <a:moveTo>
                  <a:pt x="6350" y="6350"/>
                </a:moveTo>
                <a:lnTo>
                  <a:pt x="368998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36" name="Freeform 3"/>
          <p:cNvSpPr/>
          <p:nvPr/>
        </p:nvSpPr>
        <p:spPr bwMode="auto">
          <a:xfrm>
            <a:off x="7675563" y="3201988"/>
            <a:ext cx="128587" cy="85725"/>
          </a:xfrm>
          <a:custGeom>
            <a:avLst/>
            <a:gdLst>
              <a:gd name="connsiteX0" fmla="*/ 19494 w 107924"/>
              <a:gd name="connsiteY0" fmla="*/ 32727 h 65506"/>
              <a:gd name="connsiteX1" fmla="*/ 0 w 107924"/>
              <a:gd name="connsiteY1" fmla="*/ 723 h 65506"/>
              <a:gd name="connsiteX2" fmla="*/ 1104 w 107924"/>
              <a:gd name="connsiteY2" fmla="*/ 0 h 65506"/>
              <a:gd name="connsiteX3" fmla="*/ 53327 w 107924"/>
              <a:gd name="connsiteY3" fmla="*/ 20726 h 65506"/>
              <a:gd name="connsiteX4" fmla="*/ 107924 w 107924"/>
              <a:gd name="connsiteY4" fmla="*/ 32727 h 65506"/>
              <a:gd name="connsiteX5" fmla="*/ 53327 w 107924"/>
              <a:gd name="connsiteY5" fmla="*/ 44754 h 65506"/>
              <a:gd name="connsiteX6" fmla="*/ 1104 w 107924"/>
              <a:gd name="connsiteY6" fmla="*/ 65506 h 65506"/>
              <a:gd name="connsiteX7" fmla="*/ 0 w 107924"/>
              <a:gd name="connsiteY7" fmla="*/ 64973 h 65506"/>
              <a:gd name="connsiteX8" fmla="*/ 19494 w 107924"/>
              <a:gd name="connsiteY8" fmla="*/ 32727 h 65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7924" h="65506">
                <a:moveTo>
                  <a:pt x="19494" y="32727"/>
                </a:moveTo>
                <a:lnTo>
                  <a:pt x="0" y="723"/>
                </a:lnTo>
                <a:lnTo>
                  <a:pt x="1104" y="0"/>
                </a:lnTo>
                <a:lnTo>
                  <a:pt x="53327" y="20726"/>
                </a:lnTo>
                <a:cubicBezTo>
                  <a:pt x="71539" y="24752"/>
                  <a:pt x="89725" y="28752"/>
                  <a:pt x="107924" y="32727"/>
                </a:cubicBezTo>
                <a:cubicBezTo>
                  <a:pt x="89725" y="36753"/>
                  <a:pt x="71539" y="40766"/>
                  <a:pt x="53327" y="44754"/>
                </a:cubicBezTo>
                <a:lnTo>
                  <a:pt x="1104" y="65506"/>
                </a:lnTo>
                <a:lnTo>
                  <a:pt x="0" y="64973"/>
                </a:lnTo>
                <a:lnTo>
                  <a:pt x="19494" y="32727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333860" name="TextBox 36"/>
          <p:cNvSpPr txBox="1">
            <a:spLocks noChangeArrowheads="1"/>
          </p:cNvSpPr>
          <p:nvPr/>
        </p:nvSpPr>
        <p:spPr bwMode="auto">
          <a:xfrm>
            <a:off x="838200" y="1619250"/>
            <a:ext cx="4540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400" i="1">
                <a:solidFill>
                  <a:srgbClr val="231F20"/>
                </a:solidFill>
                <a:cs typeface="Times New Roman" pitchFamily="18" charset="0"/>
              </a:rPr>
              <a:t>Inputs</a:t>
            </a:r>
          </a:p>
        </p:txBody>
      </p:sp>
      <p:sp>
        <p:nvSpPr>
          <p:cNvPr id="333861" name="TextBox 1"/>
          <p:cNvSpPr txBox="1">
            <a:spLocks noChangeArrowheads="1"/>
          </p:cNvSpPr>
          <p:nvPr/>
        </p:nvSpPr>
        <p:spPr bwMode="auto">
          <a:xfrm>
            <a:off x="7858126" y="1619250"/>
            <a:ext cx="574674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400" i="1">
                <a:solidFill>
                  <a:srgbClr val="231F20"/>
                </a:solidFill>
                <a:cs typeface="Times New Roman" pitchFamily="18" charset="0"/>
              </a:rPr>
              <a:t>Outputs</a:t>
            </a:r>
          </a:p>
        </p:txBody>
      </p:sp>
      <p:sp>
        <p:nvSpPr>
          <p:cNvPr id="333862" name="TextBox 1"/>
          <p:cNvSpPr txBox="1">
            <a:spLocks noChangeArrowheads="1"/>
          </p:cNvSpPr>
          <p:nvPr/>
        </p:nvSpPr>
        <p:spPr bwMode="auto">
          <a:xfrm>
            <a:off x="3092450" y="1419225"/>
            <a:ext cx="83185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  <a:spcAft>
                <a:spcPts val="600"/>
              </a:spcAft>
              <a:tabLst>
                <a:tab pos="50800" algn="l"/>
                <a:tab pos="177800" algn="l"/>
              </a:tabLst>
            </a:pPr>
            <a:r>
              <a:rPr lang="en-US" altLang="zh-CN" sz="3200"/>
              <a:t>		</a:t>
            </a: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Fixed</a:t>
            </a:r>
          </a:p>
          <a:p>
            <a:pPr>
              <a:lnSpc>
                <a:spcPts val="1200"/>
              </a:lnSpc>
              <a:spcAft>
                <a:spcPts val="600"/>
              </a:spcAft>
              <a:tabLst>
                <a:tab pos="50800" algn="l"/>
                <a:tab pos="177800" algn="l"/>
              </a:tabLst>
            </a:pP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AND</a:t>
            </a:r>
            <a:r>
              <a:rPr lang="en-US" altLang="zh-CN" sz="1400">
                <a:cs typeface="Times New Roman" pitchFamily="18" charset="0"/>
              </a:rPr>
              <a:t> </a:t>
            </a: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array</a:t>
            </a:r>
          </a:p>
          <a:p>
            <a:pPr>
              <a:lnSpc>
                <a:spcPts val="1200"/>
              </a:lnSpc>
              <a:spcAft>
                <a:spcPts val="600"/>
              </a:spcAft>
              <a:tabLst>
                <a:tab pos="50800" algn="l"/>
                <a:tab pos="177800" algn="l"/>
              </a:tabLst>
            </a:pPr>
            <a:r>
              <a:rPr lang="en-US" altLang="zh-CN" sz="3200"/>
              <a:t>	</a:t>
            </a: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(decoder)</a:t>
            </a:r>
          </a:p>
        </p:txBody>
      </p:sp>
      <p:sp>
        <p:nvSpPr>
          <p:cNvPr id="333863" name="TextBox 1"/>
          <p:cNvSpPr txBox="1">
            <a:spLocks noChangeArrowheads="1"/>
          </p:cNvSpPr>
          <p:nvPr/>
        </p:nvSpPr>
        <p:spPr bwMode="auto">
          <a:xfrm>
            <a:off x="5981700" y="1536701"/>
            <a:ext cx="1074737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  <a:spcAft>
                <a:spcPts val="600"/>
              </a:spcAft>
              <a:tabLst>
                <a:tab pos="165100" algn="l"/>
              </a:tabLst>
            </a:pP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Programmable</a:t>
            </a:r>
          </a:p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3200"/>
              <a:t>	</a:t>
            </a: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OR</a:t>
            </a:r>
            <a:r>
              <a:rPr lang="en-US" altLang="zh-CN" sz="1400">
                <a:cs typeface="Times New Roman" pitchFamily="18" charset="0"/>
              </a:rPr>
              <a:t> </a:t>
            </a: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array</a:t>
            </a:r>
          </a:p>
        </p:txBody>
      </p:sp>
      <p:sp>
        <p:nvSpPr>
          <p:cNvPr id="333864" name="TextBox 1"/>
          <p:cNvSpPr txBox="1">
            <a:spLocks noChangeArrowheads="1"/>
          </p:cNvSpPr>
          <p:nvPr/>
        </p:nvSpPr>
        <p:spPr bwMode="auto">
          <a:xfrm>
            <a:off x="2911476" y="2266950"/>
            <a:ext cx="4302124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(a)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Programmable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read-only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memory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(PROM)</a:t>
            </a:r>
          </a:p>
        </p:txBody>
      </p:sp>
      <p:sp>
        <p:nvSpPr>
          <p:cNvPr id="333870" name="TextBox 1"/>
          <p:cNvSpPr txBox="1">
            <a:spLocks noChangeArrowheads="1"/>
          </p:cNvSpPr>
          <p:nvPr/>
        </p:nvSpPr>
        <p:spPr bwMode="auto">
          <a:xfrm>
            <a:off x="838200" y="3151188"/>
            <a:ext cx="4540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400" i="1">
                <a:solidFill>
                  <a:srgbClr val="231F20"/>
                </a:solidFill>
                <a:cs typeface="Times New Roman" pitchFamily="18" charset="0"/>
              </a:rPr>
              <a:t>Inputs</a:t>
            </a:r>
          </a:p>
        </p:txBody>
      </p:sp>
      <p:sp>
        <p:nvSpPr>
          <p:cNvPr id="333871" name="TextBox 1"/>
          <p:cNvSpPr txBox="1">
            <a:spLocks noChangeArrowheads="1"/>
          </p:cNvSpPr>
          <p:nvPr/>
        </p:nvSpPr>
        <p:spPr bwMode="auto">
          <a:xfrm>
            <a:off x="7858126" y="3151188"/>
            <a:ext cx="574674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400" i="1">
                <a:solidFill>
                  <a:srgbClr val="231F20"/>
                </a:solidFill>
                <a:cs typeface="Times New Roman" pitchFamily="18" charset="0"/>
              </a:rPr>
              <a:t>Outputs</a:t>
            </a:r>
          </a:p>
        </p:txBody>
      </p:sp>
      <p:sp>
        <p:nvSpPr>
          <p:cNvPr id="333872" name="TextBox 1"/>
          <p:cNvSpPr txBox="1">
            <a:spLocks noChangeArrowheads="1"/>
          </p:cNvSpPr>
          <p:nvPr/>
        </p:nvSpPr>
        <p:spPr bwMode="auto">
          <a:xfrm>
            <a:off x="5981700" y="3068638"/>
            <a:ext cx="1074737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  <a:spcAft>
                <a:spcPts val="600"/>
              </a:spcAft>
              <a:tabLst>
                <a:tab pos="165100" algn="l"/>
              </a:tabLst>
            </a:pP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Programmable</a:t>
            </a:r>
          </a:p>
          <a:p>
            <a:pPr>
              <a:lnSpc>
                <a:spcPts val="1200"/>
              </a:lnSpc>
              <a:spcAft>
                <a:spcPts val="600"/>
              </a:spcAft>
              <a:tabLst>
                <a:tab pos="165100" algn="l"/>
              </a:tabLst>
            </a:pPr>
            <a:r>
              <a:rPr lang="en-US" altLang="zh-CN" sz="3200"/>
              <a:t>	</a:t>
            </a: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OR</a:t>
            </a:r>
            <a:r>
              <a:rPr lang="en-US" altLang="zh-CN" sz="1400">
                <a:cs typeface="Times New Roman" pitchFamily="18" charset="0"/>
              </a:rPr>
              <a:t> </a:t>
            </a: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array</a:t>
            </a:r>
          </a:p>
        </p:txBody>
      </p:sp>
      <p:sp>
        <p:nvSpPr>
          <p:cNvPr id="333873" name="TextBox 1"/>
          <p:cNvSpPr txBox="1">
            <a:spLocks noChangeArrowheads="1"/>
          </p:cNvSpPr>
          <p:nvPr/>
        </p:nvSpPr>
        <p:spPr bwMode="auto">
          <a:xfrm>
            <a:off x="2971800" y="3068638"/>
            <a:ext cx="1073150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  <a:spcAft>
                <a:spcPts val="600"/>
              </a:spcAft>
              <a:tabLst>
                <a:tab pos="101600" algn="l"/>
              </a:tabLst>
            </a:pP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Programmable</a:t>
            </a:r>
          </a:p>
          <a:p>
            <a:pPr>
              <a:lnSpc>
                <a:spcPts val="1200"/>
              </a:lnSpc>
              <a:spcAft>
                <a:spcPts val="600"/>
              </a:spcAft>
              <a:tabLst>
                <a:tab pos="101600" algn="l"/>
              </a:tabLst>
            </a:pPr>
            <a:r>
              <a:rPr lang="en-US" altLang="zh-CN" sz="3200"/>
              <a:t>	</a:t>
            </a: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AND</a:t>
            </a:r>
            <a:r>
              <a:rPr lang="en-US" altLang="zh-CN" sz="1400">
                <a:cs typeface="Times New Roman" pitchFamily="18" charset="0"/>
              </a:rPr>
              <a:t> </a:t>
            </a: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array</a:t>
            </a:r>
          </a:p>
        </p:txBody>
      </p:sp>
      <p:sp>
        <p:nvSpPr>
          <p:cNvPr id="333874" name="TextBox 1"/>
          <p:cNvSpPr txBox="1">
            <a:spLocks noChangeArrowheads="1"/>
          </p:cNvSpPr>
          <p:nvPr/>
        </p:nvSpPr>
        <p:spPr bwMode="auto">
          <a:xfrm>
            <a:off x="3289300" y="3800476"/>
            <a:ext cx="3543300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(c)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Programmable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logic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array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(PLA)</a:t>
            </a:r>
          </a:p>
        </p:txBody>
      </p:sp>
      <p:sp>
        <p:nvSpPr>
          <p:cNvPr id="52" name="Freeform 3"/>
          <p:cNvSpPr/>
          <p:nvPr/>
        </p:nvSpPr>
        <p:spPr bwMode="auto">
          <a:xfrm>
            <a:off x="2774950" y="4579938"/>
            <a:ext cx="1495425" cy="833437"/>
          </a:xfrm>
          <a:custGeom>
            <a:avLst/>
            <a:gdLst>
              <a:gd name="connsiteX0" fmla="*/ 0 w 1256169"/>
              <a:gd name="connsiteY0" fmla="*/ 636676 h 636676"/>
              <a:gd name="connsiteX1" fmla="*/ 1256169 w 1256169"/>
              <a:gd name="connsiteY1" fmla="*/ 636676 h 636676"/>
              <a:gd name="connsiteX2" fmla="*/ 1256169 w 1256169"/>
              <a:gd name="connsiteY2" fmla="*/ 0 h 636676"/>
              <a:gd name="connsiteX3" fmla="*/ 0 w 1256169"/>
              <a:gd name="connsiteY3" fmla="*/ 0 h 636676"/>
              <a:gd name="connsiteX4" fmla="*/ 0 w 1256169"/>
              <a:gd name="connsiteY4" fmla="*/ 636676 h 636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6169" h="636676">
                <a:moveTo>
                  <a:pt x="0" y="636676"/>
                </a:moveTo>
                <a:lnTo>
                  <a:pt x="1256169" y="636676"/>
                </a:lnTo>
                <a:lnTo>
                  <a:pt x="1256169" y="0"/>
                </a:lnTo>
                <a:lnTo>
                  <a:pt x="0" y="0"/>
                </a:lnTo>
                <a:lnTo>
                  <a:pt x="0" y="63667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53" name="Freeform 3"/>
          <p:cNvSpPr/>
          <p:nvPr/>
        </p:nvSpPr>
        <p:spPr bwMode="auto">
          <a:xfrm>
            <a:off x="2767013" y="4572000"/>
            <a:ext cx="1511300" cy="850900"/>
          </a:xfrm>
          <a:custGeom>
            <a:avLst/>
            <a:gdLst>
              <a:gd name="connsiteX0" fmla="*/ 1262837 w 1269504"/>
              <a:gd name="connsiteY0" fmla="*/ 643344 h 650011"/>
              <a:gd name="connsiteX1" fmla="*/ 6667 w 1269504"/>
              <a:gd name="connsiteY1" fmla="*/ 643344 h 650011"/>
              <a:gd name="connsiteX2" fmla="*/ 6667 w 1269504"/>
              <a:gd name="connsiteY2" fmla="*/ 6667 h 650011"/>
              <a:gd name="connsiteX3" fmla="*/ 1262837 w 1269504"/>
              <a:gd name="connsiteY3" fmla="*/ 6667 h 650011"/>
              <a:gd name="connsiteX4" fmla="*/ 1262837 w 1269504"/>
              <a:gd name="connsiteY4" fmla="*/ 643344 h 650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9504" h="650011">
                <a:moveTo>
                  <a:pt x="1262837" y="643344"/>
                </a:moveTo>
                <a:lnTo>
                  <a:pt x="6667" y="643344"/>
                </a:lnTo>
                <a:lnTo>
                  <a:pt x="6667" y="6667"/>
                </a:lnTo>
                <a:lnTo>
                  <a:pt x="1262837" y="6667"/>
                </a:lnTo>
                <a:lnTo>
                  <a:pt x="1262837" y="6433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54" name="Freeform 3"/>
          <p:cNvSpPr/>
          <p:nvPr/>
        </p:nvSpPr>
        <p:spPr bwMode="auto">
          <a:xfrm>
            <a:off x="5788025" y="4579938"/>
            <a:ext cx="1495425" cy="833437"/>
          </a:xfrm>
          <a:custGeom>
            <a:avLst/>
            <a:gdLst>
              <a:gd name="connsiteX0" fmla="*/ 0 w 1256157"/>
              <a:gd name="connsiteY0" fmla="*/ 636676 h 636676"/>
              <a:gd name="connsiteX1" fmla="*/ 1256157 w 1256157"/>
              <a:gd name="connsiteY1" fmla="*/ 636676 h 636676"/>
              <a:gd name="connsiteX2" fmla="*/ 1256157 w 1256157"/>
              <a:gd name="connsiteY2" fmla="*/ 0 h 636676"/>
              <a:gd name="connsiteX3" fmla="*/ 0 w 1256157"/>
              <a:gd name="connsiteY3" fmla="*/ 0 h 636676"/>
              <a:gd name="connsiteX4" fmla="*/ 0 w 1256157"/>
              <a:gd name="connsiteY4" fmla="*/ 636676 h 636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6157" h="636676">
                <a:moveTo>
                  <a:pt x="0" y="636676"/>
                </a:moveTo>
                <a:lnTo>
                  <a:pt x="1256157" y="636676"/>
                </a:lnTo>
                <a:lnTo>
                  <a:pt x="1256157" y="0"/>
                </a:lnTo>
                <a:lnTo>
                  <a:pt x="0" y="0"/>
                </a:lnTo>
                <a:lnTo>
                  <a:pt x="0" y="636676"/>
                </a:lnTo>
              </a:path>
            </a:pathLst>
          </a:custGeom>
          <a:solidFill>
            <a:srgbClr val="E1F4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55" name="Freeform 3"/>
          <p:cNvSpPr/>
          <p:nvPr/>
        </p:nvSpPr>
        <p:spPr bwMode="auto">
          <a:xfrm>
            <a:off x="5780087" y="4572000"/>
            <a:ext cx="1511300" cy="850900"/>
          </a:xfrm>
          <a:custGeom>
            <a:avLst/>
            <a:gdLst>
              <a:gd name="connsiteX0" fmla="*/ 1262824 w 1269492"/>
              <a:gd name="connsiteY0" fmla="*/ 643344 h 650011"/>
              <a:gd name="connsiteX1" fmla="*/ 6667 w 1269492"/>
              <a:gd name="connsiteY1" fmla="*/ 643344 h 650011"/>
              <a:gd name="connsiteX2" fmla="*/ 6667 w 1269492"/>
              <a:gd name="connsiteY2" fmla="*/ 6667 h 650011"/>
              <a:gd name="connsiteX3" fmla="*/ 1262824 w 1269492"/>
              <a:gd name="connsiteY3" fmla="*/ 6667 h 650011"/>
              <a:gd name="connsiteX4" fmla="*/ 1262824 w 1269492"/>
              <a:gd name="connsiteY4" fmla="*/ 643344 h 650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9492" h="650011">
                <a:moveTo>
                  <a:pt x="1262824" y="643344"/>
                </a:moveTo>
                <a:lnTo>
                  <a:pt x="6667" y="643344"/>
                </a:lnTo>
                <a:lnTo>
                  <a:pt x="6667" y="6667"/>
                </a:lnTo>
                <a:lnTo>
                  <a:pt x="1262824" y="6667"/>
                </a:lnTo>
                <a:lnTo>
                  <a:pt x="1262824" y="6433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56" name="Freeform 3"/>
          <p:cNvSpPr/>
          <p:nvPr/>
        </p:nvSpPr>
        <p:spPr bwMode="auto">
          <a:xfrm>
            <a:off x="1355725" y="4989512"/>
            <a:ext cx="1323976" cy="26987"/>
          </a:xfrm>
          <a:custGeom>
            <a:avLst/>
            <a:gdLst>
              <a:gd name="connsiteX0" fmla="*/ 6350 w 1111402"/>
              <a:gd name="connsiteY0" fmla="*/ 6350 h 21590"/>
              <a:gd name="connsiteX1" fmla="*/ 1105052 w 1111402"/>
              <a:gd name="connsiteY1" fmla="*/ 6350 h 21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1402" h="21590">
                <a:moveTo>
                  <a:pt x="6350" y="6350"/>
                </a:moveTo>
                <a:lnTo>
                  <a:pt x="110505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57" name="Freeform 3"/>
          <p:cNvSpPr/>
          <p:nvPr/>
        </p:nvSpPr>
        <p:spPr bwMode="auto">
          <a:xfrm>
            <a:off x="2636837" y="4954587"/>
            <a:ext cx="128587" cy="85725"/>
          </a:xfrm>
          <a:custGeom>
            <a:avLst/>
            <a:gdLst>
              <a:gd name="connsiteX0" fmla="*/ 19481 w 107912"/>
              <a:gd name="connsiteY0" fmla="*/ 32778 h 65532"/>
              <a:gd name="connsiteX1" fmla="*/ 0 w 107912"/>
              <a:gd name="connsiteY1" fmla="*/ 736 h 65532"/>
              <a:gd name="connsiteX2" fmla="*/ 1092 w 107912"/>
              <a:gd name="connsiteY2" fmla="*/ 0 h 65532"/>
              <a:gd name="connsiteX3" fmla="*/ 53327 w 107912"/>
              <a:gd name="connsiteY3" fmla="*/ 20751 h 65532"/>
              <a:gd name="connsiteX4" fmla="*/ 107912 w 107912"/>
              <a:gd name="connsiteY4" fmla="*/ 32778 h 65532"/>
              <a:gd name="connsiteX5" fmla="*/ 53327 w 107912"/>
              <a:gd name="connsiteY5" fmla="*/ 44805 h 65532"/>
              <a:gd name="connsiteX6" fmla="*/ 1092 w 107912"/>
              <a:gd name="connsiteY6" fmla="*/ 65532 h 65532"/>
              <a:gd name="connsiteX7" fmla="*/ 0 w 107912"/>
              <a:gd name="connsiteY7" fmla="*/ 64985 h 65532"/>
              <a:gd name="connsiteX8" fmla="*/ 19481 w 107912"/>
              <a:gd name="connsiteY8" fmla="*/ 32778 h 65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7912" h="65532">
                <a:moveTo>
                  <a:pt x="19481" y="32778"/>
                </a:moveTo>
                <a:lnTo>
                  <a:pt x="0" y="736"/>
                </a:lnTo>
                <a:lnTo>
                  <a:pt x="1092" y="0"/>
                </a:lnTo>
                <a:lnTo>
                  <a:pt x="53327" y="20751"/>
                </a:lnTo>
                <a:cubicBezTo>
                  <a:pt x="71526" y="24764"/>
                  <a:pt x="89712" y="28752"/>
                  <a:pt x="107912" y="32778"/>
                </a:cubicBezTo>
                <a:cubicBezTo>
                  <a:pt x="89712" y="36779"/>
                  <a:pt x="71526" y="40779"/>
                  <a:pt x="53327" y="44805"/>
                </a:cubicBezTo>
                <a:lnTo>
                  <a:pt x="1092" y="65532"/>
                </a:lnTo>
                <a:lnTo>
                  <a:pt x="0" y="64985"/>
                </a:lnTo>
                <a:lnTo>
                  <a:pt x="19481" y="32778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58" name="Freeform 3"/>
          <p:cNvSpPr/>
          <p:nvPr/>
        </p:nvSpPr>
        <p:spPr bwMode="auto">
          <a:xfrm>
            <a:off x="4270375" y="4989512"/>
            <a:ext cx="1423988" cy="26987"/>
          </a:xfrm>
          <a:custGeom>
            <a:avLst/>
            <a:gdLst>
              <a:gd name="connsiteX0" fmla="*/ 6350 w 1194714"/>
              <a:gd name="connsiteY0" fmla="*/ 6350 h 21590"/>
              <a:gd name="connsiteX1" fmla="*/ 1188364 w 1194714"/>
              <a:gd name="connsiteY1" fmla="*/ 6350 h 21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4714" h="21590">
                <a:moveTo>
                  <a:pt x="6350" y="6350"/>
                </a:moveTo>
                <a:lnTo>
                  <a:pt x="1188364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59" name="Freeform 3"/>
          <p:cNvSpPr/>
          <p:nvPr/>
        </p:nvSpPr>
        <p:spPr bwMode="auto">
          <a:xfrm>
            <a:off x="5651500" y="4954587"/>
            <a:ext cx="128588" cy="85725"/>
          </a:xfrm>
          <a:custGeom>
            <a:avLst/>
            <a:gdLst>
              <a:gd name="connsiteX0" fmla="*/ 19481 w 107912"/>
              <a:gd name="connsiteY0" fmla="*/ 32778 h 65532"/>
              <a:gd name="connsiteX1" fmla="*/ 0 w 107912"/>
              <a:gd name="connsiteY1" fmla="*/ 736 h 65532"/>
              <a:gd name="connsiteX2" fmla="*/ 1104 w 107912"/>
              <a:gd name="connsiteY2" fmla="*/ 0 h 65532"/>
              <a:gd name="connsiteX3" fmla="*/ 53327 w 107912"/>
              <a:gd name="connsiteY3" fmla="*/ 20751 h 65532"/>
              <a:gd name="connsiteX4" fmla="*/ 107912 w 107912"/>
              <a:gd name="connsiteY4" fmla="*/ 32778 h 65532"/>
              <a:gd name="connsiteX5" fmla="*/ 53327 w 107912"/>
              <a:gd name="connsiteY5" fmla="*/ 44805 h 65532"/>
              <a:gd name="connsiteX6" fmla="*/ 1104 w 107912"/>
              <a:gd name="connsiteY6" fmla="*/ 65532 h 65532"/>
              <a:gd name="connsiteX7" fmla="*/ 0 w 107912"/>
              <a:gd name="connsiteY7" fmla="*/ 64985 h 65532"/>
              <a:gd name="connsiteX8" fmla="*/ 19481 w 107912"/>
              <a:gd name="connsiteY8" fmla="*/ 32778 h 65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7912" h="65532">
                <a:moveTo>
                  <a:pt x="19481" y="32778"/>
                </a:moveTo>
                <a:lnTo>
                  <a:pt x="0" y="736"/>
                </a:lnTo>
                <a:lnTo>
                  <a:pt x="1104" y="0"/>
                </a:lnTo>
                <a:lnTo>
                  <a:pt x="53327" y="20751"/>
                </a:lnTo>
                <a:cubicBezTo>
                  <a:pt x="71526" y="24764"/>
                  <a:pt x="89712" y="28752"/>
                  <a:pt x="107912" y="32778"/>
                </a:cubicBezTo>
                <a:cubicBezTo>
                  <a:pt x="89712" y="36779"/>
                  <a:pt x="71526" y="40779"/>
                  <a:pt x="53327" y="44805"/>
                </a:cubicBezTo>
                <a:lnTo>
                  <a:pt x="1104" y="65532"/>
                </a:lnTo>
                <a:lnTo>
                  <a:pt x="0" y="64985"/>
                </a:lnTo>
                <a:lnTo>
                  <a:pt x="19481" y="32778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60" name="Freeform 3"/>
          <p:cNvSpPr/>
          <p:nvPr/>
        </p:nvSpPr>
        <p:spPr bwMode="auto">
          <a:xfrm>
            <a:off x="7270750" y="4989512"/>
            <a:ext cx="447674" cy="26987"/>
          </a:xfrm>
          <a:custGeom>
            <a:avLst/>
            <a:gdLst>
              <a:gd name="connsiteX0" fmla="*/ 6350 w 375348"/>
              <a:gd name="connsiteY0" fmla="*/ 6350 h 21590"/>
              <a:gd name="connsiteX1" fmla="*/ 368998 w 375348"/>
              <a:gd name="connsiteY1" fmla="*/ 6350 h 21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5348" h="21590">
                <a:moveTo>
                  <a:pt x="6350" y="6350"/>
                </a:moveTo>
                <a:lnTo>
                  <a:pt x="368998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61" name="Freeform 3"/>
          <p:cNvSpPr/>
          <p:nvPr/>
        </p:nvSpPr>
        <p:spPr bwMode="auto">
          <a:xfrm>
            <a:off x="7675563" y="4954587"/>
            <a:ext cx="128587" cy="85725"/>
          </a:xfrm>
          <a:custGeom>
            <a:avLst/>
            <a:gdLst>
              <a:gd name="connsiteX0" fmla="*/ 19494 w 107924"/>
              <a:gd name="connsiteY0" fmla="*/ 32778 h 65532"/>
              <a:gd name="connsiteX1" fmla="*/ 0 w 107924"/>
              <a:gd name="connsiteY1" fmla="*/ 736 h 65532"/>
              <a:gd name="connsiteX2" fmla="*/ 1104 w 107924"/>
              <a:gd name="connsiteY2" fmla="*/ 0 h 65532"/>
              <a:gd name="connsiteX3" fmla="*/ 53327 w 107924"/>
              <a:gd name="connsiteY3" fmla="*/ 20751 h 65532"/>
              <a:gd name="connsiteX4" fmla="*/ 107924 w 107924"/>
              <a:gd name="connsiteY4" fmla="*/ 32778 h 65532"/>
              <a:gd name="connsiteX5" fmla="*/ 53327 w 107924"/>
              <a:gd name="connsiteY5" fmla="*/ 44805 h 65532"/>
              <a:gd name="connsiteX6" fmla="*/ 1104 w 107924"/>
              <a:gd name="connsiteY6" fmla="*/ 65532 h 65532"/>
              <a:gd name="connsiteX7" fmla="*/ 0 w 107924"/>
              <a:gd name="connsiteY7" fmla="*/ 64985 h 65532"/>
              <a:gd name="connsiteX8" fmla="*/ 19494 w 107924"/>
              <a:gd name="connsiteY8" fmla="*/ 32778 h 65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7924" h="65532">
                <a:moveTo>
                  <a:pt x="19494" y="32778"/>
                </a:moveTo>
                <a:lnTo>
                  <a:pt x="0" y="736"/>
                </a:lnTo>
                <a:lnTo>
                  <a:pt x="1104" y="0"/>
                </a:lnTo>
                <a:lnTo>
                  <a:pt x="53327" y="20751"/>
                </a:lnTo>
                <a:cubicBezTo>
                  <a:pt x="71539" y="24764"/>
                  <a:pt x="89725" y="28752"/>
                  <a:pt x="107924" y="32778"/>
                </a:cubicBezTo>
                <a:cubicBezTo>
                  <a:pt x="89725" y="36779"/>
                  <a:pt x="71539" y="40779"/>
                  <a:pt x="53327" y="44805"/>
                </a:cubicBezTo>
                <a:lnTo>
                  <a:pt x="1104" y="65532"/>
                </a:lnTo>
                <a:lnTo>
                  <a:pt x="0" y="64985"/>
                </a:lnTo>
                <a:lnTo>
                  <a:pt x="19494" y="32778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62" name="TextBox 1"/>
          <p:cNvSpPr txBox="1">
            <a:spLocks noChangeArrowheads="1"/>
          </p:cNvSpPr>
          <p:nvPr/>
        </p:nvSpPr>
        <p:spPr bwMode="auto">
          <a:xfrm>
            <a:off x="838200" y="4895850"/>
            <a:ext cx="4540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400" i="1">
                <a:solidFill>
                  <a:srgbClr val="231F20"/>
                </a:solidFill>
                <a:cs typeface="Times New Roman" pitchFamily="18" charset="0"/>
              </a:rPr>
              <a:t>Inputs</a:t>
            </a:r>
          </a:p>
        </p:txBody>
      </p:sp>
      <p:sp>
        <p:nvSpPr>
          <p:cNvPr id="63" name="TextBox 1"/>
          <p:cNvSpPr txBox="1">
            <a:spLocks noChangeArrowheads="1"/>
          </p:cNvSpPr>
          <p:nvPr/>
        </p:nvSpPr>
        <p:spPr bwMode="auto">
          <a:xfrm>
            <a:off x="7858126" y="4895850"/>
            <a:ext cx="574674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400" i="1">
                <a:solidFill>
                  <a:srgbClr val="231F20"/>
                </a:solidFill>
                <a:cs typeface="Times New Roman" pitchFamily="18" charset="0"/>
              </a:rPr>
              <a:t>Outputs</a:t>
            </a:r>
          </a:p>
        </p:txBody>
      </p:sp>
      <p:sp>
        <p:nvSpPr>
          <p:cNvPr id="64" name="TextBox 1"/>
          <p:cNvSpPr txBox="1">
            <a:spLocks noChangeArrowheads="1"/>
          </p:cNvSpPr>
          <p:nvPr/>
        </p:nvSpPr>
        <p:spPr bwMode="auto">
          <a:xfrm>
            <a:off x="2971800" y="4813301"/>
            <a:ext cx="1073150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  <a:spcAft>
                <a:spcPts val="600"/>
              </a:spcAft>
              <a:tabLst>
                <a:tab pos="101600" algn="l"/>
              </a:tabLst>
            </a:pPr>
            <a:r>
              <a:rPr lang="en-US" altLang="zh-CN" sz="1400" dirty="0">
                <a:solidFill>
                  <a:srgbClr val="231F20"/>
                </a:solidFill>
                <a:cs typeface="Times New Roman" pitchFamily="18" charset="0"/>
              </a:rPr>
              <a:t>Programmable</a:t>
            </a:r>
          </a:p>
          <a:p>
            <a:pPr>
              <a:lnSpc>
                <a:spcPts val="1200"/>
              </a:lnSpc>
              <a:tabLst>
                <a:tab pos="101600" algn="l"/>
              </a:tabLst>
            </a:pPr>
            <a:r>
              <a:rPr lang="en-US" altLang="zh-CN" sz="3200" dirty="0"/>
              <a:t>	</a:t>
            </a:r>
            <a:r>
              <a:rPr lang="en-US" altLang="zh-CN" sz="1400" dirty="0">
                <a:solidFill>
                  <a:srgbClr val="231F20"/>
                </a:solidFill>
                <a:cs typeface="Times New Roman" pitchFamily="18" charset="0"/>
              </a:rPr>
              <a:t>AND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231F20"/>
                </a:solidFill>
                <a:cs typeface="Times New Roman" pitchFamily="18" charset="0"/>
              </a:rPr>
              <a:t>array</a:t>
            </a:r>
          </a:p>
        </p:txBody>
      </p:sp>
      <p:sp>
        <p:nvSpPr>
          <p:cNvPr id="65" name="TextBox 1"/>
          <p:cNvSpPr txBox="1">
            <a:spLocks noChangeArrowheads="1"/>
          </p:cNvSpPr>
          <p:nvPr/>
        </p:nvSpPr>
        <p:spPr bwMode="auto">
          <a:xfrm>
            <a:off x="6178550" y="4813301"/>
            <a:ext cx="69532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1000"/>
              </a:lnSpc>
              <a:spcAft>
                <a:spcPts val="600"/>
              </a:spcAft>
              <a:tabLst>
                <a:tab pos="114300" algn="l"/>
              </a:tabLst>
            </a:pPr>
            <a:r>
              <a:rPr lang="en-US" altLang="zh-CN" sz="3200"/>
              <a:t>	</a:t>
            </a: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Fixed</a:t>
            </a:r>
          </a:p>
          <a:p>
            <a:pPr>
              <a:lnSpc>
                <a:spcPts val="1200"/>
              </a:lnSpc>
              <a:spcAft>
                <a:spcPts val="600"/>
              </a:spcAft>
              <a:tabLst>
                <a:tab pos="114300" algn="l"/>
              </a:tabLst>
            </a:pP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OR</a:t>
            </a:r>
            <a:r>
              <a:rPr lang="en-US" altLang="zh-CN" sz="1400">
                <a:cs typeface="Times New Roman" pitchFamily="18" charset="0"/>
              </a:rPr>
              <a:t> </a:t>
            </a:r>
            <a:r>
              <a:rPr lang="en-US" altLang="zh-CN" sz="1400">
                <a:solidFill>
                  <a:srgbClr val="231F20"/>
                </a:solidFill>
                <a:cs typeface="Times New Roman" pitchFamily="18" charset="0"/>
              </a:rPr>
              <a:t>array</a:t>
            </a:r>
          </a:p>
        </p:txBody>
      </p:sp>
      <p:sp>
        <p:nvSpPr>
          <p:cNvPr id="66" name="TextBox 1"/>
          <p:cNvSpPr txBox="1">
            <a:spLocks noChangeArrowheads="1"/>
          </p:cNvSpPr>
          <p:nvPr/>
        </p:nvSpPr>
        <p:spPr bwMode="auto">
          <a:xfrm>
            <a:off x="3289300" y="5561013"/>
            <a:ext cx="3619501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(b)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Programmable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array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logic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(PAL)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Rectangle 2"/>
          <p:cNvSpPr>
            <a:spLocks noChangeArrowheads="1"/>
          </p:cNvSpPr>
          <p:nvPr/>
        </p:nvSpPr>
        <p:spPr bwMode="auto">
          <a:xfrm>
            <a:off x="5797550" y="5140325"/>
            <a:ext cx="3270250" cy="803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775"/>
              </a:lnSpc>
            </a:pPr>
            <a:r>
              <a:rPr lang="en-US" sz="1600">
                <a:latin typeface="Tahoma" pitchFamily="34" charset="0"/>
              </a:rPr>
              <a:t>a given column of the OR array </a:t>
            </a:r>
            <a:br>
              <a:rPr lang="en-US" sz="1600">
                <a:latin typeface="Tahoma" pitchFamily="34" charset="0"/>
              </a:rPr>
            </a:br>
            <a:r>
              <a:rPr lang="en-US" sz="1600">
                <a:latin typeface="Tahoma" pitchFamily="34" charset="0"/>
              </a:rPr>
              <a:t>has access to only a subset of </a:t>
            </a:r>
            <a:br>
              <a:rPr lang="en-US" sz="1600">
                <a:latin typeface="Tahoma" pitchFamily="34" charset="0"/>
              </a:rPr>
            </a:br>
            <a:r>
              <a:rPr lang="en-US" sz="1600">
                <a:latin typeface="Tahoma" pitchFamily="34" charset="0"/>
              </a:rPr>
              <a:t>the possible product terms</a:t>
            </a:r>
          </a:p>
        </p:txBody>
      </p:sp>
      <p:grpSp>
        <p:nvGrpSpPr>
          <p:cNvPr id="334850" name="Group 3"/>
          <p:cNvGrpSpPr>
            <a:grpSpLocks/>
          </p:cNvGrpSpPr>
          <p:nvPr/>
        </p:nvGrpSpPr>
        <p:grpSpPr bwMode="auto">
          <a:xfrm>
            <a:off x="5943600" y="1524000"/>
            <a:ext cx="2895600" cy="3276600"/>
            <a:chOff x="3308" y="1428"/>
            <a:chExt cx="2088" cy="2384"/>
          </a:xfrm>
        </p:grpSpPr>
        <p:sp>
          <p:nvSpPr>
            <p:cNvPr id="334856" name="Line 4"/>
            <p:cNvSpPr>
              <a:spLocks noChangeShapeType="1"/>
            </p:cNvSpPr>
            <p:nvPr/>
          </p:nvSpPr>
          <p:spPr bwMode="auto">
            <a:xfrm>
              <a:off x="4156" y="1600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57" name="Line 5"/>
            <p:cNvSpPr>
              <a:spLocks noChangeShapeType="1"/>
            </p:cNvSpPr>
            <p:nvPr/>
          </p:nvSpPr>
          <p:spPr bwMode="auto">
            <a:xfrm>
              <a:off x="4156" y="1792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58" name="Line 6"/>
            <p:cNvSpPr>
              <a:spLocks noChangeShapeType="1"/>
            </p:cNvSpPr>
            <p:nvPr/>
          </p:nvSpPr>
          <p:spPr bwMode="auto">
            <a:xfrm flipV="1">
              <a:off x="4152" y="1596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59" name="Arc 7"/>
            <p:cNvSpPr>
              <a:spLocks/>
            </p:cNvSpPr>
            <p:nvPr/>
          </p:nvSpPr>
          <p:spPr bwMode="auto">
            <a:xfrm>
              <a:off x="4344" y="1609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60" name="Arc 8"/>
            <p:cNvSpPr>
              <a:spLocks/>
            </p:cNvSpPr>
            <p:nvPr/>
          </p:nvSpPr>
          <p:spPr bwMode="auto">
            <a:xfrm>
              <a:off x="4344" y="1605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61" name="Arc 9"/>
            <p:cNvSpPr>
              <a:spLocks/>
            </p:cNvSpPr>
            <p:nvPr/>
          </p:nvSpPr>
          <p:spPr bwMode="auto">
            <a:xfrm>
              <a:off x="4344" y="1696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62" name="Arc 10"/>
            <p:cNvSpPr>
              <a:spLocks/>
            </p:cNvSpPr>
            <p:nvPr/>
          </p:nvSpPr>
          <p:spPr bwMode="auto">
            <a:xfrm>
              <a:off x="4344" y="1696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63" name="Line 11"/>
            <p:cNvSpPr>
              <a:spLocks noChangeShapeType="1"/>
            </p:cNvSpPr>
            <p:nvPr/>
          </p:nvSpPr>
          <p:spPr bwMode="auto">
            <a:xfrm>
              <a:off x="3308" y="1696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64" name="Line 12"/>
            <p:cNvSpPr>
              <a:spLocks noChangeShapeType="1"/>
            </p:cNvSpPr>
            <p:nvPr/>
          </p:nvSpPr>
          <p:spPr bwMode="auto">
            <a:xfrm>
              <a:off x="4436" y="1696"/>
              <a:ext cx="9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65" name="Line 13"/>
            <p:cNvSpPr>
              <a:spLocks noChangeShapeType="1"/>
            </p:cNvSpPr>
            <p:nvPr/>
          </p:nvSpPr>
          <p:spPr bwMode="auto">
            <a:xfrm>
              <a:off x="4156" y="1832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66" name="Line 14"/>
            <p:cNvSpPr>
              <a:spLocks noChangeShapeType="1"/>
            </p:cNvSpPr>
            <p:nvPr/>
          </p:nvSpPr>
          <p:spPr bwMode="auto">
            <a:xfrm>
              <a:off x="4156" y="2024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67" name="Line 15"/>
            <p:cNvSpPr>
              <a:spLocks noChangeShapeType="1"/>
            </p:cNvSpPr>
            <p:nvPr/>
          </p:nvSpPr>
          <p:spPr bwMode="auto">
            <a:xfrm flipV="1">
              <a:off x="4152" y="1828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68" name="Arc 16"/>
            <p:cNvSpPr>
              <a:spLocks/>
            </p:cNvSpPr>
            <p:nvPr/>
          </p:nvSpPr>
          <p:spPr bwMode="auto">
            <a:xfrm>
              <a:off x="4344" y="1841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69" name="Arc 17"/>
            <p:cNvSpPr>
              <a:spLocks/>
            </p:cNvSpPr>
            <p:nvPr/>
          </p:nvSpPr>
          <p:spPr bwMode="auto">
            <a:xfrm>
              <a:off x="4344" y="1837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70" name="Arc 18"/>
            <p:cNvSpPr>
              <a:spLocks/>
            </p:cNvSpPr>
            <p:nvPr/>
          </p:nvSpPr>
          <p:spPr bwMode="auto">
            <a:xfrm>
              <a:off x="4344" y="1928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71" name="Arc 19"/>
            <p:cNvSpPr>
              <a:spLocks/>
            </p:cNvSpPr>
            <p:nvPr/>
          </p:nvSpPr>
          <p:spPr bwMode="auto">
            <a:xfrm>
              <a:off x="4344" y="1928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72" name="Line 20"/>
            <p:cNvSpPr>
              <a:spLocks noChangeShapeType="1"/>
            </p:cNvSpPr>
            <p:nvPr/>
          </p:nvSpPr>
          <p:spPr bwMode="auto">
            <a:xfrm>
              <a:off x="3308" y="1928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73" name="Line 21"/>
            <p:cNvSpPr>
              <a:spLocks noChangeShapeType="1"/>
            </p:cNvSpPr>
            <p:nvPr/>
          </p:nvSpPr>
          <p:spPr bwMode="auto">
            <a:xfrm>
              <a:off x="4436" y="1928"/>
              <a:ext cx="9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74" name="Line 22"/>
            <p:cNvSpPr>
              <a:spLocks noChangeShapeType="1"/>
            </p:cNvSpPr>
            <p:nvPr/>
          </p:nvSpPr>
          <p:spPr bwMode="auto">
            <a:xfrm>
              <a:off x="4156" y="2064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75" name="Line 23"/>
            <p:cNvSpPr>
              <a:spLocks noChangeShapeType="1"/>
            </p:cNvSpPr>
            <p:nvPr/>
          </p:nvSpPr>
          <p:spPr bwMode="auto">
            <a:xfrm>
              <a:off x="4156" y="2256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76" name="Line 24"/>
            <p:cNvSpPr>
              <a:spLocks noChangeShapeType="1"/>
            </p:cNvSpPr>
            <p:nvPr/>
          </p:nvSpPr>
          <p:spPr bwMode="auto">
            <a:xfrm flipV="1">
              <a:off x="4152" y="2060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77" name="Arc 25"/>
            <p:cNvSpPr>
              <a:spLocks/>
            </p:cNvSpPr>
            <p:nvPr/>
          </p:nvSpPr>
          <p:spPr bwMode="auto">
            <a:xfrm>
              <a:off x="4344" y="2073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78" name="Arc 26"/>
            <p:cNvSpPr>
              <a:spLocks/>
            </p:cNvSpPr>
            <p:nvPr/>
          </p:nvSpPr>
          <p:spPr bwMode="auto">
            <a:xfrm>
              <a:off x="4344" y="2069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79" name="Arc 27"/>
            <p:cNvSpPr>
              <a:spLocks/>
            </p:cNvSpPr>
            <p:nvPr/>
          </p:nvSpPr>
          <p:spPr bwMode="auto">
            <a:xfrm>
              <a:off x="4344" y="2160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80" name="Arc 28"/>
            <p:cNvSpPr>
              <a:spLocks/>
            </p:cNvSpPr>
            <p:nvPr/>
          </p:nvSpPr>
          <p:spPr bwMode="auto">
            <a:xfrm>
              <a:off x="4344" y="2160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81" name="Line 29"/>
            <p:cNvSpPr>
              <a:spLocks noChangeShapeType="1"/>
            </p:cNvSpPr>
            <p:nvPr/>
          </p:nvSpPr>
          <p:spPr bwMode="auto">
            <a:xfrm>
              <a:off x="3308" y="2160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82" name="Line 30"/>
            <p:cNvSpPr>
              <a:spLocks noChangeShapeType="1"/>
            </p:cNvSpPr>
            <p:nvPr/>
          </p:nvSpPr>
          <p:spPr bwMode="auto">
            <a:xfrm>
              <a:off x="4436" y="2160"/>
              <a:ext cx="9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83" name="Line 31"/>
            <p:cNvSpPr>
              <a:spLocks noChangeShapeType="1"/>
            </p:cNvSpPr>
            <p:nvPr/>
          </p:nvSpPr>
          <p:spPr bwMode="auto">
            <a:xfrm>
              <a:off x="4156" y="2296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84" name="Line 32"/>
            <p:cNvSpPr>
              <a:spLocks noChangeShapeType="1"/>
            </p:cNvSpPr>
            <p:nvPr/>
          </p:nvSpPr>
          <p:spPr bwMode="auto">
            <a:xfrm>
              <a:off x="4156" y="2488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85" name="Line 33"/>
            <p:cNvSpPr>
              <a:spLocks noChangeShapeType="1"/>
            </p:cNvSpPr>
            <p:nvPr/>
          </p:nvSpPr>
          <p:spPr bwMode="auto">
            <a:xfrm flipV="1">
              <a:off x="4152" y="2292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86" name="Arc 34"/>
            <p:cNvSpPr>
              <a:spLocks/>
            </p:cNvSpPr>
            <p:nvPr/>
          </p:nvSpPr>
          <p:spPr bwMode="auto">
            <a:xfrm>
              <a:off x="4344" y="2305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87" name="Arc 35"/>
            <p:cNvSpPr>
              <a:spLocks/>
            </p:cNvSpPr>
            <p:nvPr/>
          </p:nvSpPr>
          <p:spPr bwMode="auto">
            <a:xfrm>
              <a:off x="4344" y="2301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88" name="Arc 36"/>
            <p:cNvSpPr>
              <a:spLocks/>
            </p:cNvSpPr>
            <p:nvPr/>
          </p:nvSpPr>
          <p:spPr bwMode="auto">
            <a:xfrm>
              <a:off x="4344" y="2392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89" name="Arc 37"/>
            <p:cNvSpPr>
              <a:spLocks/>
            </p:cNvSpPr>
            <p:nvPr/>
          </p:nvSpPr>
          <p:spPr bwMode="auto">
            <a:xfrm>
              <a:off x="4344" y="2392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90" name="Line 38"/>
            <p:cNvSpPr>
              <a:spLocks noChangeShapeType="1"/>
            </p:cNvSpPr>
            <p:nvPr/>
          </p:nvSpPr>
          <p:spPr bwMode="auto">
            <a:xfrm>
              <a:off x="3308" y="2392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91" name="Line 39"/>
            <p:cNvSpPr>
              <a:spLocks noChangeShapeType="1"/>
            </p:cNvSpPr>
            <p:nvPr/>
          </p:nvSpPr>
          <p:spPr bwMode="auto">
            <a:xfrm>
              <a:off x="4436" y="2392"/>
              <a:ext cx="9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92" name="Line 40"/>
            <p:cNvSpPr>
              <a:spLocks noChangeShapeType="1"/>
            </p:cNvSpPr>
            <p:nvPr/>
          </p:nvSpPr>
          <p:spPr bwMode="auto">
            <a:xfrm flipH="1">
              <a:off x="3964" y="1508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93" name="Line 41"/>
            <p:cNvSpPr>
              <a:spLocks noChangeShapeType="1"/>
            </p:cNvSpPr>
            <p:nvPr/>
          </p:nvSpPr>
          <p:spPr bwMode="auto">
            <a:xfrm>
              <a:off x="3892" y="1508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94" name="Line 42"/>
            <p:cNvSpPr>
              <a:spLocks noChangeShapeType="1"/>
            </p:cNvSpPr>
            <p:nvPr/>
          </p:nvSpPr>
          <p:spPr bwMode="auto">
            <a:xfrm flipH="1">
              <a:off x="3884" y="1504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95" name="Line 43"/>
            <p:cNvSpPr>
              <a:spLocks noChangeShapeType="1"/>
            </p:cNvSpPr>
            <p:nvPr/>
          </p:nvSpPr>
          <p:spPr bwMode="auto">
            <a:xfrm>
              <a:off x="3968" y="1428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96" name="Line 44"/>
            <p:cNvSpPr>
              <a:spLocks noChangeShapeType="1"/>
            </p:cNvSpPr>
            <p:nvPr/>
          </p:nvSpPr>
          <p:spPr bwMode="auto">
            <a:xfrm>
              <a:off x="4008" y="1596"/>
              <a:ext cx="0" cy="18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97" name="Line 45"/>
            <p:cNvSpPr>
              <a:spLocks noChangeShapeType="1"/>
            </p:cNvSpPr>
            <p:nvPr/>
          </p:nvSpPr>
          <p:spPr bwMode="auto">
            <a:xfrm>
              <a:off x="3928" y="1572"/>
              <a:ext cx="0" cy="19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98" name="Line 46"/>
            <p:cNvSpPr>
              <a:spLocks noChangeShapeType="1"/>
            </p:cNvSpPr>
            <p:nvPr/>
          </p:nvSpPr>
          <p:spPr bwMode="auto">
            <a:xfrm flipH="1">
              <a:off x="3780" y="1508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899" name="Line 47"/>
            <p:cNvSpPr>
              <a:spLocks noChangeShapeType="1"/>
            </p:cNvSpPr>
            <p:nvPr/>
          </p:nvSpPr>
          <p:spPr bwMode="auto">
            <a:xfrm>
              <a:off x="3708" y="1508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00" name="Line 48"/>
            <p:cNvSpPr>
              <a:spLocks noChangeShapeType="1"/>
            </p:cNvSpPr>
            <p:nvPr/>
          </p:nvSpPr>
          <p:spPr bwMode="auto">
            <a:xfrm flipH="1">
              <a:off x="3700" y="1504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01" name="Line 49"/>
            <p:cNvSpPr>
              <a:spLocks noChangeShapeType="1"/>
            </p:cNvSpPr>
            <p:nvPr/>
          </p:nvSpPr>
          <p:spPr bwMode="auto">
            <a:xfrm>
              <a:off x="3784" y="1428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02" name="Line 50"/>
            <p:cNvSpPr>
              <a:spLocks noChangeShapeType="1"/>
            </p:cNvSpPr>
            <p:nvPr/>
          </p:nvSpPr>
          <p:spPr bwMode="auto">
            <a:xfrm>
              <a:off x="3824" y="1596"/>
              <a:ext cx="0" cy="18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03" name="Line 51"/>
            <p:cNvSpPr>
              <a:spLocks noChangeShapeType="1"/>
            </p:cNvSpPr>
            <p:nvPr/>
          </p:nvSpPr>
          <p:spPr bwMode="auto">
            <a:xfrm>
              <a:off x="3744" y="1564"/>
              <a:ext cx="0" cy="19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04" name="Line 52"/>
            <p:cNvSpPr>
              <a:spLocks noChangeShapeType="1"/>
            </p:cNvSpPr>
            <p:nvPr/>
          </p:nvSpPr>
          <p:spPr bwMode="auto">
            <a:xfrm flipH="1">
              <a:off x="3596" y="1508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05" name="Line 53"/>
            <p:cNvSpPr>
              <a:spLocks noChangeShapeType="1"/>
            </p:cNvSpPr>
            <p:nvPr/>
          </p:nvSpPr>
          <p:spPr bwMode="auto">
            <a:xfrm>
              <a:off x="3524" y="1508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06" name="Line 54"/>
            <p:cNvSpPr>
              <a:spLocks noChangeShapeType="1"/>
            </p:cNvSpPr>
            <p:nvPr/>
          </p:nvSpPr>
          <p:spPr bwMode="auto">
            <a:xfrm flipH="1">
              <a:off x="3516" y="1504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07" name="Line 55"/>
            <p:cNvSpPr>
              <a:spLocks noChangeShapeType="1"/>
            </p:cNvSpPr>
            <p:nvPr/>
          </p:nvSpPr>
          <p:spPr bwMode="auto">
            <a:xfrm>
              <a:off x="3600" y="1428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08" name="Line 56"/>
            <p:cNvSpPr>
              <a:spLocks noChangeShapeType="1"/>
            </p:cNvSpPr>
            <p:nvPr/>
          </p:nvSpPr>
          <p:spPr bwMode="auto">
            <a:xfrm>
              <a:off x="3640" y="1596"/>
              <a:ext cx="0" cy="18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09" name="Line 57"/>
            <p:cNvSpPr>
              <a:spLocks noChangeShapeType="1"/>
            </p:cNvSpPr>
            <p:nvPr/>
          </p:nvSpPr>
          <p:spPr bwMode="auto">
            <a:xfrm>
              <a:off x="3560" y="1572"/>
              <a:ext cx="0" cy="19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10" name="Arc 58"/>
            <p:cNvSpPr>
              <a:spLocks/>
            </p:cNvSpPr>
            <p:nvPr/>
          </p:nvSpPr>
          <p:spPr bwMode="auto">
            <a:xfrm>
              <a:off x="4600" y="3440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11" name="Arc 59"/>
            <p:cNvSpPr>
              <a:spLocks/>
            </p:cNvSpPr>
            <p:nvPr/>
          </p:nvSpPr>
          <p:spPr bwMode="auto">
            <a:xfrm>
              <a:off x="4592" y="3440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12" name="Arc 60"/>
            <p:cNvSpPr>
              <a:spLocks/>
            </p:cNvSpPr>
            <p:nvPr/>
          </p:nvSpPr>
          <p:spPr bwMode="auto">
            <a:xfrm>
              <a:off x="4509" y="3456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13" name="Arc 61"/>
            <p:cNvSpPr>
              <a:spLocks/>
            </p:cNvSpPr>
            <p:nvPr/>
          </p:nvSpPr>
          <p:spPr bwMode="auto">
            <a:xfrm>
              <a:off x="4509" y="3440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14" name="Line 62"/>
            <p:cNvSpPr>
              <a:spLocks noChangeShapeType="1"/>
            </p:cNvSpPr>
            <p:nvPr/>
          </p:nvSpPr>
          <p:spPr bwMode="auto">
            <a:xfrm>
              <a:off x="4592" y="1572"/>
              <a:ext cx="0" cy="18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15" name="Line 63"/>
            <p:cNvSpPr>
              <a:spLocks noChangeShapeType="1"/>
            </p:cNvSpPr>
            <p:nvPr/>
          </p:nvSpPr>
          <p:spPr bwMode="auto">
            <a:xfrm>
              <a:off x="4592" y="3740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16" name="Arc 64"/>
            <p:cNvSpPr>
              <a:spLocks/>
            </p:cNvSpPr>
            <p:nvPr/>
          </p:nvSpPr>
          <p:spPr bwMode="auto">
            <a:xfrm>
              <a:off x="4832" y="3440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17" name="Arc 65"/>
            <p:cNvSpPr>
              <a:spLocks/>
            </p:cNvSpPr>
            <p:nvPr/>
          </p:nvSpPr>
          <p:spPr bwMode="auto">
            <a:xfrm>
              <a:off x="4824" y="3440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18" name="Arc 66"/>
            <p:cNvSpPr>
              <a:spLocks/>
            </p:cNvSpPr>
            <p:nvPr/>
          </p:nvSpPr>
          <p:spPr bwMode="auto">
            <a:xfrm>
              <a:off x="4741" y="3456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19" name="Arc 67"/>
            <p:cNvSpPr>
              <a:spLocks/>
            </p:cNvSpPr>
            <p:nvPr/>
          </p:nvSpPr>
          <p:spPr bwMode="auto">
            <a:xfrm>
              <a:off x="4741" y="3440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20" name="Line 68"/>
            <p:cNvSpPr>
              <a:spLocks noChangeShapeType="1"/>
            </p:cNvSpPr>
            <p:nvPr/>
          </p:nvSpPr>
          <p:spPr bwMode="auto">
            <a:xfrm>
              <a:off x="4824" y="1572"/>
              <a:ext cx="0" cy="18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21" name="Line 69"/>
            <p:cNvSpPr>
              <a:spLocks noChangeShapeType="1"/>
            </p:cNvSpPr>
            <p:nvPr/>
          </p:nvSpPr>
          <p:spPr bwMode="auto">
            <a:xfrm>
              <a:off x="4824" y="3740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22" name="Arc 70"/>
            <p:cNvSpPr>
              <a:spLocks/>
            </p:cNvSpPr>
            <p:nvPr/>
          </p:nvSpPr>
          <p:spPr bwMode="auto">
            <a:xfrm>
              <a:off x="5056" y="3440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23" name="Arc 71"/>
            <p:cNvSpPr>
              <a:spLocks/>
            </p:cNvSpPr>
            <p:nvPr/>
          </p:nvSpPr>
          <p:spPr bwMode="auto">
            <a:xfrm>
              <a:off x="5048" y="3440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24" name="Arc 72"/>
            <p:cNvSpPr>
              <a:spLocks/>
            </p:cNvSpPr>
            <p:nvPr/>
          </p:nvSpPr>
          <p:spPr bwMode="auto">
            <a:xfrm>
              <a:off x="4965" y="3456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25" name="Arc 73"/>
            <p:cNvSpPr>
              <a:spLocks/>
            </p:cNvSpPr>
            <p:nvPr/>
          </p:nvSpPr>
          <p:spPr bwMode="auto">
            <a:xfrm>
              <a:off x="4965" y="3440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26" name="Line 74"/>
            <p:cNvSpPr>
              <a:spLocks noChangeShapeType="1"/>
            </p:cNvSpPr>
            <p:nvPr/>
          </p:nvSpPr>
          <p:spPr bwMode="auto">
            <a:xfrm>
              <a:off x="5048" y="1572"/>
              <a:ext cx="0" cy="18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27" name="Line 75"/>
            <p:cNvSpPr>
              <a:spLocks noChangeShapeType="1"/>
            </p:cNvSpPr>
            <p:nvPr/>
          </p:nvSpPr>
          <p:spPr bwMode="auto">
            <a:xfrm>
              <a:off x="5048" y="3740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28" name="Arc 76"/>
            <p:cNvSpPr>
              <a:spLocks/>
            </p:cNvSpPr>
            <p:nvPr/>
          </p:nvSpPr>
          <p:spPr bwMode="auto">
            <a:xfrm>
              <a:off x="5280" y="3440"/>
              <a:ext cx="8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29" name="Arc 77"/>
            <p:cNvSpPr>
              <a:spLocks/>
            </p:cNvSpPr>
            <p:nvPr/>
          </p:nvSpPr>
          <p:spPr bwMode="auto">
            <a:xfrm>
              <a:off x="5272" y="3440"/>
              <a:ext cx="92" cy="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30" name="Arc 78"/>
            <p:cNvSpPr>
              <a:spLocks/>
            </p:cNvSpPr>
            <p:nvPr/>
          </p:nvSpPr>
          <p:spPr bwMode="auto">
            <a:xfrm>
              <a:off x="5189" y="3456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31" name="Arc 79"/>
            <p:cNvSpPr>
              <a:spLocks/>
            </p:cNvSpPr>
            <p:nvPr/>
          </p:nvSpPr>
          <p:spPr bwMode="auto">
            <a:xfrm>
              <a:off x="5189" y="3440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32" name="Line 80"/>
            <p:cNvSpPr>
              <a:spLocks noChangeShapeType="1"/>
            </p:cNvSpPr>
            <p:nvPr/>
          </p:nvSpPr>
          <p:spPr bwMode="auto">
            <a:xfrm>
              <a:off x="5272" y="1572"/>
              <a:ext cx="0" cy="18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33" name="Line 81"/>
            <p:cNvSpPr>
              <a:spLocks noChangeShapeType="1"/>
            </p:cNvSpPr>
            <p:nvPr/>
          </p:nvSpPr>
          <p:spPr bwMode="auto">
            <a:xfrm>
              <a:off x="5272" y="3740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34" name="Line 82"/>
            <p:cNvSpPr>
              <a:spLocks noChangeShapeType="1"/>
            </p:cNvSpPr>
            <p:nvPr/>
          </p:nvSpPr>
          <p:spPr bwMode="auto">
            <a:xfrm>
              <a:off x="4156" y="2528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35" name="Line 83"/>
            <p:cNvSpPr>
              <a:spLocks noChangeShapeType="1"/>
            </p:cNvSpPr>
            <p:nvPr/>
          </p:nvSpPr>
          <p:spPr bwMode="auto">
            <a:xfrm>
              <a:off x="4156" y="2720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36" name="Line 84"/>
            <p:cNvSpPr>
              <a:spLocks noChangeShapeType="1"/>
            </p:cNvSpPr>
            <p:nvPr/>
          </p:nvSpPr>
          <p:spPr bwMode="auto">
            <a:xfrm flipV="1">
              <a:off x="4152" y="2524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37" name="Arc 85"/>
            <p:cNvSpPr>
              <a:spLocks/>
            </p:cNvSpPr>
            <p:nvPr/>
          </p:nvSpPr>
          <p:spPr bwMode="auto">
            <a:xfrm>
              <a:off x="4344" y="2537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38" name="Arc 86"/>
            <p:cNvSpPr>
              <a:spLocks/>
            </p:cNvSpPr>
            <p:nvPr/>
          </p:nvSpPr>
          <p:spPr bwMode="auto">
            <a:xfrm>
              <a:off x="4344" y="2533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39" name="Arc 87"/>
            <p:cNvSpPr>
              <a:spLocks/>
            </p:cNvSpPr>
            <p:nvPr/>
          </p:nvSpPr>
          <p:spPr bwMode="auto">
            <a:xfrm>
              <a:off x="4344" y="2624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40" name="Arc 88"/>
            <p:cNvSpPr>
              <a:spLocks/>
            </p:cNvSpPr>
            <p:nvPr/>
          </p:nvSpPr>
          <p:spPr bwMode="auto">
            <a:xfrm>
              <a:off x="4344" y="2624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41" name="Line 89"/>
            <p:cNvSpPr>
              <a:spLocks noChangeShapeType="1"/>
            </p:cNvSpPr>
            <p:nvPr/>
          </p:nvSpPr>
          <p:spPr bwMode="auto">
            <a:xfrm>
              <a:off x="3308" y="2624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42" name="Line 90"/>
            <p:cNvSpPr>
              <a:spLocks noChangeShapeType="1"/>
            </p:cNvSpPr>
            <p:nvPr/>
          </p:nvSpPr>
          <p:spPr bwMode="auto">
            <a:xfrm>
              <a:off x="4436" y="2624"/>
              <a:ext cx="9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43" name="Line 91"/>
            <p:cNvSpPr>
              <a:spLocks noChangeShapeType="1"/>
            </p:cNvSpPr>
            <p:nvPr/>
          </p:nvSpPr>
          <p:spPr bwMode="auto">
            <a:xfrm>
              <a:off x="4156" y="2760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44" name="Line 92"/>
            <p:cNvSpPr>
              <a:spLocks noChangeShapeType="1"/>
            </p:cNvSpPr>
            <p:nvPr/>
          </p:nvSpPr>
          <p:spPr bwMode="auto">
            <a:xfrm>
              <a:off x="4156" y="2952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45" name="Line 93"/>
            <p:cNvSpPr>
              <a:spLocks noChangeShapeType="1"/>
            </p:cNvSpPr>
            <p:nvPr/>
          </p:nvSpPr>
          <p:spPr bwMode="auto">
            <a:xfrm flipV="1">
              <a:off x="4152" y="2756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46" name="Arc 94"/>
            <p:cNvSpPr>
              <a:spLocks/>
            </p:cNvSpPr>
            <p:nvPr/>
          </p:nvSpPr>
          <p:spPr bwMode="auto">
            <a:xfrm>
              <a:off x="4344" y="2769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47" name="Arc 95"/>
            <p:cNvSpPr>
              <a:spLocks/>
            </p:cNvSpPr>
            <p:nvPr/>
          </p:nvSpPr>
          <p:spPr bwMode="auto">
            <a:xfrm>
              <a:off x="4344" y="2765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48" name="Arc 96"/>
            <p:cNvSpPr>
              <a:spLocks/>
            </p:cNvSpPr>
            <p:nvPr/>
          </p:nvSpPr>
          <p:spPr bwMode="auto">
            <a:xfrm>
              <a:off x="4344" y="2856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49" name="Arc 97"/>
            <p:cNvSpPr>
              <a:spLocks/>
            </p:cNvSpPr>
            <p:nvPr/>
          </p:nvSpPr>
          <p:spPr bwMode="auto">
            <a:xfrm>
              <a:off x="4344" y="2856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50" name="Line 98"/>
            <p:cNvSpPr>
              <a:spLocks noChangeShapeType="1"/>
            </p:cNvSpPr>
            <p:nvPr/>
          </p:nvSpPr>
          <p:spPr bwMode="auto">
            <a:xfrm>
              <a:off x="3308" y="2856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51" name="Line 99"/>
            <p:cNvSpPr>
              <a:spLocks noChangeShapeType="1"/>
            </p:cNvSpPr>
            <p:nvPr/>
          </p:nvSpPr>
          <p:spPr bwMode="auto">
            <a:xfrm>
              <a:off x="4436" y="2856"/>
              <a:ext cx="9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52" name="Line 100"/>
            <p:cNvSpPr>
              <a:spLocks noChangeShapeType="1"/>
            </p:cNvSpPr>
            <p:nvPr/>
          </p:nvSpPr>
          <p:spPr bwMode="auto">
            <a:xfrm>
              <a:off x="4156" y="2992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53" name="Line 101"/>
            <p:cNvSpPr>
              <a:spLocks noChangeShapeType="1"/>
            </p:cNvSpPr>
            <p:nvPr/>
          </p:nvSpPr>
          <p:spPr bwMode="auto">
            <a:xfrm>
              <a:off x="4156" y="3184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54" name="Line 102"/>
            <p:cNvSpPr>
              <a:spLocks noChangeShapeType="1"/>
            </p:cNvSpPr>
            <p:nvPr/>
          </p:nvSpPr>
          <p:spPr bwMode="auto">
            <a:xfrm flipV="1">
              <a:off x="4152" y="2988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55" name="Arc 103"/>
            <p:cNvSpPr>
              <a:spLocks/>
            </p:cNvSpPr>
            <p:nvPr/>
          </p:nvSpPr>
          <p:spPr bwMode="auto">
            <a:xfrm>
              <a:off x="4344" y="3001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56" name="Arc 104"/>
            <p:cNvSpPr>
              <a:spLocks/>
            </p:cNvSpPr>
            <p:nvPr/>
          </p:nvSpPr>
          <p:spPr bwMode="auto">
            <a:xfrm>
              <a:off x="4344" y="2997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57" name="Arc 105"/>
            <p:cNvSpPr>
              <a:spLocks/>
            </p:cNvSpPr>
            <p:nvPr/>
          </p:nvSpPr>
          <p:spPr bwMode="auto">
            <a:xfrm>
              <a:off x="4344" y="3088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58" name="Arc 106"/>
            <p:cNvSpPr>
              <a:spLocks/>
            </p:cNvSpPr>
            <p:nvPr/>
          </p:nvSpPr>
          <p:spPr bwMode="auto">
            <a:xfrm>
              <a:off x="4344" y="3088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59" name="Line 107"/>
            <p:cNvSpPr>
              <a:spLocks noChangeShapeType="1"/>
            </p:cNvSpPr>
            <p:nvPr/>
          </p:nvSpPr>
          <p:spPr bwMode="auto">
            <a:xfrm>
              <a:off x="3308" y="3088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60" name="Line 108"/>
            <p:cNvSpPr>
              <a:spLocks noChangeShapeType="1"/>
            </p:cNvSpPr>
            <p:nvPr/>
          </p:nvSpPr>
          <p:spPr bwMode="auto">
            <a:xfrm>
              <a:off x="4436" y="3088"/>
              <a:ext cx="9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61" name="Line 109"/>
            <p:cNvSpPr>
              <a:spLocks noChangeShapeType="1"/>
            </p:cNvSpPr>
            <p:nvPr/>
          </p:nvSpPr>
          <p:spPr bwMode="auto">
            <a:xfrm>
              <a:off x="4156" y="3224"/>
              <a:ext cx="1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62" name="Line 110"/>
            <p:cNvSpPr>
              <a:spLocks noChangeShapeType="1"/>
            </p:cNvSpPr>
            <p:nvPr/>
          </p:nvSpPr>
          <p:spPr bwMode="auto">
            <a:xfrm>
              <a:off x="4156" y="3416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63" name="Line 111"/>
            <p:cNvSpPr>
              <a:spLocks noChangeShapeType="1"/>
            </p:cNvSpPr>
            <p:nvPr/>
          </p:nvSpPr>
          <p:spPr bwMode="auto">
            <a:xfrm flipV="1">
              <a:off x="4152" y="3220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64" name="Arc 112"/>
            <p:cNvSpPr>
              <a:spLocks/>
            </p:cNvSpPr>
            <p:nvPr/>
          </p:nvSpPr>
          <p:spPr bwMode="auto">
            <a:xfrm>
              <a:off x="4344" y="3233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65" name="Arc 113"/>
            <p:cNvSpPr>
              <a:spLocks/>
            </p:cNvSpPr>
            <p:nvPr/>
          </p:nvSpPr>
          <p:spPr bwMode="auto">
            <a:xfrm>
              <a:off x="4344" y="3229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66" name="Arc 114"/>
            <p:cNvSpPr>
              <a:spLocks/>
            </p:cNvSpPr>
            <p:nvPr/>
          </p:nvSpPr>
          <p:spPr bwMode="auto">
            <a:xfrm>
              <a:off x="4344" y="3320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67" name="Arc 115"/>
            <p:cNvSpPr>
              <a:spLocks/>
            </p:cNvSpPr>
            <p:nvPr/>
          </p:nvSpPr>
          <p:spPr bwMode="auto">
            <a:xfrm>
              <a:off x="4344" y="3320"/>
              <a:ext cx="92" cy="1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68" name="Line 116"/>
            <p:cNvSpPr>
              <a:spLocks noChangeShapeType="1"/>
            </p:cNvSpPr>
            <p:nvPr/>
          </p:nvSpPr>
          <p:spPr bwMode="auto">
            <a:xfrm>
              <a:off x="3308" y="3320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69" name="Line 117"/>
            <p:cNvSpPr>
              <a:spLocks noChangeShapeType="1"/>
            </p:cNvSpPr>
            <p:nvPr/>
          </p:nvSpPr>
          <p:spPr bwMode="auto">
            <a:xfrm>
              <a:off x="4436" y="3320"/>
              <a:ext cx="9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70" name="Oval 118"/>
            <p:cNvSpPr>
              <a:spLocks noChangeArrowheads="1"/>
            </p:cNvSpPr>
            <p:nvPr/>
          </p:nvSpPr>
          <p:spPr bwMode="auto">
            <a:xfrm>
              <a:off x="3996" y="1580"/>
              <a:ext cx="32" cy="3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4971" name="Oval 119"/>
            <p:cNvSpPr>
              <a:spLocks noChangeArrowheads="1"/>
            </p:cNvSpPr>
            <p:nvPr/>
          </p:nvSpPr>
          <p:spPr bwMode="auto">
            <a:xfrm>
              <a:off x="3812" y="1580"/>
              <a:ext cx="32" cy="3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4972" name="Oval 120"/>
            <p:cNvSpPr>
              <a:spLocks noChangeArrowheads="1"/>
            </p:cNvSpPr>
            <p:nvPr/>
          </p:nvSpPr>
          <p:spPr bwMode="auto">
            <a:xfrm>
              <a:off x="3628" y="1580"/>
              <a:ext cx="32" cy="3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4973" name="Line 121"/>
            <p:cNvSpPr>
              <a:spLocks noChangeShapeType="1"/>
            </p:cNvSpPr>
            <p:nvPr/>
          </p:nvSpPr>
          <p:spPr bwMode="auto">
            <a:xfrm flipH="1">
              <a:off x="3420" y="1508"/>
              <a:ext cx="8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74" name="Line 122"/>
            <p:cNvSpPr>
              <a:spLocks noChangeShapeType="1"/>
            </p:cNvSpPr>
            <p:nvPr/>
          </p:nvSpPr>
          <p:spPr bwMode="auto">
            <a:xfrm>
              <a:off x="3348" y="1508"/>
              <a:ext cx="72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75" name="Line 123"/>
            <p:cNvSpPr>
              <a:spLocks noChangeShapeType="1"/>
            </p:cNvSpPr>
            <p:nvPr/>
          </p:nvSpPr>
          <p:spPr bwMode="auto">
            <a:xfrm flipH="1">
              <a:off x="3340" y="1504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76" name="Line 124"/>
            <p:cNvSpPr>
              <a:spLocks noChangeShapeType="1"/>
            </p:cNvSpPr>
            <p:nvPr/>
          </p:nvSpPr>
          <p:spPr bwMode="auto">
            <a:xfrm>
              <a:off x="3424" y="1428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77" name="Line 125"/>
            <p:cNvSpPr>
              <a:spLocks noChangeShapeType="1"/>
            </p:cNvSpPr>
            <p:nvPr/>
          </p:nvSpPr>
          <p:spPr bwMode="auto">
            <a:xfrm>
              <a:off x="3464" y="1596"/>
              <a:ext cx="0" cy="18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78" name="Line 126"/>
            <p:cNvSpPr>
              <a:spLocks noChangeShapeType="1"/>
            </p:cNvSpPr>
            <p:nvPr/>
          </p:nvSpPr>
          <p:spPr bwMode="auto">
            <a:xfrm>
              <a:off x="3384" y="1572"/>
              <a:ext cx="0" cy="19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979" name="Oval 127"/>
            <p:cNvSpPr>
              <a:spLocks noChangeArrowheads="1"/>
            </p:cNvSpPr>
            <p:nvPr/>
          </p:nvSpPr>
          <p:spPr bwMode="auto">
            <a:xfrm>
              <a:off x="3452" y="1580"/>
              <a:ext cx="32" cy="3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grpSp>
          <p:nvGrpSpPr>
            <p:cNvPr id="334980" name="Group 128"/>
            <p:cNvGrpSpPr>
              <a:grpSpLocks/>
            </p:cNvGrpSpPr>
            <p:nvPr/>
          </p:nvGrpSpPr>
          <p:grpSpPr bwMode="auto">
            <a:xfrm>
              <a:off x="3348" y="1668"/>
              <a:ext cx="696" cy="56"/>
              <a:chOff x="3348" y="1668"/>
              <a:chExt cx="696" cy="56"/>
            </a:xfrm>
          </p:grpSpPr>
          <p:grpSp>
            <p:nvGrpSpPr>
              <p:cNvPr id="335164" name="Group 129"/>
              <p:cNvGrpSpPr>
                <a:grpSpLocks/>
              </p:cNvGrpSpPr>
              <p:nvPr/>
            </p:nvGrpSpPr>
            <p:grpSpPr bwMode="auto">
              <a:xfrm>
                <a:off x="3788" y="1668"/>
                <a:ext cx="72" cy="56"/>
                <a:chOff x="3788" y="1668"/>
                <a:chExt cx="72" cy="56"/>
              </a:xfrm>
            </p:grpSpPr>
            <p:sp>
              <p:nvSpPr>
                <p:cNvPr id="335186" name="Line 130"/>
                <p:cNvSpPr>
                  <a:spLocks noChangeShapeType="1"/>
                </p:cNvSpPr>
                <p:nvPr/>
              </p:nvSpPr>
              <p:spPr bwMode="auto">
                <a:xfrm>
                  <a:off x="3796" y="166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87" name="Line 131"/>
                <p:cNvSpPr>
                  <a:spLocks noChangeShapeType="1"/>
                </p:cNvSpPr>
                <p:nvPr/>
              </p:nvSpPr>
              <p:spPr bwMode="auto">
                <a:xfrm flipH="1">
                  <a:off x="3788" y="166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65" name="Group 132"/>
              <p:cNvGrpSpPr>
                <a:grpSpLocks/>
              </p:cNvGrpSpPr>
              <p:nvPr/>
            </p:nvGrpSpPr>
            <p:grpSpPr bwMode="auto">
              <a:xfrm>
                <a:off x="3604" y="1668"/>
                <a:ext cx="72" cy="56"/>
                <a:chOff x="3604" y="1668"/>
                <a:chExt cx="72" cy="56"/>
              </a:xfrm>
            </p:grpSpPr>
            <p:sp>
              <p:nvSpPr>
                <p:cNvPr id="335184" name="Line 133"/>
                <p:cNvSpPr>
                  <a:spLocks noChangeShapeType="1"/>
                </p:cNvSpPr>
                <p:nvPr/>
              </p:nvSpPr>
              <p:spPr bwMode="auto">
                <a:xfrm>
                  <a:off x="3612" y="166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85" name="Line 134"/>
                <p:cNvSpPr>
                  <a:spLocks noChangeShapeType="1"/>
                </p:cNvSpPr>
                <p:nvPr/>
              </p:nvSpPr>
              <p:spPr bwMode="auto">
                <a:xfrm flipH="1">
                  <a:off x="3604" y="166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66" name="Group 135"/>
              <p:cNvGrpSpPr>
                <a:grpSpLocks/>
              </p:cNvGrpSpPr>
              <p:nvPr/>
            </p:nvGrpSpPr>
            <p:grpSpPr bwMode="auto">
              <a:xfrm>
                <a:off x="3972" y="1668"/>
                <a:ext cx="72" cy="56"/>
                <a:chOff x="3972" y="1668"/>
                <a:chExt cx="72" cy="56"/>
              </a:xfrm>
            </p:grpSpPr>
            <p:sp>
              <p:nvSpPr>
                <p:cNvPr id="335182" name="Line 136"/>
                <p:cNvSpPr>
                  <a:spLocks noChangeShapeType="1"/>
                </p:cNvSpPr>
                <p:nvPr/>
              </p:nvSpPr>
              <p:spPr bwMode="auto">
                <a:xfrm>
                  <a:off x="3980" y="166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83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3972" y="166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67" name="Group 138"/>
              <p:cNvGrpSpPr>
                <a:grpSpLocks/>
              </p:cNvGrpSpPr>
              <p:nvPr/>
            </p:nvGrpSpPr>
            <p:grpSpPr bwMode="auto">
              <a:xfrm>
                <a:off x="3708" y="1668"/>
                <a:ext cx="72" cy="56"/>
                <a:chOff x="3708" y="1668"/>
                <a:chExt cx="72" cy="56"/>
              </a:xfrm>
            </p:grpSpPr>
            <p:sp>
              <p:nvSpPr>
                <p:cNvPr id="335180" name="Line 139"/>
                <p:cNvSpPr>
                  <a:spLocks noChangeShapeType="1"/>
                </p:cNvSpPr>
                <p:nvPr/>
              </p:nvSpPr>
              <p:spPr bwMode="auto">
                <a:xfrm>
                  <a:off x="3716" y="166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81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3708" y="166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68" name="Group 141"/>
              <p:cNvGrpSpPr>
                <a:grpSpLocks/>
              </p:cNvGrpSpPr>
              <p:nvPr/>
            </p:nvGrpSpPr>
            <p:grpSpPr bwMode="auto">
              <a:xfrm>
                <a:off x="3524" y="1668"/>
                <a:ext cx="72" cy="56"/>
                <a:chOff x="3524" y="1668"/>
                <a:chExt cx="72" cy="56"/>
              </a:xfrm>
            </p:grpSpPr>
            <p:sp>
              <p:nvSpPr>
                <p:cNvPr id="335178" name="Line 142"/>
                <p:cNvSpPr>
                  <a:spLocks noChangeShapeType="1"/>
                </p:cNvSpPr>
                <p:nvPr/>
              </p:nvSpPr>
              <p:spPr bwMode="auto">
                <a:xfrm>
                  <a:off x="3532" y="166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79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3524" y="166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69" name="Group 144"/>
              <p:cNvGrpSpPr>
                <a:grpSpLocks/>
              </p:cNvGrpSpPr>
              <p:nvPr/>
            </p:nvGrpSpPr>
            <p:grpSpPr bwMode="auto">
              <a:xfrm>
                <a:off x="3892" y="1668"/>
                <a:ext cx="72" cy="56"/>
                <a:chOff x="3892" y="1668"/>
                <a:chExt cx="72" cy="56"/>
              </a:xfrm>
            </p:grpSpPr>
            <p:sp>
              <p:nvSpPr>
                <p:cNvPr id="335176" name="Line 145"/>
                <p:cNvSpPr>
                  <a:spLocks noChangeShapeType="1"/>
                </p:cNvSpPr>
                <p:nvPr/>
              </p:nvSpPr>
              <p:spPr bwMode="auto">
                <a:xfrm>
                  <a:off x="3900" y="166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77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3892" y="166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70" name="Group 147"/>
              <p:cNvGrpSpPr>
                <a:grpSpLocks/>
              </p:cNvGrpSpPr>
              <p:nvPr/>
            </p:nvGrpSpPr>
            <p:grpSpPr bwMode="auto">
              <a:xfrm>
                <a:off x="3428" y="1668"/>
                <a:ext cx="72" cy="56"/>
                <a:chOff x="3428" y="1668"/>
                <a:chExt cx="72" cy="56"/>
              </a:xfrm>
            </p:grpSpPr>
            <p:sp>
              <p:nvSpPr>
                <p:cNvPr id="335174" name="Line 148"/>
                <p:cNvSpPr>
                  <a:spLocks noChangeShapeType="1"/>
                </p:cNvSpPr>
                <p:nvPr/>
              </p:nvSpPr>
              <p:spPr bwMode="auto">
                <a:xfrm>
                  <a:off x="3436" y="166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75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3428" y="166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71" name="Group 150"/>
              <p:cNvGrpSpPr>
                <a:grpSpLocks/>
              </p:cNvGrpSpPr>
              <p:nvPr/>
            </p:nvGrpSpPr>
            <p:grpSpPr bwMode="auto">
              <a:xfrm>
                <a:off x="3348" y="1668"/>
                <a:ext cx="72" cy="56"/>
                <a:chOff x="3348" y="1668"/>
                <a:chExt cx="72" cy="56"/>
              </a:xfrm>
            </p:grpSpPr>
            <p:sp>
              <p:nvSpPr>
                <p:cNvPr id="335172" name="Line 151"/>
                <p:cNvSpPr>
                  <a:spLocks noChangeShapeType="1"/>
                </p:cNvSpPr>
                <p:nvPr/>
              </p:nvSpPr>
              <p:spPr bwMode="auto">
                <a:xfrm>
                  <a:off x="3356" y="166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73" name="Line 152"/>
                <p:cNvSpPr>
                  <a:spLocks noChangeShapeType="1"/>
                </p:cNvSpPr>
                <p:nvPr/>
              </p:nvSpPr>
              <p:spPr bwMode="auto">
                <a:xfrm flipH="1">
                  <a:off x="3348" y="166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4981" name="Group 153"/>
            <p:cNvGrpSpPr>
              <a:grpSpLocks/>
            </p:cNvGrpSpPr>
            <p:nvPr/>
          </p:nvGrpSpPr>
          <p:grpSpPr bwMode="auto">
            <a:xfrm>
              <a:off x="3348" y="1900"/>
              <a:ext cx="696" cy="56"/>
              <a:chOff x="3348" y="1900"/>
              <a:chExt cx="696" cy="56"/>
            </a:xfrm>
          </p:grpSpPr>
          <p:grpSp>
            <p:nvGrpSpPr>
              <p:cNvPr id="335140" name="Group 154"/>
              <p:cNvGrpSpPr>
                <a:grpSpLocks/>
              </p:cNvGrpSpPr>
              <p:nvPr/>
            </p:nvGrpSpPr>
            <p:grpSpPr bwMode="auto">
              <a:xfrm>
                <a:off x="3788" y="1900"/>
                <a:ext cx="72" cy="56"/>
                <a:chOff x="3788" y="1900"/>
                <a:chExt cx="72" cy="56"/>
              </a:xfrm>
            </p:grpSpPr>
            <p:sp>
              <p:nvSpPr>
                <p:cNvPr id="335162" name="Line 155"/>
                <p:cNvSpPr>
                  <a:spLocks noChangeShapeType="1"/>
                </p:cNvSpPr>
                <p:nvPr/>
              </p:nvSpPr>
              <p:spPr bwMode="auto">
                <a:xfrm>
                  <a:off x="3796" y="190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63" name="Line 156"/>
                <p:cNvSpPr>
                  <a:spLocks noChangeShapeType="1"/>
                </p:cNvSpPr>
                <p:nvPr/>
              </p:nvSpPr>
              <p:spPr bwMode="auto">
                <a:xfrm flipH="1">
                  <a:off x="3788" y="190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41" name="Group 157"/>
              <p:cNvGrpSpPr>
                <a:grpSpLocks/>
              </p:cNvGrpSpPr>
              <p:nvPr/>
            </p:nvGrpSpPr>
            <p:grpSpPr bwMode="auto">
              <a:xfrm>
                <a:off x="3604" y="1900"/>
                <a:ext cx="72" cy="56"/>
                <a:chOff x="3604" y="1900"/>
                <a:chExt cx="72" cy="56"/>
              </a:xfrm>
            </p:grpSpPr>
            <p:sp>
              <p:nvSpPr>
                <p:cNvPr id="335160" name="Line 158"/>
                <p:cNvSpPr>
                  <a:spLocks noChangeShapeType="1"/>
                </p:cNvSpPr>
                <p:nvPr/>
              </p:nvSpPr>
              <p:spPr bwMode="auto">
                <a:xfrm>
                  <a:off x="3612" y="190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61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3604" y="190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42" name="Group 160"/>
              <p:cNvGrpSpPr>
                <a:grpSpLocks/>
              </p:cNvGrpSpPr>
              <p:nvPr/>
            </p:nvGrpSpPr>
            <p:grpSpPr bwMode="auto">
              <a:xfrm>
                <a:off x="3972" y="1900"/>
                <a:ext cx="72" cy="56"/>
                <a:chOff x="3972" y="1900"/>
                <a:chExt cx="72" cy="56"/>
              </a:xfrm>
            </p:grpSpPr>
            <p:sp>
              <p:nvSpPr>
                <p:cNvPr id="335158" name="Line 161"/>
                <p:cNvSpPr>
                  <a:spLocks noChangeShapeType="1"/>
                </p:cNvSpPr>
                <p:nvPr/>
              </p:nvSpPr>
              <p:spPr bwMode="auto">
                <a:xfrm>
                  <a:off x="3980" y="190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59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3972" y="190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43" name="Group 163"/>
              <p:cNvGrpSpPr>
                <a:grpSpLocks/>
              </p:cNvGrpSpPr>
              <p:nvPr/>
            </p:nvGrpSpPr>
            <p:grpSpPr bwMode="auto">
              <a:xfrm>
                <a:off x="3708" y="1900"/>
                <a:ext cx="72" cy="56"/>
                <a:chOff x="3708" y="1900"/>
                <a:chExt cx="72" cy="56"/>
              </a:xfrm>
            </p:grpSpPr>
            <p:sp>
              <p:nvSpPr>
                <p:cNvPr id="335156" name="Line 164"/>
                <p:cNvSpPr>
                  <a:spLocks noChangeShapeType="1"/>
                </p:cNvSpPr>
                <p:nvPr/>
              </p:nvSpPr>
              <p:spPr bwMode="auto">
                <a:xfrm>
                  <a:off x="3716" y="190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57" name="Line 165"/>
                <p:cNvSpPr>
                  <a:spLocks noChangeShapeType="1"/>
                </p:cNvSpPr>
                <p:nvPr/>
              </p:nvSpPr>
              <p:spPr bwMode="auto">
                <a:xfrm flipH="1">
                  <a:off x="3708" y="190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44" name="Group 166"/>
              <p:cNvGrpSpPr>
                <a:grpSpLocks/>
              </p:cNvGrpSpPr>
              <p:nvPr/>
            </p:nvGrpSpPr>
            <p:grpSpPr bwMode="auto">
              <a:xfrm>
                <a:off x="3524" y="1900"/>
                <a:ext cx="72" cy="56"/>
                <a:chOff x="3524" y="1900"/>
                <a:chExt cx="72" cy="56"/>
              </a:xfrm>
            </p:grpSpPr>
            <p:sp>
              <p:nvSpPr>
                <p:cNvPr id="335154" name="Line 167"/>
                <p:cNvSpPr>
                  <a:spLocks noChangeShapeType="1"/>
                </p:cNvSpPr>
                <p:nvPr/>
              </p:nvSpPr>
              <p:spPr bwMode="auto">
                <a:xfrm>
                  <a:off x="3532" y="190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55" name="Line 168"/>
                <p:cNvSpPr>
                  <a:spLocks noChangeShapeType="1"/>
                </p:cNvSpPr>
                <p:nvPr/>
              </p:nvSpPr>
              <p:spPr bwMode="auto">
                <a:xfrm flipH="1">
                  <a:off x="3524" y="190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45" name="Group 169"/>
              <p:cNvGrpSpPr>
                <a:grpSpLocks/>
              </p:cNvGrpSpPr>
              <p:nvPr/>
            </p:nvGrpSpPr>
            <p:grpSpPr bwMode="auto">
              <a:xfrm>
                <a:off x="3892" y="1900"/>
                <a:ext cx="72" cy="56"/>
                <a:chOff x="3892" y="1900"/>
                <a:chExt cx="72" cy="56"/>
              </a:xfrm>
            </p:grpSpPr>
            <p:sp>
              <p:nvSpPr>
                <p:cNvPr id="335152" name="Line 170"/>
                <p:cNvSpPr>
                  <a:spLocks noChangeShapeType="1"/>
                </p:cNvSpPr>
                <p:nvPr/>
              </p:nvSpPr>
              <p:spPr bwMode="auto">
                <a:xfrm>
                  <a:off x="3900" y="190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53" name="Line 171"/>
                <p:cNvSpPr>
                  <a:spLocks noChangeShapeType="1"/>
                </p:cNvSpPr>
                <p:nvPr/>
              </p:nvSpPr>
              <p:spPr bwMode="auto">
                <a:xfrm flipH="1">
                  <a:off x="3892" y="190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46" name="Group 172"/>
              <p:cNvGrpSpPr>
                <a:grpSpLocks/>
              </p:cNvGrpSpPr>
              <p:nvPr/>
            </p:nvGrpSpPr>
            <p:grpSpPr bwMode="auto">
              <a:xfrm>
                <a:off x="3428" y="1900"/>
                <a:ext cx="72" cy="56"/>
                <a:chOff x="3428" y="1900"/>
                <a:chExt cx="72" cy="56"/>
              </a:xfrm>
            </p:grpSpPr>
            <p:sp>
              <p:nvSpPr>
                <p:cNvPr id="335150" name="Line 173"/>
                <p:cNvSpPr>
                  <a:spLocks noChangeShapeType="1"/>
                </p:cNvSpPr>
                <p:nvPr/>
              </p:nvSpPr>
              <p:spPr bwMode="auto">
                <a:xfrm>
                  <a:off x="3436" y="190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51" name="Line 174"/>
                <p:cNvSpPr>
                  <a:spLocks noChangeShapeType="1"/>
                </p:cNvSpPr>
                <p:nvPr/>
              </p:nvSpPr>
              <p:spPr bwMode="auto">
                <a:xfrm flipH="1">
                  <a:off x="3428" y="190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47" name="Group 175"/>
              <p:cNvGrpSpPr>
                <a:grpSpLocks/>
              </p:cNvGrpSpPr>
              <p:nvPr/>
            </p:nvGrpSpPr>
            <p:grpSpPr bwMode="auto">
              <a:xfrm>
                <a:off x="3348" y="1900"/>
                <a:ext cx="72" cy="56"/>
                <a:chOff x="3348" y="1900"/>
                <a:chExt cx="72" cy="56"/>
              </a:xfrm>
            </p:grpSpPr>
            <p:sp>
              <p:nvSpPr>
                <p:cNvPr id="335148" name="Line 176"/>
                <p:cNvSpPr>
                  <a:spLocks noChangeShapeType="1"/>
                </p:cNvSpPr>
                <p:nvPr/>
              </p:nvSpPr>
              <p:spPr bwMode="auto">
                <a:xfrm>
                  <a:off x="3356" y="190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49" name="Line 177"/>
                <p:cNvSpPr>
                  <a:spLocks noChangeShapeType="1"/>
                </p:cNvSpPr>
                <p:nvPr/>
              </p:nvSpPr>
              <p:spPr bwMode="auto">
                <a:xfrm flipH="1">
                  <a:off x="3348" y="190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4982" name="Group 178"/>
            <p:cNvGrpSpPr>
              <a:grpSpLocks/>
            </p:cNvGrpSpPr>
            <p:nvPr/>
          </p:nvGrpSpPr>
          <p:grpSpPr bwMode="auto">
            <a:xfrm>
              <a:off x="3348" y="2132"/>
              <a:ext cx="696" cy="56"/>
              <a:chOff x="3348" y="2132"/>
              <a:chExt cx="696" cy="56"/>
            </a:xfrm>
          </p:grpSpPr>
          <p:grpSp>
            <p:nvGrpSpPr>
              <p:cNvPr id="335116" name="Group 179"/>
              <p:cNvGrpSpPr>
                <a:grpSpLocks/>
              </p:cNvGrpSpPr>
              <p:nvPr/>
            </p:nvGrpSpPr>
            <p:grpSpPr bwMode="auto">
              <a:xfrm>
                <a:off x="3788" y="2132"/>
                <a:ext cx="72" cy="56"/>
                <a:chOff x="3788" y="2132"/>
                <a:chExt cx="72" cy="56"/>
              </a:xfrm>
            </p:grpSpPr>
            <p:sp>
              <p:nvSpPr>
                <p:cNvPr id="335138" name="Line 180"/>
                <p:cNvSpPr>
                  <a:spLocks noChangeShapeType="1"/>
                </p:cNvSpPr>
                <p:nvPr/>
              </p:nvSpPr>
              <p:spPr bwMode="auto">
                <a:xfrm>
                  <a:off x="3796" y="213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39" name="Line 181"/>
                <p:cNvSpPr>
                  <a:spLocks noChangeShapeType="1"/>
                </p:cNvSpPr>
                <p:nvPr/>
              </p:nvSpPr>
              <p:spPr bwMode="auto">
                <a:xfrm flipH="1">
                  <a:off x="3788" y="213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17" name="Group 182"/>
              <p:cNvGrpSpPr>
                <a:grpSpLocks/>
              </p:cNvGrpSpPr>
              <p:nvPr/>
            </p:nvGrpSpPr>
            <p:grpSpPr bwMode="auto">
              <a:xfrm>
                <a:off x="3604" y="2132"/>
                <a:ext cx="72" cy="56"/>
                <a:chOff x="3604" y="2132"/>
                <a:chExt cx="72" cy="56"/>
              </a:xfrm>
            </p:grpSpPr>
            <p:sp>
              <p:nvSpPr>
                <p:cNvPr id="335136" name="Line 183"/>
                <p:cNvSpPr>
                  <a:spLocks noChangeShapeType="1"/>
                </p:cNvSpPr>
                <p:nvPr/>
              </p:nvSpPr>
              <p:spPr bwMode="auto">
                <a:xfrm>
                  <a:off x="3612" y="213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37" name="Line 184"/>
                <p:cNvSpPr>
                  <a:spLocks noChangeShapeType="1"/>
                </p:cNvSpPr>
                <p:nvPr/>
              </p:nvSpPr>
              <p:spPr bwMode="auto">
                <a:xfrm flipH="1">
                  <a:off x="3604" y="213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18" name="Group 185"/>
              <p:cNvGrpSpPr>
                <a:grpSpLocks/>
              </p:cNvGrpSpPr>
              <p:nvPr/>
            </p:nvGrpSpPr>
            <p:grpSpPr bwMode="auto">
              <a:xfrm>
                <a:off x="3972" y="2132"/>
                <a:ext cx="72" cy="56"/>
                <a:chOff x="3972" y="2132"/>
                <a:chExt cx="72" cy="56"/>
              </a:xfrm>
            </p:grpSpPr>
            <p:sp>
              <p:nvSpPr>
                <p:cNvPr id="335134" name="Line 186"/>
                <p:cNvSpPr>
                  <a:spLocks noChangeShapeType="1"/>
                </p:cNvSpPr>
                <p:nvPr/>
              </p:nvSpPr>
              <p:spPr bwMode="auto">
                <a:xfrm>
                  <a:off x="3980" y="213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35" name="Line 187"/>
                <p:cNvSpPr>
                  <a:spLocks noChangeShapeType="1"/>
                </p:cNvSpPr>
                <p:nvPr/>
              </p:nvSpPr>
              <p:spPr bwMode="auto">
                <a:xfrm flipH="1">
                  <a:off x="3972" y="213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19" name="Group 188"/>
              <p:cNvGrpSpPr>
                <a:grpSpLocks/>
              </p:cNvGrpSpPr>
              <p:nvPr/>
            </p:nvGrpSpPr>
            <p:grpSpPr bwMode="auto">
              <a:xfrm>
                <a:off x="3708" y="2132"/>
                <a:ext cx="72" cy="56"/>
                <a:chOff x="3708" y="2132"/>
                <a:chExt cx="72" cy="56"/>
              </a:xfrm>
            </p:grpSpPr>
            <p:sp>
              <p:nvSpPr>
                <p:cNvPr id="335132" name="Line 189"/>
                <p:cNvSpPr>
                  <a:spLocks noChangeShapeType="1"/>
                </p:cNvSpPr>
                <p:nvPr/>
              </p:nvSpPr>
              <p:spPr bwMode="auto">
                <a:xfrm>
                  <a:off x="3716" y="213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33" name="Line 190"/>
                <p:cNvSpPr>
                  <a:spLocks noChangeShapeType="1"/>
                </p:cNvSpPr>
                <p:nvPr/>
              </p:nvSpPr>
              <p:spPr bwMode="auto">
                <a:xfrm flipH="1">
                  <a:off x="3708" y="213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20" name="Group 191"/>
              <p:cNvGrpSpPr>
                <a:grpSpLocks/>
              </p:cNvGrpSpPr>
              <p:nvPr/>
            </p:nvGrpSpPr>
            <p:grpSpPr bwMode="auto">
              <a:xfrm>
                <a:off x="3524" y="2132"/>
                <a:ext cx="72" cy="56"/>
                <a:chOff x="3524" y="2132"/>
                <a:chExt cx="72" cy="56"/>
              </a:xfrm>
            </p:grpSpPr>
            <p:sp>
              <p:nvSpPr>
                <p:cNvPr id="335130" name="Line 192"/>
                <p:cNvSpPr>
                  <a:spLocks noChangeShapeType="1"/>
                </p:cNvSpPr>
                <p:nvPr/>
              </p:nvSpPr>
              <p:spPr bwMode="auto">
                <a:xfrm>
                  <a:off x="3532" y="213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31" name="Line 193"/>
                <p:cNvSpPr>
                  <a:spLocks noChangeShapeType="1"/>
                </p:cNvSpPr>
                <p:nvPr/>
              </p:nvSpPr>
              <p:spPr bwMode="auto">
                <a:xfrm flipH="1">
                  <a:off x="3524" y="213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21" name="Group 194"/>
              <p:cNvGrpSpPr>
                <a:grpSpLocks/>
              </p:cNvGrpSpPr>
              <p:nvPr/>
            </p:nvGrpSpPr>
            <p:grpSpPr bwMode="auto">
              <a:xfrm>
                <a:off x="3892" y="2132"/>
                <a:ext cx="72" cy="56"/>
                <a:chOff x="3892" y="2132"/>
                <a:chExt cx="72" cy="56"/>
              </a:xfrm>
            </p:grpSpPr>
            <p:sp>
              <p:nvSpPr>
                <p:cNvPr id="335128" name="Line 195"/>
                <p:cNvSpPr>
                  <a:spLocks noChangeShapeType="1"/>
                </p:cNvSpPr>
                <p:nvPr/>
              </p:nvSpPr>
              <p:spPr bwMode="auto">
                <a:xfrm>
                  <a:off x="3900" y="213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29" name="Line 196"/>
                <p:cNvSpPr>
                  <a:spLocks noChangeShapeType="1"/>
                </p:cNvSpPr>
                <p:nvPr/>
              </p:nvSpPr>
              <p:spPr bwMode="auto">
                <a:xfrm flipH="1">
                  <a:off x="3892" y="213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22" name="Group 197"/>
              <p:cNvGrpSpPr>
                <a:grpSpLocks/>
              </p:cNvGrpSpPr>
              <p:nvPr/>
            </p:nvGrpSpPr>
            <p:grpSpPr bwMode="auto">
              <a:xfrm>
                <a:off x="3428" y="2132"/>
                <a:ext cx="72" cy="56"/>
                <a:chOff x="3428" y="2132"/>
                <a:chExt cx="72" cy="56"/>
              </a:xfrm>
            </p:grpSpPr>
            <p:sp>
              <p:nvSpPr>
                <p:cNvPr id="335126" name="Line 198"/>
                <p:cNvSpPr>
                  <a:spLocks noChangeShapeType="1"/>
                </p:cNvSpPr>
                <p:nvPr/>
              </p:nvSpPr>
              <p:spPr bwMode="auto">
                <a:xfrm>
                  <a:off x="3436" y="213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27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3428" y="213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123" name="Group 200"/>
              <p:cNvGrpSpPr>
                <a:grpSpLocks/>
              </p:cNvGrpSpPr>
              <p:nvPr/>
            </p:nvGrpSpPr>
            <p:grpSpPr bwMode="auto">
              <a:xfrm>
                <a:off x="3348" y="2132"/>
                <a:ext cx="72" cy="56"/>
                <a:chOff x="3348" y="2132"/>
                <a:chExt cx="72" cy="56"/>
              </a:xfrm>
            </p:grpSpPr>
            <p:sp>
              <p:nvSpPr>
                <p:cNvPr id="335124" name="Line 201"/>
                <p:cNvSpPr>
                  <a:spLocks noChangeShapeType="1"/>
                </p:cNvSpPr>
                <p:nvPr/>
              </p:nvSpPr>
              <p:spPr bwMode="auto">
                <a:xfrm>
                  <a:off x="3356" y="213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25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3348" y="213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4983" name="Group 203"/>
            <p:cNvGrpSpPr>
              <a:grpSpLocks/>
            </p:cNvGrpSpPr>
            <p:nvPr/>
          </p:nvGrpSpPr>
          <p:grpSpPr bwMode="auto">
            <a:xfrm>
              <a:off x="3348" y="2364"/>
              <a:ext cx="696" cy="56"/>
              <a:chOff x="3348" y="2364"/>
              <a:chExt cx="696" cy="56"/>
            </a:xfrm>
          </p:grpSpPr>
          <p:grpSp>
            <p:nvGrpSpPr>
              <p:cNvPr id="335092" name="Group 204"/>
              <p:cNvGrpSpPr>
                <a:grpSpLocks/>
              </p:cNvGrpSpPr>
              <p:nvPr/>
            </p:nvGrpSpPr>
            <p:grpSpPr bwMode="auto">
              <a:xfrm>
                <a:off x="3788" y="2364"/>
                <a:ext cx="72" cy="56"/>
                <a:chOff x="3788" y="2364"/>
                <a:chExt cx="72" cy="56"/>
              </a:xfrm>
            </p:grpSpPr>
            <p:sp>
              <p:nvSpPr>
                <p:cNvPr id="335114" name="Line 205"/>
                <p:cNvSpPr>
                  <a:spLocks noChangeShapeType="1"/>
                </p:cNvSpPr>
                <p:nvPr/>
              </p:nvSpPr>
              <p:spPr bwMode="auto">
                <a:xfrm>
                  <a:off x="3796" y="2364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15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3788" y="2364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93" name="Group 207"/>
              <p:cNvGrpSpPr>
                <a:grpSpLocks/>
              </p:cNvGrpSpPr>
              <p:nvPr/>
            </p:nvGrpSpPr>
            <p:grpSpPr bwMode="auto">
              <a:xfrm>
                <a:off x="3604" y="2364"/>
                <a:ext cx="72" cy="56"/>
                <a:chOff x="3604" y="2364"/>
                <a:chExt cx="72" cy="56"/>
              </a:xfrm>
            </p:grpSpPr>
            <p:sp>
              <p:nvSpPr>
                <p:cNvPr id="335112" name="Line 208"/>
                <p:cNvSpPr>
                  <a:spLocks noChangeShapeType="1"/>
                </p:cNvSpPr>
                <p:nvPr/>
              </p:nvSpPr>
              <p:spPr bwMode="auto">
                <a:xfrm>
                  <a:off x="3612" y="2364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13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3604" y="2364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94" name="Group 210"/>
              <p:cNvGrpSpPr>
                <a:grpSpLocks/>
              </p:cNvGrpSpPr>
              <p:nvPr/>
            </p:nvGrpSpPr>
            <p:grpSpPr bwMode="auto">
              <a:xfrm>
                <a:off x="3972" y="2364"/>
                <a:ext cx="72" cy="56"/>
                <a:chOff x="3972" y="2364"/>
                <a:chExt cx="72" cy="56"/>
              </a:xfrm>
            </p:grpSpPr>
            <p:sp>
              <p:nvSpPr>
                <p:cNvPr id="335110" name="Line 211"/>
                <p:cNvSpPr>
                  <a:spLocks noChangeShapeType="1"/>
                </p:cNvSpPr>
                <p:nvPr/>
              </p:nvSpPr>
              <p:spPr bwMode="auto">
                <a:xfrm>
                  <a:off x="3980" y="2364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11" name="Line 212"/>
                <p:cNvSpPr>
                  <a:spLocks noChangeShapeType="1"/>
                </p:cNvSpPr>
                <p:nvPr/>
              </p:nvSpPr>
              <p:spPr bwMode="auto">
                <a:xfrm flipH="1">
                  <a:off x="3972" y="2364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95" name="Group 213"/>
              <p:cNvGrpSpPr>
                <a:grpSpLocks/>
              </p:cNvGrpSpPr>
              <p:nvPr/>
            </p:nvGrpSpPr>
            <p:grpSpPr bwMode="auto">
              <a:xfrm>
                <a:off x="3708" y="2364"/>
                <a:ext cx="72" cy="56"/>
                <a:chOff x="3708" y="2364"/>
                <a:chExt cx="72" cy="56"/>
              </a:xfrm>
            </p:grpSpPr>
            <p:sp>
              <p:nvSpPr>
                <p:cNvPr id="335108" name="Line 214"/>
                <p:cNvSpPr>
                  <a:spLocks noChangeShapeType="1"/>
                </p:cNvSpPr>
                <p:nvPr/>
              </p:nvSpPr>
              <p:spPr bwMode="auto">
                <a:xfrm>
                  <a:off x="3716" y="2364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09" name="Line 215"/>
                <p:cNvSpPr>
                  <a:spLocks noChangeShapeType="1"/>
                </p:cNvSpPr>
                <p:nvPr/>
              </p:nvSpPr>
              <p:spPr bwMode="auto">
                <a:xfrm flipH="1">
                  <a:off x="3708" y="2364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96" name="Group 216"/>
              <p:cNvGrpSpPr>
                <a:grpSpLocks/>
              </p:cNvGrpSpPr>
              <p:nvPr/>
            </p:nvGrpSpPr>
            <p:grpSpPr bwMode="auto">
              <a:xfrm>
                <a:off x="3524" y="2364"/>
                <a:ext cx="72" cy="56"/>
                <a:chOff x="3524" y="2364"/>
                <a:chExt cx="72" cy="56"/>
              </a:xfrm>
            </p:grpSpPr>
            <p:sp>
              <p:nvSpPr>
                <p:cNvPr id="335106" name="Line 217"/>
                <p:cNvSpPr>
                  <a:spLocks noChangeShapeType="1"/>
                </p:cNvSpPr>
                <p:nvPr/>
              </p:nvSpPr>
              <p:spPr bwMode="auto">
                <a:xfrm>
                  <a:off x="3532" y="2364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07" name="Line 218"/>
                <p:cNvSpPr>
                  <a:spLocks noChangeShapeType="1"/>
                </p:cNvSpPr>
                <p:nvPr/>
              </p:nvSpPr>
              <p:spPr bwMode="auto">
                <a:xfrm flipH="1">
                  <a:off x="3524" y="2364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97" name="Group 219"/>
              <p:cNvGrpSpPr>
                <a:grpSpLocks/>
              </p:cNvGrpSpPr>
              <p:nvPr/>
            </p:nvGrpSpPr>
            <p:grpSpPr bwMode="auto">
              <a:xfrm>
                <a:off x="3892" y="2364"/>
                <a:ext cx="72" cy="56"/>
                <a:chOff x="3892" y="2364"/>
                <a:chExt cx="72" cy="56"/>
              </a:xfrm>
            </p:grpSpPr>
            <p:sp>
              <p:nvSpPr>
                <p:cNvPr id="335104" name="Line 220"/>
                <p:cNvSpPr>
                  <a:spLocks noChangeShapeType="1"/>
                </p:cNvSpPr>
                <p:nvPr/>
              </p:nvSpPr>
              <p:spPr bwMode="auto">
                <a:xfrm>
                  <a:off x="3900" y="2364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05" name="Line 221"/>
                <p:cNvSpPr>
                  <a:spLocks noChangeShapeType="1"/>
                </p:cNvSpPr>
                <p:nvPr/>
              </p:nvSpPr>
              <p:spPr bwMode="auto">
                <a:xfrm flipH="1">
                  <a:off x="3892" y="2364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98" name="Group 222"/>
              <p:cNvGrpSpPr>
                <a:grpSpLocks/>
              </p:cNvGrpSpPr>
              <p:nvPr/>
            </p:nvGrpSpPr>
            <p:grpSpPr bwMode="auto">
              <a:xfrm>
                <a:off x="3428" y="2364"/>
                <a:ext cx="72" cy="56"/>
                <a:chOff x="3428" y="2364"/>
                <a:chExt cx="72" cy="56"/>
              </a:xfrm>
            </p:grpSpPr>
            <p:sp>
              <p:nvSpPr>
                <p:cNvPr id="335102" name="Line 223"/>
                <p:cNvSpPr>
                  <a:spLocks noChangeShapeType="1"/>
                </p:cNvSpPr>
                <p:nvPr/>
              </p:nvSpPr>
              <p:spPr bwMode="auto">
                <a:xfrm>
                  <a:off x="3436" y="2364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03" name="Line 224"/>
                <p:cNvSpPr>
                  <a:spLocks noChangeShapeType="1"/>
                </p:cNvSpPr>
                <p:nvPr/>
              </p:nvSpPr>
              <p:spPr bwMode="auto">
                <a:xfrm flipH="1">
                  <a:off x="3428" y="2364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99" name="Group 225"/>
              <p:cNvGrpSpPr>
                <a:grpSpLocks/>
              </p:cNvGrpSpPr>
              <p:nvPr/>
            </p:nvGrpSpPr>
            <p:grpSpPr bwMode="auto">
              <a:xfrm>
                <a:off x="3348" y="2364"/>
                <a:ext cx="72" cy="56"/>
                <a:chOff x="3348" y="2364"/>
                <a:chExt cx="72" cy="56"/>
              </a:xfrm>
            </p:grpSpPr>
            <p:sp>
              <p:nvSpPr>
                <p:cNvPr id="335100" name="Line 226"/>
                <p:cNvSpPr>
                  <a:spLocks noChangeShapeType="1"/>
                </p:cNvSpPr>
                <p:nvPr/>
              </p:nvSpPr>
              <p:spPr bwMode="auto">
                <a:xfrm>
                  <a:off x="3356" y="2364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101" name="Line 227"/>
                <p:cNvSpPr>
                  <a:spLocks noChangeShapeType="1"/>
                </p:cNvSpPr>
                <p:nvPr/>
              </p:nvSpPr>
              <p:spPr bwMode="auto">
                <a:xfrm flipH="1">
                  <a:off x="3348" y="2364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4984" name="Group 228"/>
            <p:cNvGrpSpPr>
              <a:grpSpLocks/>
            </p:cNvGrpSpPr>
            <p:nvPr/>
          </p:nvGrpSpPr>
          <p:grpSpPr bwMode="auto">
            <a:xfrm>
              <a:off x="3348" y="2596"/>
              <a:ext cx="696" cy="56"/>
              <a:chOff x="3348" y="2596"/>
              <a:chExt cx="696" cy="56"/>
            </a:xfrm>
          </p:grpSpPr>
          <p:grpSp>
            <p:nvGrpSpPr>
              <p:cNvPr id="335068" name="Group 229"/>
              <p:cNvGrpSpPr>
                <a:grpSpLocks/>
              </p:cNvGrpSpPr>
              <p:nvPr/>
            </p:nvGrpSpPr>
            <p:grpSpPr bwMode="auto">
              <a:xfrm>
                <a:off x="3788" y="2596"/>
                <a:ext cx="72" cy="56"/>
                <a:chOff x="3788" y="2596"/>
                <a:chExt cx="72" cy="56"/>
              </a:xfrm>
            </p:grpSpPr>
            <p:sp>
              <p:nvSpPr>
                <p:cNvPr id="335090" name="Line 230"/>
                <p:cNvSpPr>
                  <a:spLocks noChangeShapeType="1"/>
                </p:cNvSpPr>
                <p:nvPr/>
              </p:nvSpPr>
              <p:spPr bwMode="auto">
                <a:xfrm>
                  <a:off x="3796" y="259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91" name="Line 231"/>
                <p:cNvSpPr>
                  <a:spLocks noChangeShapeType="1"/>
                </p:cNvSpPr>
                <p:nvPr/>
              </p:nvSpPr>
              <p:spPr bwMode="auto">
                <a:xfrm flipH="1">
                  <a:off x="3788" y="259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69" name="Group 232"/>
              <p:cNvGrpSpPr>
                <a:grpSpLocks/>
              </p:cNvGrpSpPr>
              <p:nvPr/>
            </p:nvGrpSpPr>
            <p:grpSpPr bwMode="auto">
              <a:xfrm>
                <a:off x="3604" y="2596"/>
                <a:ext cx="72" cy="56"/>
                <a:chOff x="3604" y="2596"/>
                <a:chExt cx="72" cy="56"/>
              </a:xfrm>
            </p:grpSpPr>
            <p:sp>
              <p:nvSpPr>
                <p:cNvPr id="335088" name="Line 233"/>
                <p:cNvSpPr>
                  <a:spLocks noChangeShapeType="1"/>
                </p:cNvSpPr>
                <p:nvPr/>
              </p:nvSpPr>
              <p:spPr bwMode="auto">
                <a:xfrm>
                  <a:off x="3612" y="259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89" name="Line 234"/>
                <p:cNvSpPr>
                  <a:spLocks noChangeShapeType="1"/>
                </p:cNvSpPr>
                <p:nvPr/>
              </p:nvSpPr>
              <p:spPr bwMode="auto">
                <a:xfrm flipH="1">
                  <a:off x="3604" y="259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70" name="Group 235"/>
              <p:cNvGrpSpPr>
                <a:grpSpLocks/>
              </p:cNvGrpSpPr>
              <p:nvPr/>
            </p:nvGrpSpPr>
            <p:grpSpPr bwMode="auto">
              <a:xfrm>
                <a:off x="3972" y="2596"/>
                <a:ext cx="72" cy="56"/>
                <a:chOff x="3972" y="2596"/>
                <a:chExt cx="72" cy="56"/>
              </a:xfrm>
            </p:grpSpPr>
            <p:sp>
              <p:nvSpPr>
                <p:cNvPr id="335086" name="Line 236"/>
                <p:cNvSpPr>
                  <a:spLocks noChangeShapeType="1"/>
                </p:cNvSpPr>
                <p:nvPr/>
              </p:nvSpPr>
              <p:spPr bwMode="auto">
                <a:xfrm>
                  <a:off x="3980" y="259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87" name="Line 237"/>
                <p:cNvSpPr>
                  <a:spLocks noChangeShapeType="1"/>
                </p:cNvSpPr>
                <p:nvPr/>
              </p:nvSpPr>
              <p:spPr bwMode="auto">
                <a:xfrm flipH="1">
                  <a:off x="3972" y="259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71" name="Group 238"/>
              <p:cNvGrpSpPr>
                <a:grpSpLocks/>
              </p:cNvGrpSpPr>
              <p:nvPr/>
            </p:nvGrpSpPr>
            <p:grpSpPr bwMode="auto">
              <a:xfrm>
                <a:off x="3708" y="2596"/>
                <a:ext cx="72" cy="56"/>
                <a:chOff x="3708" y="2596"/>
                <a:chExt cx="72" cy="56"/>
              </a:xfrm>
            </p:grpSpPr>
            <p:sp>
              <p:nvSpPr>
                <p:cNvPr id="335084" name="Line 239"/>
                <p:cNvSpPr>
                  <a:spLocks noChangeShapeType="1"/>
                </p:cNvSpPr>
                <p:nvPr/>
              </p:nvSpPr>
              <p:spPr bwMode="auto">
                <a:xfrm>
                  <a:off x="3716" y="259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85" name="Line 240"/>
                <p:cNvSpPr>
                  <a:spLocks noChangeShapeType="1"/>
                </p:cNvSpPr>
                <p:nvPr/>
              </p:nvSpPr>
              <p:spPr bwMode="auto">
                <a:xfrm flipH="1">
                  <a:off x="3708" y="259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72" name="Group 241"/>
              <p:cNvGrpSpPr>
                <a:grpSpLocks/>
              </p:cNvGrpSpPr>
              <p:nvPr/>
            </p:nvGrpSpPr>
            <p:grpSpPr bwMode="auto">
              <a:xfrm>
                <a:off x="3524" y="2596"/>
                <a:ext cx="72" cy="56"/>
                <a:chOff x="3524" y="2596"/>
                <a:chExt cx="72" cy="56"/>
              </a:xfrm>
            </p:grpSpPr>
            <p:sp>
              <p:nvSpPr>
                <p:cNvPr id="335082" name="Line 242"/>
                <p:cNvSpPr>
                  <a:spLocks noChangeShapeType="1"/>
                </p:cNvSpPr>
                <p:nvPr/>
              </p:nvSpPr>
              <p:spPr bwMode="auto">
                <a:xfrm>
                  <a:off x="3532" y="259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83" name="Line 243"/>
                <p:cNvSpPr>
                  <a:spLocks noChangeShapeType="1"/>
                </p:cNvSpPr>
                <p:nvPr/>
              </p:nvSpPr>
              <p:spPr bwMode="auto">
                <a:xfrm flipH="1">
                  <a:off x="3524" y="259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73" name="Group 244"/>
              <p:cNvGrpSpPr>
                <a:grpSpLocks/>
              </p:cNvGrpSpPr>
              <p:nvPr/>
            </p:nvGrpSpPr>
            <p:grpSpPr bwMode="auto">
              <a:xfrm>
                <a:off x="3892" y="2596"/>
                <a:ext cx="72" cy="56"/>
                <a:chOff x="3892" y="2596"/>
                <a:chExt cx="72" cy="56"/>
              </a:xfrm>
            </p:grpSpPr>
            <p:sp>
              <p:nvSpPr>
                <p:cNvPr id="335080" name="Line 245"/>
                <p:cNvSpPr>
                  <a:spLocks noChangeShapeType="1"/>
                </p:cNvSpPr>
                <p:nvPr/>
              </p:nvSpPr>
              <p:spPr bwMode="auto">
                <a:xfrm>
                  <a:off x="3900" y="259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81" name="Line 246"/>
                <p:cNvSpPr>
                  <a:spLocks noChangeShapeType="1"/>
                </p:cNvSpPr>
                <p:nvPr/>
              </p:nvSpPr>
              <p:spPr bwMode="auto">
                <a:xfrm flipH="1">
                  <a:off x="3892" y="259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74" name="Group 247"/>
              <p:cNvGrpSpPr>
                <a:grpSpLocks/>
              </p:cNvGrpSpPr>
              <p:nvPr/>
            </p:nvGrpSpPr>
            <p:grpSpPr bwMode="auto">
              <a:xfrm>
                <a:off x="3428" y="2596"/>
                <a:ext cx="72" cy="56"/>
                <a:chOff x="3428" y="2596"/>
                <a:chExt cx="72" cy="56"/>
              </a:xfrm>
            </p:grpSpPr>
            <p:sp>
              <p:nvSpPr>
                <p:cNvPr id="335078" name="Line 248"/>
                <p:cNvSpPr>
                  <a:spLocks noChangeShapeType="1"/>
                </p:cNvSpPr>
                <p:nvPr/>
              </p:nvSpPr>
              <p:spPr bwMode="auto">
                <a:xfrm>
                  <a:off x="3436" y="259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79" name="Line 249"/>
                <p:cNvSpPr>
                  <a:spLocks noChangeShapeType="1"/>
                </p:cNvSpPr>
                <p:nvPr/>
              </p:nvSpPr>
              <p:spPr bwMode="auto">
                <a:xfrm flipH="1">
                  <a:off x="3428" y="259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75" name="Group 250"/>
              <p:cNvGrpSpPr>
                <a:grpSpLocks/>
              </p:cNvGrpSpPr>
              <p:nvPr/>
            </p:nvGrpSpPr>
            <p:grpSpPr bwMode="auto">
              <a:xfrm>
                <a:off x="3348" y="2596"/>
                <a:ext cx="72" cy="56"/>
                <a:chOff x="3348" y="2596"/>
                <a:chExt cx="72" cy="56"/>
              </a:xfrm>
            </p:grpSpPr>
            <p:sp>
              <p:nvSpPr>
                <p:cNvPr id="335076" name="Line 251"/>
                <p:cNvSpPr>
                  <a:spLocks noChangeShapeType="1"/>
                </p:cNvSpPr>
                <p:nvPr/>
              </p:nvSpPr>
              <p:spPr bwMode="auto">
                <a:xfrm>
                  <a:off x="3356" y="2596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77" name="Line 252"/>
                <p:cNvSpPr>
                  <a:spLocks noChangeShapeType="1"/>
                </p:cNvSpPr>
                <p:nvPr/>
              </p:nvSpPr>
              <p:spPr bwMode="auto">
                <a:xfrm flipH="1">
                  <a:off x="3348" y="2596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4985" name="Group 253"/>
            <p:cNvGrpSpPr>
              <a:grpSpLocks/>
            </p:cNvGrpSpPr>
            <p:nvPr/>
          </p:nvGrpSpPr>
          <p:grpSpPr bwMode="auto">
            <a:xfrm>
              <a:off x="3348" y="2828"/>
              <a:ext cx="696" cy="56"/>
              <a:chOff x="3348" y="2828"/>
              <a:chExt cx="696" cy="56"/>
            </a:xfrm>
          </p:grpSpPr>
          <p:grpSp>
            <p:nvGrpSpPr>
              <p:cNvPr id="335044" name="Group 254"/>
              <p:cNvGrpSpPr>
                <a:grpSpLocks/>
              </p:cNvGrpSpPr>
              <p:nvPr/>
            </p:nvGrpSpPr>
            <p:grpSpPr bwMode="auto">
              <a:xfrm>
                <a:off x="3788" y="2828"/>
                <a:ext cx="72" cy="56"/>
                <a:chOff x="3788" y="2828"/>
                <a:chExt cx="72" cy="56"/>
              </a:xfrm>
            </p:grpSpPr>
            <p:sp>
              <p:nvSpPr>
                <p:cNvPr id="335066" name="Line 255"/>
                <p:cNvSpPr>
                  <a:spLocks noChangeShapeType="1"/>
                </p:cNvSpPr>
                <p:nvPr/>
              </p:nvSpPr>
              <p:spPr bwMode="auto">
                <a:xfrm>
                  <a:off x="3796" y="282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67" name="Line 256"/>
                <p:cNvSpPr>
                  <a:spLocks noChangeShapeType="1"/>
                </p:cNvSpPr>
                <p:nvPr/>
              </p:nvSpPr>
              <p:spPr bwMode="auto">
                <a:xfrm flipH="1">
                  <a:off x="3788" y="282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45" name="Group 257"/>
              <p:cNvGrpSpPr>
                <a:grpSpLocks/>
              </p:cNvGrpSpPr>
              <p:nvPr/>
            </p:nvGrpSpPr>
            <p:grpSpPr bwMode="auto">
              <a:xfrm>
                <a:off x="3604" y="2828"/>
                <a:ext cx="72" cy="56"/>
                <a:chOff x="3604" y="2828"/>
                <a:chExt cx="72" cy="56"/>
              </a:xfrm>
            </p:grpSpPr>
            <p:sp>
              <p:nvSpPr>
                <p:cNvPr id="335064" name="Line 258"/>
                <p:cNvSpPr>
                  <a:spLocks noChangeShapeType="1"/>
                </p:cNvSpPr>
                <p:nvPr/>
              </p:nvSpPr>
              <p:spPr bwMode="auto">
                <a:xfrm>
                  <a:off x="3612" y="282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65" name="Line 259"/>
                <p:cNvSpPr>
                  <a:spLocks noChangeShapeType="1"/>
                </p:cNvSpPr>
                <p:nvPr/>
              </p:nvSpPr>
              <p:spPr bwMode="auto">
                <a:xfrm flipH="1">
                  <a:off x="3604" y="282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46" name="Group 260"/>
              <p:cNvGrpSpPr>
                <a:grpSpLocks/>
              </p:cNvGrpSpPr>
              <p:nvPr/>
            </p:nvGrpSpPr>
            <p:grpSpPr bwMode="auto">
              <a:xfrm>
                <a:off x="3972" y="2828"/>
                <a:ext cx="72" cy="56"/>
                <a:chOff x="3972" y="2828"/>
                <a:chExt cx="72" cy="56"/>
              </a:xfrm>
            </p:grpSpPr>
            <p:sp>
              <p:nvSpPr>
                <p:cNvPr id="335062" name="Line 261"/>
                <p:cNvSpPr>
                  <a:spLocks noChangeShapeType="1"/>
                </p:cNvSpPr>
                <p:nvPr/>
              </p:nvSpPr>
              <p:spPr bwMode="auto">
                <a:xfrm>
                  <a:off x="3980" y="282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63" name="Line 262"/>
                <p:cNvSpPr>
                  <a:spLocks noChangeShapeType="1"/>
                </p:cNvSpPr>
                <p:nvPr/>
              </p:nvSpPr>
              <p:spPr bwMode="auto">
                <a:xfrm flipH="1">
                  <a:off x="3972" y="282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47" name="Group 263"/>
              <p:cNvGrpSpPr>
                <a:grpSpLocks/>
              </p:cNvGrpSpPr>
              <p:nvPr/>
            </p:nvGrpSpPr>
            <p:grpSpPr bwMode="auto">
              <a:xfrm>
                <a:off x="3708" y="2828"/>
                <a:ext cx="72" cy="56"/>
                <a:chOff x="3708" y="2828"/>
                <a:chExt cx="72" cy="56"/>
              </a:xfrm>
            </p:grpSpPr>
            <p:sp>
              <p:nvSpPr>
                <p:cNvPr id="335060" name="Line 264"/>
                <p:cNvSpPr>
                  <a:spLocks noChangeShapeType="1"/>
                </p:cNvSpPr>
                <p:nvPr/>
              </p:nvSpPr>
              <p:spPr bwMode="auto">
                <a:xfrm>
                  <a:off x="3716" y="282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61" name="Line 265"/>
                <p:cNvSpPr>
                  <a:spLocks noChangeShapeType="1"/>
                </p:cNvSpPr>
                <p:nvPr/>
              </p:nvSpPr>
              <p:spPr bwMode="auto">
                <a:xfrm flipH="1">
                  <a:off x="3708" y="282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48" name="Group 266"/>
              <p:cNvGrpSpPr>
                <a:grpSpLocks/>
              </p:cNvGrpSpPr>
              <p:nvPr/>
            </p:nvGrpSpPr>
            <p:grpSpPr bwMode="auto">
              <a:xfrm>
                <a:off x="3524" y="2828"/>
                <a:ext cx="72" cy="56"/>
                <a:chOff x="3524" y="2828"/>
                <a:chExt cx="72" cy="56"/>
              </a:xfrm>
            </p:grpSpPr>
            <p:sp>
              <p:nvSpPr>
                <p:cNvPr id="335058" name="Line 267"/>
                <p:cNvSpPr>
                  <a:spLocks noChangeShapeType="1"/>
                </p:cNvSpPr>
                <p:nvPr/>
              </p:nvSpPr>
              <p:spPr bwMode="auto">
                <a:xfrm>
                  <a:off x="3532" y="282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59" name="Line 268"/>
                <p:cNvSpPr>
                  <a:spLocks noChangeShapeType="1"/>
                </p:cNvSpPr>
                <p:nvPr/>
              </p:nvSpPr>
              <p:spPr bwMode="auto">
                <a:xfrm flipH="1">
                  <a:off x="3524" y="282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49" name="Group 269"/>
              <p:cNvGrpSpPr>
                <a:grpSpLocks/>
              </p:cNvGrpSpPr>
              <p:nvPr/>
            </p:nvGrpSpPr>
            <p:grpSpPr bwMode="auto">
              <a:xfrm>
                <a:off x="3892" y="2828"/>
                <a:ext cx="72" cy="56"/>
                <a:chOff x="3892" y="2828"/>
                <a:chExt cx="72" cy="56"/>
              </a:xfrm>
            </p:grpSpPr>
            <p:sp>
              <p:nvSpPr>
                <p:cNvPr id="335056" name="Line 270"/>
                <p:cNvSpPr>
                  <a:spLocks noChangeShapeType="1"/>
                </p:cNvSpPr>
                <p:nvPr/>
              </p:nvSpPr>
              <p:spPr bwMode="auto">
                <a:xfrm>
                  <a:off x="3900" y="282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57" name="Line 271"/>
                <p:cNvSpPr>
                  <a:spLocks noChangeShapeType="1"/>
                </p:cNvSpPr>
                <p:nvPr/>
              </p:nvSpPr>
              <p:spPr bwMode="auto">
                <a:xfrm flipH="1">
                  <a:off x="3892" y="282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50" name="Group 272"/>
              <p:cNvGrpSpPr>
                <a:grpSpLocks/>
              </p:cNvGrpSpPr>
              <p:nvPr/>
            </p:nvGrpSpPr>
            <p:grpSpPr bwMode="auto">
              <a:xfrm>
                <a:off x="3428" y="2828"/>
                <a:ext cx="72" cy="56"/>
                <a:chOff x="3428" y="2828"/>
                <a:chExt cx="72" cy="56"/>
              </a:xfrm>
            </p:grpSpPr>
            <p:sp>
              <p:nvSpPr>
                <p:cNvPr id="335054" name="Line 273"/>
                <p:cNvSpPr>
                  <a:spLocks noChangeShapeType="1"/>
                </p:cNvSpPr>
                <p:nvPr/>
              </p:nvSpPr>
              <p:spPr bwMode="auto">
                <a:xfrm>
                  <a:off x="3436" y="282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55" name="Line 274"/>
                <p:cNvSpPr>
                  <a:spLocks noChangeShapeType="1"/>
                </p:cNvSpPr>
                <p:nvPr/>
              </p:nvSpPr>
              <p:spPr bwMode="auto">
                <a:xfrm flipH="1">
                  <a:off x="3428" y="282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51" name="Group 275"/>
              <p:cNvGrpSpPr>
                <a:grpSpLocks/>
              </p:cNvGrpSpPr>
              <p:nvPr/>
            </p:nvGrpSpPr>
            <p:grpSpPr bwMode="auto">
              <a:xfrm>
                <a:off x="3348" y="2828"/>
                <a:ext cx="72" cy="56"/>
                <a:chOff x="3348" y="2828"/>
                <a:chExt cx="72" cy="56"/>
              </a:xfrm>
            </p:grpSpPr>
            <p:sp>
              <p:nvSpPr>
                <p:cNvPr id="335052" name="Line 276"/>
                <p:cNvSpPr>
                  <a:spLocks noChangeShapeType="1"/>
                </p:cNvSpPr>
                <p:nvPr/>
              </p:nvSpPr>
              <p:spPr bwMode="auto">
                <a:xfrm>
                  <a:off x="3356" y="2828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53" name="Line 277"/>
                <p:cNvSpPr>
                  <a:spLocks noChangeShapeType="1"/>
                </p:cNvSpPr>
                <p:nvPr/>
              </p:nvSpPr>
              <p:spPr bwMode="auto">
                <a:xfrm flipH="1">
                  <a:off x="3348" y="2828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4986" name="Group 278"/>
            <p:cNvGrpSpPr>
              <a:grpSpLocks/>
            </p:cNvGrpSpPr>
            <p:nvPr/>
          </p:nvGrpSpPr>
          <p:grpSpPr bwMode="auto">
            <a:xfrm>
              <a:off x="3348" y="3060"/>
              <a:ext cx="696" cy="56"/>
              <a:chOff x="3348" y="3060"/>
              <a:chExt cx="696" cy="56"/>
            </a:xfrm>
          </p:grpSpPr>
          <p:grpSp>
            <p:nvGrpSpPr>
              <p:cNvPr id="335020" name="Group 279"/>
              <p:cNvGrpSpPr>
                <a:grpSpLocks/>
              </p:cNvGrpSpPr>
              <p:nvPr/>
            </p:nvGrpSpPr>
            <p:grpSpPr bwMode="auto">
              <a:xfrm>
                <a:off x="3788" y="3060"/>
                <a:ext cx="72" cy="56"/>
                <a:chOff x="3788" y="3060"/>
                <a:chExt cx="72" cy="56"/>
              </a:xfrm>
            </p:grpSpPr>
            <p:sp>
              <p:nvSpPr>
                <p:cNvPr id="335042" name="Line 280"/>
                <p:cNvSpPr>
                  <a:spLocks noChangeShapeType="1"/>
                </p:cNvSpPr>
                <p:nvPr/>
              </p:nvSpPr>
              <p:spPr bwMode="auto">
                <a:xfrm>
                  <a:off x="3796" y="306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43" name="Line 281"/>
                <p:cNvSpPr>
                  <a:spLocks noChangeShapeType="1"/>
                </p:cNvSpPr>
                <p:nvPr/>
              </p:nvSpPr>
              <p:spPr bwMode="auto">
                <a:xfrm flipH="1">
                  <a:off x="3788" y="306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21" name="Group 282"/>
              <p:cNvGrpSpPr>
                <a:grpSpLocks/>
              </p:cNvGrpSpPr>
              <p:nvPr/>
            </p:nvGrpSpPr>
            <p:grpSpPr bwMode="auto">
              <a:xfrm>
                <a:off x="3604" y="3060"/>
                <a:ext cx="72" cy="56"/>
                <a:chOff x="3604" y="3060"/>
                <a:chExt cx="72" cy="56"/>
              </a:xfrm>
            </p:grpSpPr>
            <p:sp>
              <p:nvSpPr>
                <p:cNvPr id="335040" name="Line 283"/>
                <p:cNvSpPr>
                  <a:spLocks noChangeShapeType="1"/>
                </p:cNvSpPr>
                <p:nvPr/>
              </p:nvSpPr>
              <p:spPr bwMode="auto">
                <a:xfrm>
                  <a:off x="3612" y="306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41" name="Line 284"/>
                <p:cNvSpPr>
                  <a:spLocks noChangeShapeType="1"/>
                </p:cNvSpPr>
                <p:nvPr/>
              </p:nvSpPr>
              <p:spPr bwMode="auto">
                <a:xfrm flipH="1">
                  <a:off x="3604" y="306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22" name="Group 285"/>
              <p:cNvGrpSpPr>
                <a:grpSpLocks/>
              </p:cNvGrpSpPr>
              <p:nvPr/>
            </p:nvGrpSpPr>
            <p:grpSpPr bwMode="auto">
              <a:xfrm>
                <a:off x="3972" y="3060"/>
                <a:ext cx="72" cy="56"/>
                <a:chOff x="3972" y="3060"/>
                <a:chExt cx="72" cy="56"/>
              </a:xfrm>
            </p:grpSpPr>
            <p:sp>
              <p:nvSpPr>
                <p:cNvPr id="335038" name="Line 286"/>
                <p:cNvSpPr>
                  <a:spLocks noChangeShapeType="1"/>
                </p:cNvSpPr>
                <p:nvPr/>
              </p:nvSpPr>
              <p:spPr bwMode="auto">
                <a:xfrm>
                  <a:off x="3980" y="306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39" name="Line 287"/>
                <p:cNvSpPr>
                  <a:spLocks noChangeShapeType="1"/>
                </p:cNvSpPr>
                <p:nvPr/>
              </p:nvSpPr>
              <p:spPr bwMode="auto">
                <a:xfrm flipH="1">
                  <a:off x="3972" y="306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23" name="Group 288"/>
              <p:cNvGrpSpPr>
                <a:grpSpLocks/>
              </p:cNvGrpSpPr>
              <p:nvPr/>
            </p:nvGrpSpPr>
            <p:grpSpPr bwMode="auto">
              <a:xfrm>
                <a:off x="3708" y="3060"/>
                <a:ext cx="72" cy="56"/>
                <a:chOff x="3708" y="3060"/>
                <a:chExt cx="72" cy="56"/>
              </a:xfrm>
            </p:grpSpPr>
            <p:sp>
              <p:nvSpPr>
                <p:cNvPr id="335036" name="Line 289"/>
                <p:cNvSpPr>
                  <a:spLocks noChangeShapeType="1"/>
                </p:cNvSpPr>
                <p:nvPr/>
              </p:nvSpPr>
              <p:spPr bwMode="auto">
                <a:xfrm>
                  <a:off x="3716" y="306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37" name="Line 290"/>
                <p:cNvSpPr>
                  <a:spLocks noChangeShapeType="1"/>
                </p:cNvSpPr>
                <p:nvPr/>
              </p:nvSpPr>
              <p:spPr bwMode="auto">
                <a:xfrm flipH="1">
                  <a:off x="3708" y="306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24" name="Group 291"/>
              <p:cNvGrpSpPr>
                <a:grpSpLocks/>
              </p:cNvGrpSpPr>
              <p:nvPr/>
            </p:nvGrpSpPr>
            <p:grpSpPr bwMode="auto">
              <a:xfrm>
                <a:off x="3524" y="3060"/>
                <a:ext cx="72" cy="56"/>
                <a:chOff x="3524" y="3060"/>
                <a:chExt cx="72" cy="56"/>
              </a:xfrm>
            </p:grpSpPr>
            <p:sp>
              <p:nvSpPr>
                <p:cNvPr id="335034" name="Line 292"/>
                <p:cNvSpPr>
                  <a:spLocks noChangeShapeType="1"/>
                </p:cNvSpPr>
                <p:nvPr/>
              </p:nvSpPr>
              <p:spPr bwMode="auto">
                <a:xfrm>
                  <a:off x="3532" y="306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35" name="Line 293"/>
                <p:cNvSpPr>
                  <a:spLocks noChangeShapeType="1"/>
                </p:cNvSpPr>
                <p:nvPr/>
              </p:nvSpPr>
              <p:spPr bwMode="auto">
                <a:xfrm flipH="1">
                  <a:off x="3524" y="306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25" name="Group 294"/>
              <p:cNvGrpSpPr>
                <a:grpSpLocks/>
              </p:cNvGrpSpPr>
              <p:nvPr/>
            </p:nvGrpSpPr>
            <p:grpSpPr bwMode="auto">
              <a:xfrm>
                <a:off x="3892" y="3060"/>
                <a:ext cx="72" cy="56"/>
                <a:chOff x="3892" y="3060"/>
                <a:chExt cx="72" cy="56"/>
              </a:xfrm>
            </p:grpSpPr>
            <p:sp>
              <p:nvSpPr>
                <p:cNvPr id="335032" name="Line 295"/>
                <p:cNvSpPr>
                  <a:spLocks noChangeShapeType="1"/>
                </p:cNvSpPr>
                <p:nvPr/>
              </p:nvSpPr>
              <p:spPr bwMode="auto">
                <a:xfrm>
                  <a:off x="3900" y="306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33" name="Line 296"/>
                <p:cNvSpPr>
                  <a:spLocks noChangeShapeType="1"/>
                </p:cNvSpPr>
                <p:nvPr/>
              </p:nvSpPr>
              <p:spPr bwMode="auto">
                <a:xfrm flipH="1">
                  <a:off x="3892" y="306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26" name="Group 297"/>
              <p:cNvGrpSpPr>
                <a:grpSpLocks/>
              </p:cNvGrpSpPr>
              <p:nvPr/>
            </p:nvGrpSpPr>
            <p:grpSpPr bwMode="auto">
              <a:xfrm>
                <a:off x="3428" y="3060"/>
                <a:ext cx="72" cy="56"/>
                <a:chOff x="3428" y="3060"/>
                <a:chExt cx="72" cy="56"/>
              </a:xfrm>
            </p:grpSpPr>
            <p:sp>
              <p:nvSpPr>
                <p:cNvPr id="335030" name="Line 298"/>
                <p:cNvSpPr>
                  <a:spLocks noChangeShapeType="1"/>
                </p:cNvSpPr>
                <p:nvPr/>
              </p:nvSpPr>
              <p:spPr bwMode="auto">
                <a:xfrm>
                  <a:off x="3436" y="306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31" name="Line 299"/>
                <p:cNvSpPr>
                  <a:spLocks noChangeShapeType="1"/>
                </p:cNvSpPr>
                <p:nvPr/>
              </p:nvSpPr>
              <p:spPr bwMode="auto">
                <a:xfrm flipH="1">
                  <a:off x="3428" y="306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27" name="Group 300"/>
              <p:cNvGrpSpPr>
                <a:grpSpLocks/>
              </p:cNvGrpSpPr>
              <p:nvPr/>
            </p:nvGrpSpPr>
            <p:grpSpPr bwMode="auto">
              <a:xfrm>
                <a:off x="3348" y="3060"/>
                <a:ext cx="72" cy="56"/>
                <a:chOff x="3348" y="3060"/>
                <a:chExt cx="72" cy="56"/>
              </a:xfrm>
            </p:grpSpPr>
            <p:sp>
              <p:nvSpPr>
                <p:cNvPr id="335028" name="Line 301"/>
                <p:cNvSpPr>
                  <a:spLocks noChangeShapeType="1"/>
                </p:cNvSpPr>
                <p:nvPr/>
              </p:nvSpPr>
              <p:spPr bwMode="auto">
                <a:xfrm>
                  <a:off x="3356" y="3060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29" name="Line 302"/>
                <p:cNvSpPr>
                  <a:spLocks noChangeShapeType="1"/>
                </p:cNvSpPr>
                <p:nvPr/>
              </p:nvSpPr>
              <p:spPr bwMode="auto">
                <a:xfrm flipH="1">
                  <a:off x="3348" y="3060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4987" name="Group 303"/>
            <p:cNvGrpSpPr>
              <a:grpSpLocks/>
            </p:cNvGrpSpPr>
            <p:nvPr/>
          </p:nvGrpSpPr>
          <p:grpSpPr bwMode="auto">
            <a:xfrm>
              <a:off x="3348" y="3292"/>
              <a:ext cx="696" cy="56"/>
              <a:chOff x="3348" y="3292"/>
              <a:chExt cx="696" cy="56"/>
            </a:xfrm>
          </p:grpSpPr>
          <p:grpSp>
            <p:nvGrpSpPr>
              <p:cNvPr id="334996" name="Group 304"/>
              <p:cNvGrpSpPr>
                <a:grpSpLocks/>
              </p:cNvGrpSpPr>
              <p:nvPr/>
            </p:nvGrpSpPr>
            <p:grpSpPr bwMode="auto">
              <a:xfrm>
                <a:off x="3788" y="3292"/>
                <a:ext cx="72" cy="56"/>
                <a:chOff x="3788" y="3292"/>
                <a:chExt cx="72" cy="56"/>
              </a:xfrm>
            </p:grpSpPr>
            <p:sp>
              <p:nvSpPr>
                <p:cNvPr id="335018" name="Line 305"/>
                <p:cNvSpPr>
                  <a:spLocks noChangeShapeType="1"/>
                </p:cNvSpPr>
                <p:nvPr/>
              </p:nvSpPr>
              <p:spPr bwMode="auto">
                <a:xfrm>
                  <a:off x="3796" y="329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19" name="Line 306"/>
                <p:cNvSpPr>
                  <a:spLocks noChangeShapeType="1"/>
                </p:cNvSpPr>
                <p:nvPr/>
              </p:nvSpPr>
              <p:spPr bwMode="auto">
                <a:xfrm flipH="1">
                  <a:off x="3788" y="329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4997" name="Group 307"/>
              <p:cNvGrpSpPr>
                <a:grpSpLocks/>
              </p:cNvGrpSpPr>
              <p:nvPr/>
            </p:nvGrpSpPr>
            <p:grpSpPr bwMode="auto">
              <a:xfrm>
                <a:off x="3604" y="3292"/>
                <a:ext cx="72" cy="56"/>
                <a:chOff x="3604" y="3292"/>
                <a:chExt cx="72" cy="56"/>
              </a:xfrm>
            </p:grpSpPr>
            <p:sp>
              <p:nvSpPr>
                <p:cNvPr id="335016" name="Line 308"/>
                <p:cNvSpPr>
                  <a:spLocks noChangeShapeType="1"/>
                </p:cNvSpPr>
                <p:nvPr/>
              </p:nvSpPr>
              <p:spPr bwMode="auto">
                <a:xfrm>
                  <a:off x="3612" y="329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17" name="Line 309"/>
                <p:cNvSpPr>
                  <a:spLocks noChangeShapeType="1"/>
                </p:cNvSpPr>
                <p:nvPr/>
              </p:nvSpPr>
              <p:spPr bwMode="auto">
                <a:xfrm flipH="1">
                  <a:off x="3604" y="329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4998" name="Group 310"/>
              <p:cNvGrpSpPr>
                <a:grpSpLocks/>
              </p:cNvGrpSpPr>
              <p:nvPr/>
            </p:nvGrpSpPr>
            <p:grpSpPr bwMode="auto">
              <a:xfrm>
                <a:off x="3972" y="3292"/>
                <a:ext cx="72" cy="56"/>
                <a:chOff x="3972" y="3292"/>
                <a:chExt cx="72" cy="56"/>
              </a:xfrm>
            </p:grpSpPr>
            <p:sp>
              <p:nvSpPr>
                <p:cNvPr id="335014" name="Line 311"/>
                <p:cNvSpPr>
                  <a:spLocks noChangeShapeType="1"/>
                </p:cNvSpPr>
                <p:nvPr/>
              </p:nvSpPr>
              <p:spPr bwMode="auto">
                <a:xfrm>
                  <a:off x="3980" y="329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15" name="Line 312"/>
                <p:cNvSpPr>
                  <a:spLocks noChangeShapeType="1"/>
                </p:cNvSpPr>
                <p:nvPr/>
              </p:nvSpPr>
              <p:spPr bwMode="auto">
                <a:xfrm flipH="1">
                  <a:off x="3972" y="329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4999" name="Group 313"/>
              <p:cNvGrpSpPr>
                <a:grpSpLocks/>
              </p:cNvGrpSpPr>
              <p:nvPr/>
            </p:nvGrpSpPr>
            <p:grpSpPr bwMode="auto">
              <a:xfrm>
                <a:off x="3708" y="3292"/>
                <a:ext cx="72" cy="56"/>
                <a:chOff x="3708" y="3292"/>
                <a:chExt cx="72" cy="56"/>
              </a:xfrm>
            </p:grpSpPr>
            <p:sp>
              <p:nvSpPr>
                <p:cNvPr id="335012" name="Line 314"/>
                <p:cNvSpPr>
                  <a:spLocks noChangeShapeType="1"/>
                </p:cNvSpPr>
                <p:nvPr/>
              </p:nvSpPr>
              <p:spPr bwMode="auto">
                <a:xfrm>
                  <a:off x="3716" y="329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13" name="Line 315"/>
                <p:cNvSpPr>
                  <a:spLocks noChangeShapeType="1"/>
                </p:cNvSpPr>
                <p:nvPr/>
              </p:nvSpPr>
              <p:spPr bwMode="auto">
                <a:xfrm flipH="1">
                  <a:off x="3708" y="329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00" name="Group 316"/>
              <p:cNvGrpSpPr>
                <a:grpSpLocks/>
              </p:cNvGrpSpPr>
              <p:nvPr/>
            </p:nvGrpSpPr>
            <p:grpSpPr bwMode="auto">
              <a:xfrm>
                <a:off x="3524" y="3292"/>
                <a:ext cx="72" cy="56"/>
                <a:chOff x="3524" y="3292"/>
                <a:chExt cx="72" cy="56"/>
              </a:xfrm>
            </p:grpSpPr>
            <p:sp>
              <p:nvSpPr>
                <p:cNvPr id="335010" name="Line 317"/>
                <p:cNvSpPr>
                  <a:spLocks noChangeShapeType="1"/>
                </p:cNvSpPr>
                <p:nvPr/>
              </p:nvSpPr>
              <p:spPr bwMode="auto">
                <a:xfrm>
                  <a:off x="3532" y="329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11" name="Line 318"/>
                <p:cNvSpPr>
                  <a:spLocks noChangeShapeType="1"/>
                </p:cNvSpPr>
                <p:nvPr/>
              </p:nvSpPr>
              <p:spPr bwMode="auto">
                <a:xfrm flipH="1">
                  <a:off x="3524" y="329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01" name="Group 319"/>
              <p:cNvGrpSpPr>
                <a:grpSpLocks/>
              </p:cNvGrpSpPr>
              <p:nvPr/>
            </p:nvGrpSpPr>
            <p:grpSpPr bwMode="auto">
              <a:xfrm>
                <a:off x="3892" y="3292"/>
                <a:ext cx="72" cy="56"/>
                <a:chOff x="3892" y="3292"/>
                <a:chExt cx="72" cy="56"/>
              </a:xfrm>
            </p:grpSpPr>
            <p:sp>
              <p:nvSpPr>
                <p:cNvPr id="335008" name="Line 320"/>
                <p:cNvSpPr>
                  <a:spLocks noChangeShapeType="1"/>
                </p:cNvSpPr>
                <p:nvPr/>
              </p:nvSpPr>
              <p:spPr bwMode="auto">
                <a:xfrm>
                  <a:off x="3900" y="329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09" name="Line 321"/>
                <p:cNvSpPr>
                  <a:spLocks noChangeShapeType="1"/>
                </p:cNvSpPr>
                <p:nvPr/>
              </p:nvSpPr>
              <p:spPr bwMode="auto">
                <a:xfrm flipH="1">
                  <a:off x="3892" y="329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02" name="Group 322"/>
              <p:cNvGrpSpPr>
                <a:grpSpLocks/>
              </p:cNvGrpSpPr>
              <p:nvPr/>
            </p:nvGrpSpPr>
            <p:grpSpPr bwMode="auto">
              <a:xfrm>
                <a:off x="3428" y="3292"/>
                <a:ext cx="72" cy="56"/>
                <a:chOff x="3428" y="3292"/>
                <a:chExt cx="72" cy="56"/>
              </a:xfrm>
            </p:grpSpPr>
            <p:sp>
              <p:nvSpPr>
                <p:cNvPr id="335006" name="Line 323"/>
                <p:cNvSpPr>
                  <a:spLocks noChangeShapeType="1"/>
                </p:cNvSpPr>
                <p:nvPr/>
              </p:nvSpPr>
              <p:spPr bwMode="auto">
                <a:xfrm>
                  <a:off x="3436" y="329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07" name="Line 324"/>
                <p:cNvSpPr>
                  <a:spLocks noChangeShapeType="1"/>
                </p:cNvSpPr>
                <p:nvPr/>
              </p:nvSpPr>
              <p:spPr bwMode="auto">
                <a:xfrm flipH="1">
                  <a:off x="3428" y="329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5003" name="Group 325"/>
              <p:cNvGrpSpPr>
                <a:grpSpLocks/>
              </p:cNvGrpSpPr>
              <p:nvPr/>
            </p:nvGrpSpPr>
            <p:grpSpPr bwMode="auto">
              <a:xfrm>
                <a:off x="3348" y="3292"/>
                <a:ext cx="72" cy="56"/>
                <a:chOff x="3348" y="3292"/>
                <a:chExt cx="72" cy="56"/>
              </a:xfrm>
            </p:grpSpPr>
            <p:sp>
              <p:nvSpPr>
                <p:cNvPr id="335004" name="Line 326"/>
                <p:cNvSpPr>
                  <a:spLocks noChangeShapeType="1"/>
                </p:cNvSpPr>
                <p:nvPr/>
              </p:nvSpPr>
              <p:spPr bwMode="auto">
                <a:xfrm>
                  <a:off x="3356" y="3292"/>
                  <a:ext cx="56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005" name="Line 327"/>
                <p:cNvSpPr>
                  <a:spLocks noChangeShapeType="1"/>
                </p:cNvSpPr>
                <p:nvPr/>
              </p:nvSpPr>
              <p:spPr bwMode="auto">
                <a:xfrm flipH="1">
                  <a:off x="3348" y="3292"/>
                  <a:ext cx="72" cy="5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34988" name="Oval 328"/>
            <p:cNvSpPr>
              <a:spLocks noChangeArrowheads="1"/>
            </p:cNvSpPr>
            <p:nvPr/>
          </p:nvSpPr>
          <p:spPr bwMode="auto">
            <a:xfrm>
              <a:off x="4556" y="1660"/>
              <a:ext cx="72" cy="7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4989" name="Oval 329"/>
            <p:cNvSpPr>
              <a:spLocks noChangeArrowheads="1"/>
            </p:cNvSpPr>
            <p:nvPr/>
          </p:nvSpPr>
          <p:spPr bwMode="auto">
            <a:xfrm>
              <a:off x="4556" y="1892"/>
              <a:ext cx="72" cy="7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4990" name="Oval 330"/>
            <p:cNvSpPr>
              <a:spLocks noChangeArrowheads="1"/>
            </p:cNvSpPr>
            <p:nvPr/>
          </p:nvSpPr>
          <p:spPr bwMode="auto">
            <a:xfrm>
              <a:off x="4788" y="2124"/>
              <a:ext cx="72" cy="7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4991" name="Oval 331"/>
            <p:cNvSpPr>
              <a:spLocks noChangeArrowheads="1"/>
            </p:cNvSpPr>
            <p:nvPr/>
          </p:nvSpPr>
          <p:spPr bwMode="auto">
            <a:xfrm>
              <a:off x="4788" y="2356"/>
              <a:ext cx="72" cy="7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4992" name="Oval 332"/>
            <p:cNvSpPr>
              <a:spLocks noChangeArrowheads="1"/>
            </p:cNvSpPr>
            <p:nvPr/>
          </p:nvSpPr>
          <p:spPr bwMode="auto">
            <a:xfrm>
              <a:off x="5012" y="2588"/>
              <a:ext cx="72" cy="7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4993" name="Oval 333"/>
            <p:cNvSpPr>
              <a:spLocks noChangeArrowheads="1"/>
            </p:cNvSpPr>
            <p:nvPr/>
          </p:nvSpPr>
          <p:spPr bwMode="auto">
            <a:xfrm>
              <a:off x="5012" y="2820"/>
              <a:ext cx="72" cy="7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4994" name="Oval 334"/>
            <p:cNvSpPr>
              <a:spLocks noChangeArrowheads="1"/>
            </p:cNvSpPr>
            <p:nvPr/>
          </p:nvSpPr>
          <p:spPr bwMode="auto">
            <a:xfrm>
              <a:off x="5244" y="3052"/>
              <a:ext cx="72" cy="7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4995" name="Oval 335"/>
            <p:cNvSpPr>
              <a:spLocks noChangeArrowheads="1"/>
            </p:cNvSpPr>
            <p:nvPr/>
          </p:nvSpPr>
          <p:spPr bwMode="auto">
            <a:xfrm>
              <a:off x="5244" y="3284"/>
              <a:ext cx="72" cy="7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sp>
        <p:nvSpPr>
          <p:cNvPr id="46416" name="Rectangle 336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PALs and PLAs</a:t>
            </a:r>
          </a:p>
        </p:txBody>
      </p:sp>
      <p:sp>
        <p:nvSpPr>
          <p:cNvPr id="334852" name="Rectangle 337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257800" cy="4910138"/>
          </a:xfrm>
        </p:spPr>
        <p:txBody>
          <a:bodyPr/>
          <a:lstStyle/>
          <a:p>
            <a:pPr marL="342900" indent="-342900" eaLnBrk="1" hangingPunct="1"/>
            <a:r>
              <a:rPr lang="en-US" sz="2200" dirty="0"/>
              <a:t>Programmable logic array (PLA)</a:t>
            </a:r>
          </a:p>
          <a:p>
            <a:pPr marL="742950" lvl="1" indent="-285750" eaLnBrk="1" hangingPunct="1">
              <a:spcBef>
                <a:spcPts val="200"/>
              </a:spcBef>
            </a:pPr>
            <a:r>
              <a:rPr lang="en-US" sz="2100" dirty="0"/>
              <a:t>what we've seen so far</a:t>
            </a:r>
          </a:p>
          <a:p>
            <a:pPr marL="742950" lvl="1" indent="-285750" eaLnBrk="1" hangingPunct="1">
              <a:spcBef>
                <a:spcPts val="200"/>
              </a:spcBef>
            </a:pPr>
            <a:r>
              <a:rPr lang="en-US" sz="2100" dirty="0"/>
              <a:t>unconstrained fully-general AND </a:t>
            </a:r>
            <a:r>
              <a:rPr lang="en-US" sz="2100" dirty="0" err="1"/>
              <a:t>and</a:t>
            </a:r>
            <a:r>
              <a:rPr lang="en-US" sz="2100" dirty="0"/>
              <a:t> OR arrays</a:t>
            </a:r>
          </a:p>
          <a:p>
            <a:pPr marL="342900" indent="-342900" eaLnBrk="1" hangingPunct="1"/>
            <a:endParaRPr lang="en-US" sz="2200" dirty="0"/>
          </a:p>
          <a:p>
            <a:pPr marL="342900" indent="-342900" eaLnBrk="1" hangingPunct="1"/>
            <a:r>
              <a:rPr lang="en-US" sz="2200" dirty="0"/>
              <a:t>Programmable array logic (PAL)</a:t>
            </a:r>
          </a:p>
          <a:p>
            <a:pPr marL="742950" lvl="1" indent="-285750" eaLnBrk="1" hangingPunct="1">
              <a:spcBef>
                <a:spcPts val="200"/>
              </a:spcBef>
            </a:pPr>
            <a:r>
              <a:rPr lang="en-US" sz="2100" dirty="0"/>
              <a:t>Seen on the right</a:t>
            </a:r>
          </a:p>
          <a:p>
            <a:pPr marL="742950" lvl="1" indent="-285750" eaLnBrk="1" hangingPunct="1">
              <a:spcBef>
                <a:spcPts val="200"/>
              </a:spcBef>
            </a:pPr>
            <a:r>
              <a:rPr lang="en-US" sz="2100" dirty="0"/>
              <a:t>constrained topology of the OR array</a:t>
            </a:r>
          </a:p>
          <a:p>
            <a:pPr marL="742950" lvl="1" indent="-285750" eaLnBrk="1" hangingPunct="1">
              <a:spcBef>
                <a:spcPts val="200"/>
              </a:spcBef>
            </a:pPr>
            <a:r>
              <a:rPr lang="en-US" sz="2100" dirty="0"/>
              <a:t>faster and smaller OR plane</a:t>
            </a:r>
          </a:p>
        </p:txBody>
      </p:sp>
      <p:sp>
        <p:nvSpPr>
          <p:cNvPr id="334853" name="Date Placeholder 337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34854" name="Slide Number Placeholder 338"/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629400"/>
            <a:ext cx="8382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Page </a:t>
            </a:r>
            <a:fld id="{ECFD6B75-65F5-4D07-9FCB-E45B44934D3E}" type="slidenum">
              <a:rPr lang="en-US" sz="900" smtClean="0">
                <a:solidFill>
                  <a:srgbClr val="B5A788"/>
                </a:solidFill>
                <a:latin typeface="Verdana" pitchFamily="34" charset="0"/>
              </a:rPr>
              <a:pPr algn="r"/>
              <a:t>81</a:t>
            </a:fld>
            <a:endParaRPr lang="en-US" sz="140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34855" name="Footer Placeholder 339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7708232 w 2895600"/>
              <a:gd name="T3" fmla="*/ 0 h 304800"/>
              <a:gd name="T4" fmla="*/ 7708232 w 2895600"/>
              <a:gd name="T5" fmla="*/ 128587 h 304800"/>
              <a:gd name="T6" fmla="*/ 0 w 2895600"/>
              <a:gd name="T7" fmla="*/ 128587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232 - Logic Design / 08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Rectangle 8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/>
              <a:t>BCD to Gray code converter</a:t>
            </a:r>
          </a:p>
        </p:txBody>
      </p:sp>
      <p:grpSp>
        <p:nvGrpSpPr>
          <p:cNvPr id="336898" name="Group 2"/>
          <p:cNvGrpSpPr>
            <a:grpSpLocks/>
          </p:cNvGrpSpPr>
          <p:nvPr/>
        </p:nvGrpSpPr>
        <p:grpSpPr bwMode="auto">
          <a:xfrm>
            <a:off x="6961188" y="1905000"/>
            <a:ext cx="1654175" cy="1681163"/>
            <a:chOff x="4368" y="1248"/>
            <a:chExt cx="1056" cy="1072"/>
          </a:xfrm>
        </p:grpSpPr>
        <p:grpSp>
          <p:nvGrpSpPr>
            <p:cNvPr id="336997" name="Group 3"/>
            <p:cNvGrpSpPr>
              <a:grpSpLocks/>
            </p:cNvGrpSpPr>
            <p:nvPr/>
          </p:nvGrpSpPr>
          <p:grpSpPr bwMode="auto">
            <a:xfrm>
              <a:off x="4368" y="1248"/>
              <a:ext cx="1056" cy="1072"/>
              <a:chOff x="-1296" y="224"/>
              <a:chExt cx="1056" cy="1072"/>
            </a:xfrm>
          </p:grpSpPr>
          <p:sp>
            <p:nvSpPr>
              <p:cNvPr id="336999" name="Rectangle 4"/>
              <p:cNvSpPr>
                <a:spLocks noChangeArrowheads="1"/>
              </p:cNvSpPr>
              <p:nvPr/>
            </p:nvSpPr>
            <p:spPr bwMode="auto">
              <a:xfrm>
                <a:off x="-1104" y="384"/>
                <a:ext cx="720" cy="76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0    1    X    0</a:t>
                </a:r>
              </a:p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0    1    X    0 </a:t>
                </a:r>
                <a:br>
                  <a:rPr lang="en-US" sz="1300">
                    <a:latin typeface="Tahoma" pitchFamily="34" charset="0"/>
                  </a:rPr>
                </a:br>
                <a:r>
                  <a:rPr lang="en-US" sz="1300">
                    <a:latin typeface="Tahoma" pitchFamily="34" charset="0"/>
                  </a:rPr>
                  <a:t>0    0    X    X</a:t>
                </a:r>
              </a:p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0    0    X    X </a:t>
                </a:r>
              </a:p>
            </p:txBody>
          </p:sp>
          <p:sp>
            <p:nvSpPr>
              <p:cNvPr id="337000" name="Rectangle 5"/>
              <p:cNvSpPr>
                <a:spLocks noChangeArrowheads="1"/>
              </p:cNvSpPr>
              <p:nvPr/>
            </p:nvSpPr>
            <p:spPr bwMode="auto">
              <a:xfrm>
                <a:off x="-768" y="384"/>
                <a:ext cx="384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7001" name="Line 6"/>
              <p:cNvSpPr>
                <a:spLocks noChangeShapeType="1"/>
              </p:cNvSpPr>
              <p:nvPr/>
            </p:nvSpPr>
            <p:spPr bwMode="auto">
              <a:xfrm>
                <a:off x="-768" y="384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002" name="Line 7"/>
              <p:cNvSpPr>
                <a:spLocks noChangeShapeType="1"/>
              </p:cNvSpPr>
              <p:nvPr/>
            </p:nvSpPr>
            <p:spPr bwMode="auto">
              <a:xfrm flipH="1">
                <a:off x="-384" y="5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003" name="Rectangle 8"/>
              <p:cNvSpPr>
                <a:spLocks noChangeArrowheads="1"/>
              </p:cNvSpPr>
              <p:nvPr/>
            </p:nvSpPr>
            <p:spPr bwMode="auto">
              <a:xfrm>
                <a:off x="-368" y="672"/>
                <a:ext cx="128" cy="20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D</a:t>
                </a:r>
              </a:p>
            </p:txBody>
          </p:sp>
          <p:sp>
            <p:nvSpPr>
              <p:cNvPr id="337004" name="Rectangle 9"/>
              <p:cNvSpPr>
                <a:spLocks noChangeArrowheads="1"/>
              </p:cNvSpPr>
              <p:nvPr/>
            </p:nvSpPr>
            <p:spPr bwMode="auto">
              <a:xfrm>
                <a:off x="-752" y="224"/>
                <a:ext cx="368" cy="16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337005" name="Rectangle 10"/>
              <p:cNvSpPr>
                <a:spLocks noChangeArrowheads="1"/>
              </p:cNvSpPr>
              <p:nvPr/>
            </p:nvSpPr>
            <p:spPr bwMode="auto">
              <a:xfrm>
                <a:off x="-1146" y="384"/>
                <a:ext cx="378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7006" name="Line 11"/>
              <p:cNvSpPr>
                <a:spLocks noChangeShapeType="1"/>
              </p:cNvSpPr>
              <p:nvPr/>
            </p:nvSpPr>
            <p:spPr bwMode="auto">
              <a:xfrm>
                <a:off x="-960" y="3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007" name="Line 12"/>
              <p:cNvSpPr>
                <a:spLocks noChangeShapeType="1"/>
              </p:cNvSpPr>
              <p:nvPr/>
            </p:nvSpPr>
            <p:spPr bwMode="auto">
              <a:xfrm flipH="1">
                <a:off x="-1152" y="576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008" name="Line 13"/>
              <p:cNvSpPr>
                <a:spLocks noChangeShapeType="1"/>
              </p:cNvSpPr>
              <p:nvPr/>
            </p:nvSpPr>
            <p:spPr bwMode="auto">
              <a:xfrm>
                <a:off x="-960" y="115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009" name="Line 14"/>
              <p:cNvSpPr>
                <a:spLocks noChangeShapeType="1"/>
              </p:cNvSpPr>
              <p:nvPr/>
            </p:nvSpPr>
            <p:spPr bwMode="auto">
              <a:xfrm flipH="1">
                <a:off x="-1152" y="768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010" name="Rectangle 15"/>
              <p:cNvSpPr>
                <a:spLocks noChangeArrowheads="1"/>
              </p:cNvSpPr>
              <p:nvPr/>
            </p:nvSpPr>
            <p:spPr bwMode="auto">
              <a:xfrm>
                <a:off x="-944" y="1152"/>
                <a:ext cx="368" cy="144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337011" name="Text Box 16"/>
              <p:cNvSpPr txBox="1">
                <a:spLocks noChangeArrowheads="1"/>
              </p:cNvSpPr>
              <p:nvPr/>
            </p:nvSpPr>
            <p:spPr bwMode="auto">
              <a:xfrm>
                <a:off x="-1296" y="816"/>
                <a:ext cx="145" cy="18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215" tIns="45107" rIns="90215" bIns="45107">
                <a:spAutoFit/>
              </a:bodyPr>
              <a:lstStyle/>
              <a:p>
                <a:pPr algn="ctr" defTabSz="901700" eaLnBrk="0" hangingPunct="0"/>
                <a:r>
                  <a:rPr lang="en-US" sz="1300">
                    <a:latin typeface="Tahoma" pitchFamily="34" charset="0"/>
                  </a:rPr>
                  <a:t>C</a:t>
                </a:r>
              </a:p>
            </p:txBody>
          </p:sp>
          <p:sp>
            <p:nvSpPr>
              <p:cNvPr id="337012" name="Line 17"/>
              <p:cNvSpPr>
                <a:spLocks noChangeShapeType="1"/>
              </p:cNvSpPr>
              <p:nvPr/>
            </p:nvSpPr>
            <p:spPr bwMode="auto">
              <a:xfrm>
                <a:off x="-576" y="3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013" name="Rectangle 18"/>
              <p:cNvSpPr>
                <a:spLocks noChangeArrowheads="1"/>
              </p:cNvSpPr>
              <p:nvPr/>
            </p:nvSpPr>
            <p:spPr bwMode="auto">
              <a:xfrm>
                <a:off x="-768" y="768"/>
                <a:ext cx="384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7014" name="Rectangle 19"/>
              <p:cNvSpPr>
                <a:spLocks noChangeArrowheads="1"/>
              </p:cNvSpPr>
              <p:nvPr/>
            </p:nvSpPr>
            <p:spPr bwMode="auto">
              <a:xfrm>
                <a:off x="-1146" y="768"/>
                <a:ext cx="378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7015" name="Line 20"/>
              <p:cNvSpPr>
                <a:spLocks noChangeShapeType="1"/>
              </p:cNvSpPr>
              <p:nvPr/>
            </p:nvSpPr>
            <p:spPr bwMode="auto">
              <a:xfrm>
                <a:off x="-960" y="76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016" name="Line 21"/>
              <p:cNvSpPr>
                <a:spLocks noChangeShapeType="1"/>
              </p:cNvSpPr>
              <p:nvPr/>
            </p:nvSpPr>
            <p:spPr bwMode="auto">
              <a:xfrm flipH="1">
                <a:off x="-1152" y="960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017" name="Line 22"/>
              <p:cNvSpPr>
                <a:spLocks noChangeShapeType="1"/>
              </p:cNvSpPr>
              <p:nvPr/>
            </p:nvSpPr>
            <p:spPr bwMode="auto">
              <a:xfrm>
                <a:off x="-576" y="76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6998" name="Rectangle 23"/>
            <p:cNvSpPr>
              <a:spLocks noChangeArrowheads="1"/>
            </p:cNvSpPr>
            <p:nvPr/>
          </p:nvSpPr>
          <p:spPr bwMode="auto">
            <a:xfrm>
              <a:off x="4728" y="1440"/>
              <a:ext cx="342" cy="34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sp>
        <p:nvSpPr>
          <p:cNvPr id="100355" name="Rectangle 24"/>
          <p:cNvSpPr>
            <a:spLocks noChangeArrowheads="1"/>
          </p:cNvSpPr>
          <p:nvPr/>
        </p:nvSpPr>
        <p:spPr bwMode="auto">
          <a:xfrm>
            <a:off x="865188" y="4921250"/>
            <a:ext cx="3810000" cy="1328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defTabSz="901700" eaLnBrk="0" hangingPunct="0">
              <a:lnSpc>
                <a:spcPts val="1575"/>
              </a:lnSpc>
              <a:spcAft>
                <a:spcPts val="100"/>
              </a:spcAft>
              <a:defRPr/>
            </a:pPr>
            <a:r>
              <a:rPr lang="en-US" sz="16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Minimized Functions:</a:t>
            </a:r>
          </a:p>
          <a:p>
            <a:pPr defTabSz="901700" eaLnBrk="0" hangingPunct="0">
              <a:lnSpc>
                <a:spcPts val="1575"/>
              </a:lnSpc>
              <a:spcAft>
                <a:spcPts val="100"/>
              </a:spcAft>
              <a:defRPr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-128"/>
              <a:cs typeface="ＭＳ Ｐゴシック" charset="-128"/>
            </a:endParaRPr>
          </a:p>
          <a:p>
            <a:pPr defTabSz="901700" eaLnBrk="0" hangingPunct="0">
              <a:lnSpc>
                <a:spcPts val="1575"/>
              </a:lnSpc>
              <a:spcAft>
                <a:spcPts val="100"/>
              </a:spcAft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W = A + B D + B C</a:t>
            </a:r>
          </a:p>
          <a:p>
            <a:pPr defTabSz="901700" eaLnBrk="0" hangingPunct="0">
              <a:lnSpc>
                <a:spcPts val="1575"/>
              </a:lnSpc>
              <a:spcAft>
                <a:spcPts val="100"/>
              </a:spcAft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X = B C'</a:t>
            </a:r>
          </a:p>
          <a:p>
            <a:pPr defTabSz="901700" eaLnBrk="0" hangingPunct="0">
              <a:lnSpc>
                <a:spcPts val="1575"/>
              </a:lnSpc>
              <a:spcAft>
                <a:spcPts val="100"/>
              </a:spcAft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Y = B + C</a:t>
            </a:r>
          </a:p>
          <a:p>
            <a:pPr defTabSz="901700" eaLnBrk="0" hangingPunct="0">
              <a:lnSpc>
                <a:spcPts val="1575"/>
              </a:lnSpc>
              <a:spcAft>
                <a:spcPts val="100"/>
              </a:spcAft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-128"/>
                <a:cs typeface="ＭＳ Ｐゴシック" charset="-128"/>
              </a:rPr>
              <a:t>Z = A’ B’ C’ D + B C D + A D' + B' C D'</a:t>
            </a:r>
          </a:p>
        </p:txBody>
      </p:sp>
      <p:grpSp>
        <p:nvGrpSpPr>
          <p:cNvPr id="336900" name="Group 25"/>
          <p:cNvGrpSpPr>
            <a:grpSpLocks/>
          </p:cNvGrpSpPr>
          <p:nvPr/>
        </p:nvGrpSpPr>
        <p:grpSpPr bwMode="auto">
          <a:xfrm>
            <a:off x="685800" y="1828800"/>
            <a:ext cx="3608388" cy="3146425"/>
            <a:chOff x="463" y="1064"/>
            <a:chExt cx="2305" cy="2008"/>
          </a:xfrm>
        </p:grpSpPr>
        <p:sp>
          <p:nvSpPr>
            <p:cNvPr id="100451" name="Rectangle 26"/>
            <p:cNvSpPr>
              <a:spLocks noChangeArrowheads="1"/>
            </p:cNvSpPr>
            <p:nvPr/>
          </p:nvSpPr>
          <p:spPr bwMode="auto">
            <a:xfrm>
              <a:off x="464" y="1064"/>
              <a:ext cx="2304" cy="20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675"/>
                </a:lnSpc>
                <a:spcAft>
                  <a:spcPts val="1975"/>
                </a:spcAft>
                <a:tabLst>
                  <a:tab pos="450850" algn="l"/>
                  <a:tab pos="901700" algn="l"/>
                  <a:tab pos="1352550" algn="l"/>
                  <a:tab pos="1804988" algn="l"/>
                  <a:tab pos="2255838" algn="l"/>
                  <a:tab pos="2706688" algn="l"/>
                  <a:tab pos="3157538" algn="l"/>
                </a:tabLst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charset="0"/>
                  <a:ea typeface="ＭＳ Ｐゴシック" charset="-128"/>
                  <a:cs typeface="ＭＳ Ｐゴシック" charset="-128"/>
                </a:rPr>
                <a:t>A	B	C	D	W	X	Y	Z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0	0	0	0	0	0	0	0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0	0	0	1	0	0	0	1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0	0	1	0	0	0	1	1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0	0	1	1	0	0	1	0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0	1	0	0	0	1	1	0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0	1	0	1	1	1	1	0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0	1	1	0	1	0	1	0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0	1	1	1	1	0	1	1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1	0	0	0	1	0	0	1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1	0	0	1	1	0	0	0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1	0	1	–	–	–	–	–</a:t>
              </a:r>
              <a:b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</a:br>
              <a:r>
                <a:rPr lang="en-US" sz="1600" dirty="0">
                  <a:latin typeface="Tahoma" charset="0"/>
                  <a:ea typeface="ＭＳ Ｐゴシック" charset="-128"/>
                  <a:cs typeface="ＭＳ Ｐゴシック" charset="-128"/>
                </a:rPr>
                <a:t>1	1	–	–	–	–	–	–</a:t>
              </a:r>
            </a:p>
          </p:txBody>
        </p:sp>
        <p:sp>
          <p:nvSpPr>
            <p:cNvPr id="336995" name="Line 27"/>
            <p:cNvSpPr>
              <a:spLocks noChangeShapeType="1"/>
            </p:cNvSpPr>
            <p:nvPr/>
          </p:nvSpPr>
          <p:spPr bwMode="auto">
            <a:xfrm>
              <a:off x="1600" y="1084"/>
              <a:ext cx="0" cy="18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996" name="Line 28"/>
            <p:cNvSpPr>
              <a:spLocks noChangeShapeType="1"/>
            </p:cNvSpPr>
            <p:nvPr/>
          </p:nvSpPr>
          <p:spPr bwMode="auto">
            <a:xfrm>
              <a:off x="463" y="1224"/>
              <a:ext cx="22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6901" name="Group 29"/>
          <p:cNvGrpSpPr>
            <a:grpSpLocks/>
          </p:cNvGrpSpPr>
          <p:nvPr/>
        </p:nvGrpSpPr>
        <p:grpSpPr bwMode="auto">
          <a:xfrm>
            <a:off x="4876800" y="1905000"/>
            <a:ext cx="1654175" cy="1681163"/>
            <a:chOff x="3120" y="1344"/>
            <a:chExt cx="1056" cy="1072"/>
          </a:xfrm>
        </p:grpSpPr>
        <p:grpSp>
          <p:nvGrpSpPr>
            <p:cNvPr id="336971" name="Group 30"/>
            <p:cNvGrpSpPr>
              <a:grpSpLocks/>
            </p:cNvGrpSpPr>
            <p:nvPr/>
          </p:nvGrpSpPr>
          <p:grpSpPr bwMode="auto">
            <a:xfrm>
              <a:off x="3120" y="1344"/>
              <a:ext cx="1056" cy="1072"/>
              <a:chOff x="-1296" y="224"/>
              <a:chExt cx="1056" cy="1072"/>
            </a:xfrm>
          </p:grpSpPr>
          <p:sp>
            <p:nvSpPr>
              <p:cNvPr id="336975" name="Rectangle 31"/>
              <p:cNvSpPr>
                <a:spLocks noChangeArrowheads="1"/>
              </p:cNvSpPr>
              <p:nvPr/>
            </p:nvSpPr>
            <p:spPr bwMode="auto">
              <a:xfrm>
                <a:off x="-1104" y="384"/>
                <a:ext cx="720" cy="76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0    0    X    1</a:t>
                </a:r>
              </a:p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0    1    X    1 </a:t>
                </a:r>
                <a:br>
                  <a:rPr lang="en-US" sz="1300">
                    <a:latin typeface="Tahoma" pitchFamily="34" charset="0"/>
                  </a:rPr>
                </a:br>
                <a:r>
                  <a:rPr lang="en-US" sz="1300">
                    <a:latin typeface="Tahoma" pitchFamily="34" charset="0"/>
                  </a:rPr>
                  <a:t>0    1    X    X</a:t>
                </a:r>
              </a:p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0    1    X    X </a:t>
                </a:r>
              </a:p>
            </p:txBody>
          </p:sp>
          <p:sp>
            <p:nvSpPr>
              <p:cNvPr id="336976" name="Rectangle 32"/>
              <p:cNvSpPr>
                <a:spLocks noChangeArrowheads="1"/>
              </p:cNvSpPr>
              <p:nvPr/>
            </p:nvSpPr>
            <p:spPr bwMode="auto">
              <a:xfrm>
                <a:off x="-768" y="384"/>
                <a:ext cx="384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77" name="Line 33"/>
              <p:cNvSpPr>
                <a:spLocks noChangeShapeType="1"/>
              </p:cNvSpPr>
              <p:nvPr/>
            </p:nvSpPr>
            <p:spPr bwMode="auto">
              <a:xfrm>
                <a:off x="-768" y="384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78" name="Line 34"/>
              <p:cNvSpPr>
                <a:spLocks noChangeShapeType="1"/>
              </p:cNvSpPr>
              <p:nvPr/>
            </p:nvSpPr>
            <p:spPr bwMode="auto">
              <a:xfrm flipH="1">
                <a:off x="-384" y="5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79" name="Rectangle 35"/>
              <p:cNvSpPr>
                <a:spLocks noChangeArrowheads="1"/>
              </p:cNvSpPr>
              <p:nvPr/>
            </p:nvSpPr>
            <p:spPr bwMode="auto">
              <a:xfrm>
                <a:off x="-368" y="672"/>
                <a:ext cx="128" cy="20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D</a:t>
                </a:r>
              </a:p>
            </p:txBody>
          </p:sp>
          <p:sp>
            <p:nvSpPr>
              <p:cNvPr id="336980" name="Rectangle 36"/>
              <p:cNvSpPr>
                <a:spLocks noChangeArrowheads="1"/>
              </p:cNvSpPr>
              <p:nvPr/>
            </p:nvSpPr>
            <p:spPr bwMode="auto">
              <a:xfrm>
                <a:off x="-752" y="224"/>
                <a:ext cx="368" cy="16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336981" name="Rectangle 37"/>
              <p:cNvSpPr>
                <a:spLocks noChangeArrowheads="1"/>
              </p:cNvSpPr>
              <p:nvPr/>
            </p:nvSpPr>
            <p:spPr bwMode="auto">
              <a:xfrm>
                <a:off x="-1146" y="384"/>
                <a:ext cx="378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82" name="Line 38"/>
              <p:cNvSpPr>
                <a:spLocks noChangeShapeType="1"/>
              </p:cNvSpPr>
              <p:nvPr/>
            </p:nvSpPr>
            <p:spPr bwMode="auto">
              <a:xfrm>
                <a:off x="-960" y="3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83" name="Line 39"/>
              <p:cNvSpPr>
                <a:spLocks noChangeShapeType="1"/>
              </p:cNvSpPr>
              <p:nvPr/>
            </p:nvSpPr>
            <p:spPr bwMode="auto">
              <a:xfrm flipH="1">
                <a:off x="-1152" y="576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84" name="Line 40"/>
              <p:cNvSpPr>
                <a:spLocks noChangeShapeType="1"/>
              </p:cNvSpPr>
              <p:nvPr/>
            </p:nvSpPr>
            <p:spPr bwMode="auto">
              <a:xfrm>
                <a:off x="-960" y="115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85" name="Line 41"/>
              <p:cNvSpPr>
                <a:spLocks noChangeShapeType="1"/>
              </p:cNvSpPr>
              <p:nvPr/>
            </p:nvSpPr>
            <p:spPr bwMode="auto">
              <a:xfrm flipH="1">
                <a:off x="-1152" y="768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86" name="Rectangle 42"/>
              <p:cNvSpPr>
                <a:spLocks noChangeArrowheads="1"/>
              </p:cNvSpPr>
              <p:nvPr/>
            </p:nvSpPr>
            <p:spPr bwMode="auto">
              <a:xfrm>
                <a:off x="-944" y="1152"/>
                <a:ext cx="368" cy="144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336987" name="Text Box 43"/>
              <p:cNvSpPr txBox="1">
                <a:spLocks noChangeArrowheads="1"/>
              </p:cNvSpPr>
              <p:nvPr/>
            </p:nvSpPr>
            <p:spPr bwMode="auto">
              <a:xfrm>
                <a:off x="-1296" y="816"/>
                <a:ext cx="145" cy="18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215" tIns="45107" rIns="90215" bIns="45107">
                <a:spAutoFit/>
              </a:bodyPr>
              <a:lstStyle/>
              <a:p>
                <a:pPr algn="ctr" defTabSz="901700" eaLnBrk="0" hangingPunct="0"/>
                <a:r>
                  <a:rPr lang="en-US" sz="1300">
                    <a:latin typeface="Tahoma" pitchFamily="34" charset="0"/>
                  </a:rPr>
                  <a:t>C</a:t>
                </a:r>
              </a:p>
            </p:txBody>
          </p:sp>
          <p:sp>
            <p:nvSpPr>
              <p:cNvPr id="336988" name="Line 44"/>
              <p:cNvSpPr>
                <a:spLocks noChangeShapeType="1"/>
              </p:cNvSpPr>
              <p:nvPr/>
            </p:nvSpPr>
            <p:spPr bwMode="auto">
              <a:xfrm>
                <a:off x="-576" y="3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89" name="Rectangle 45"/>
              <p:cNvSpPr>
                <a:spLocks noChangeArrowheads="1"/>
              </p:cNvSpPr>
              <p:nvPr/>
            </p:nvSpPr>
            <p:spPr bwMode="auto">
              <a:xfrm>
                <a:off x="-768" y="768"/>
                <a:ext cx="384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90" name="Rectangle 46"/>
              <p:cNvSpPr>
                <a:spLocks noChangeArrowheads="1"/>
              </p:cNvSpPr>
              <p:nvPr/>
            </p:nvSpPr>
            <p:spPr bwMode="auto">
              <a:xfrm>
                <a:off x="-1146" y="768"/>
                <a:ext cx="378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91" name="Line 47"/>
              <p:cNvSpPr>
                <a:spLocks noChangeShapeType="1"/>
              </p:cNvSpPr>
              <p:nvPr/>
            </p:nvSpPr>
            <p:spPr bwMode="auto">
              <a:xfrm>
                <a:off x="-960" y="76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92" name="Line 48"/>
              <p:cNvSpPr>
                <a:spLocks noChangeShapeType="1"/>
              </p:cNvSpPr>
              <p:nvPr/>
            </p:nvSpPr>
            <p:spPr bwMode="auto">
              <a:xfrm flipH="1">
                <a:off x="-1152" y="960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93" name="Line 49"/>
              <p:cNvSpPr>
                <a:spLocks noChangeShapeType="1"/>
              </p:cNvSpPr>
              <p:nvPr/>
            </p:nvSpPr>
            <p:spPr bwMode="auto">
              <a:xfrm>
                <a:off x="-576" y="76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6972" name="Rectangle 50"/>
            <p:cNvSpPr>
              <a:spLocks noChangeArrowheads="1"/>
            </p:cNvSpPr>
            <p:nvPr/>
          </p:nvSpPr>
          <p:spPr bwMode="auto">
            <a:xfrm>
              <a:off x="3674" y="1530"/>
              <a:ext cx="328" cy="7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6973" name="Rectangle 51"/>
            <p:cNvSpPr>
              <a:spLocks noChangeArrowheads="1"/>
            </p:cNvSpPr>
            <p:nvPr/>
          </p:nvSpPr>
          <p:spPr bwMode="auto">
            <a:xfrm>
              <a:off x="3476" y="1900"/>
              <a:ext cx="336" cy="33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6974" name="Rectangle 52"/>
            <p:cNvSpPr>
              <a:spLocks noChangeArrowheads="1"/>
            </p:cNvSpPr>
            <p:nvPr/>
          </p:nvSpPr>
          <p:spPr bwMode="auto">
            <a:xfrm>
              <a:off x="3492" y="1722"/>
              <a:ext cx="304" cy="3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sp>
        <p:nvSpPr>
          <p:cNvPr id="336902" name="Rectangle 53"/>
          <p:cNvSpPr>
            <a:spLocks noChangeArrowheads="1"/>
          </p:cNvSpPr>
          <p:nvPr/>
        </p:nvSpPr>
        <p:spPr bwMode="auto">
          <a:xfrm>
            <a:off x="5086350" y="3748088"/>
            <a:ext cx="126365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3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latin typeface="Tahoma" pitchFamily="34" charset="0"/>
              </a:rPr>
              <a:t>K-map for </a:t>
            </a:r>
            <a:r>
              <a:rPr lang="en-US" sz="1400" b="1">
                <a:latin typeface="Tahoma" pitchFamily="34" charset="0"/>
              </a:rPr>
              <a:t>W</a:t>
            </a:r>
          </a:p>
        </p:txBody>
      </p:sp>
      <p:sp>
        <p:nvSpPr>
          <p:cNvPr id="336903" name="Rectangle 54"/>
          <p:cNvSpPr>
            <a:spLocks noChangeArrowheads="1"/>
          </p:cNvSpPr>
          <p:nvPr/>
        </p:nvSpPr>
        <p:spPr bwMode="auto">
          <a:xfrm>
            <a:off x="7177088" y="3748088"/>
            <a:ext cx="1239837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3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latin typeface="Tahoma" pitchFamily="34" charset="0"/>
              </a:rPr>
              <a:t>K-map for </a:t>
            </a:r>
            <a:r>
              <a:rPr lang="en-US" sz="1400" b="1">
                <a:latin typeface="Tahoma" pitchFamily="34" charset="0"/>
              </a:rPr>
              <a:t>X</a:t>
            </a:r>
          </a:p>
        </p:txBody>
      </p:sp>
      <p:grpSp>
        <p:nvGrpSpPr>
          <p:cNvPr id="336904" name="Group 55"/>
          <p:cNvGrpSpPr>
            <a:grpSpLocks/>
          </p:cNvGrpSpPr>
          <p:nvPr/>
        </p:nvGrpSpPr>
        <p:grpSpPr bwMode="auto">
          <a:xfrm>
            <a:off x="4876800" y="4175125"/>
            <a:ext cx="1654175" cy="1679575"/>
            <a:chOff x="3120" y="2784"/>
            <a:chExt cx="1056" cy="1072"/>
          </a:xfrm>
        </p:grpSpPr>
        <p:grpSp>
          <p:nvGrpSpPr>
            <p:cNvPr id="336949" name="Group 56"/>
            <p:cNvGrpSpPr>
              <a:grpSpLocks/>
            </p:cNvGrpSpPr>
            <p:nvPr/>
          </p:nvGrpSpPr>
          <p:grpSpPr bwMode="auto">
            <a:xfrm>
              <a:off x="3120" y="2784"/>
              <a:ext cx="1056" cy="1072"/>
              <a:chOff x="-1296" y="224"/>
              <a:chExt cx="1056" cy="1072"/>
            </a:xfrm>
          </p:grpSpPr>
          <p:sp>
            <p:nvSpPr>
              <p:cNvPr id="336952" name="Rectangle 57"/>
              <p:cNvSpPr>
                <a:spLocks noChangeArrowheads="1"/>
              </p:cNvSpPr>
              <p:nvPr/>
            </p:nvSpPr>
            <p:spPr bwMode="auto">
              <a:xfrm>
                <a:off x="-1104" y="384"/>
                <a:ext cx="720" cy="76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0    1    X    0</a:t>
                </a:r>
              </a:p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0    1    X    0 </a:t>
                </a:r>
                <a:br>
                  <a:rPr lang="en-US" sz="1300">
                    <a:latin typeface="Tahoma" pitchFamily="34" charset="0"/>
                  </a:rPr>
                </a:br>
                <a:r>
                  <a:rPr lang="en-US" sz="1300">
                    <a:latin typeface="Tahoma" pitchFamily="34" charset="0"/>
                  </a:rPr>
                  <a:t>1    1    X    X</a:t>
                </a:r>
              </a:p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1    1    X    X </a:t>
                </a:r>
              </a:p>
            </p:txBody>
          </p:sp>
          <p:sp>
            <p:nvSpPr>
              <p:cNvPr id="336953" name="Rectangle 58"/>
              <p:cNvSpPr>
                <a:spLocks noChangeArrowheads="1"/>
              </p:cNvSpPr>
              <p:nvPr/>
            </p:nvSpPr>
            <p:spPr bwMode="auto">
              <a:xfrm>
                <a:off x="-768" y="384"/>
                <a:ext cx="384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54" name="Line 59"/>
              <p:cNvSpPr>
                <a:spLocks noChangeShapeType="1"/>
              </p:cNvSpPr>
              <p:nvPr/>
            </p:nvSpPr>
            <p:spPr bwMode="auto">
              <a:xfrm>
                <a:off x="-768" y="384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55" name="Line 60"/>
              <p:cNvSpPr>
                <a:spLocks noChangeShapeType="1"/>
              </p:cNvSpPr>
              <p:nvPr/>
            </p:nvSpPr>
            <p:spPr bwMode="auto">
              <a:xfrm flipH="1">
                <a:off x="-384" y="5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56" name="Rectangle 61"/>
              <p:cNvSpPr>
                <a:spLocks noChangeArrowheads="1"/>
              </p:cNvSpPr>
              <p:nvPr/>
            </p:nvSpPr>
            <p:spPr bwMode="auto">
              <a:xfrm>
                <a:off x="-368" y="672"/>
                <a:ext cx="128" cy="20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D</a:t>
                </a:r>
              </a:p>
            </p:txBody>
          </p:sp>
          <p:sp>
            <p:nvSpPr>
              <p:cNvPr id="336957" name="Rectangle 62"/>
              <p:cNvSpPr>
                <a:spLocks noChangeArrowheads="1"/>
              </p:cNvSpPr>
              <p:nvPr/>
            </p:nvSpPr>
            <p:spPr bwMode="auto">
              <a:xfrm>
                <a:off x="-752" y="224"/>
                <a:ext cx="368" cy="16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336958" name="Rectangle 63"/>
              <p:cNvSpPr>
                <a:spLocks noChangeArrowheads="1"/>
              </p:cNvSpPr>
              <p:nvPr/>
            </p:nvSpPr>
            <p:spPr bwMode="auto">
              <a:xfrm>
                <a:off x="-1146" y="384"/>
                <a:ext cx="378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59" name="Line 64"/>
              <p:cNvSpPr>
                <a:spLocks noChangeShapeType="1"/>
              </p:cNvSpPr>
              <p:nvPr/>
            </p:nvSpPr>
            <p:spPr bwMode="auto">
              <a:xfrm>
                <a:off x="-960" y="3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60" name="Line 65"/>
              <p:cNvSpPr>
                <a:spLocks noChangeShapeType="1"/>
              </p:cNvSpPr>
              <p:nvPr/>
            </p:nvSpPr>
            <p:spPr bwMode="auto">
              <a:xfrm flipH="1">
                <a:off x="-1152" y="576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61" name="Line 66"/>
              <p:cNvSpPr>
                <a:spLocks noChangeShapeType="1"/>
              </p:cNvSpPr>
              <p:nvPr/>
            </p:nvSpPr>
            <p:spPr bwMode="auto">
              <a:xfrm>
                <a:off x="-960" y="115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62" name="Line 67"/>
              <p:cNvSpPr>
                <a:spLocks noChangeShapeType="1"/>
              </p:cNvSpPr>
              <p:nvPr/>
            </p:nvSpPr>
            <p:spPr bwMode="auto">
              <a:xfrm flipH="1">
                <a:off x="-1152" y="768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63" name="Rectangle 68"/>
              <p:cNvSpPr>
                <a:spLocks noChangeArrowheads="1"/>
              </p:cNvSpPr>
              <p:nvPr/>
            </p:nvSpPr>
            <p:spPr bwMode="auto">
              <a:xfrm>
                <a:off x="-944" y="1152"/>
                <a:ext cx="368" cy="144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336964" name="Text Box 69"/>
              <p:cNvSpPr txBox="1">
                <a:spLocks noChangeArrowheads="1"/>
              </p:cNvSpPr>
              <p:nvPr/>
            </p:nvSpPr>
            <p:spPr bwMode="auto">
              <a:xfrm>
                <a:off x="-1296" y="816"/>
                <a:ext cx="145" cy="18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215" tIns="45107" rIns="90215" bIns="45107">
                <a:spAutoFit/>
              </a:bodyPr>
              <a:lstStyle/>
              <a:p>
                <a:pPr algn="ctr" defTabSz="901700" eaLnBrk="0" hangingPunct="0"/>
                <a:r>
                  <a:rPr lang="en-US" sz="1300">
                    <a:latin typeface="Tahoma" pitchFamily="34" charset="0"/>
                  </a:rPr>
                  <a:t>C</a:t>
                </a:r>
              </a:p>
            </p:txBody>
          </p:sp>
          <p:sp>
            <p:nvSpPr>
              <p:cNvPr id="336965" name="Line 70"/>
              <p:cNvSpPr>
                <a:spLocks noChangeShapeType="1"/>
              </p:cNvSpPr>
              <p:nvPr/>
            </p:nvSpPr>
            <p:spPr bwMode="auto">
              <a:xfrm>
                <a:off x="-576" y="3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66" name="Rectangle 71"/>
              <p:cNvSpPr>
                <a:spLocks noChangeArrowheads="1"/>
              </p:cNvSpPr>
              <p:nvPr/>
            </p:nvSpPr>
            <p:spPr bwMode="auto">
              <a:xfrm>
                <a:off x="-768" y="768"/>
                <a:ext cx="384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67" name="Rectangle 72"/>
              <p:cNvSpPr>
                <a:spLocks noChangeArrowheads="1"/>
              </p:cNvSpPr>
              <p:nvPr/>
            </p:nvSpPr>
            <p:spPr bwMode="auto">
              <a:xfrm>
                <a:off x="-1146" y="768"/>
                <a:ext cx="378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68" name="Line 73"/>
              <p:cNvSpPr>
                <a:spLocks noChangeShapeType="1"/>
              </p:cNvSpPr>
              <p:nvPr/>
            </p:nvSpPr>
            <p:spPr bwMode="auto">
              <a:xfrm>
                <a:off x="-960" y="76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69" name="Line 74"/>
              <p:cNvSpPr>
                <a:spLocks noChangeShapeType="1"/>
              </p:cNvSpPr>
              <p:nvPr/>
            </p:nvSpPr>
            <p:spPr bwMode="auto">
              <a:xfrm flipH="1">
                <a:off x="-1152" y="960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70" name="Line 75"/>
              <p:cNvSpPr>
                <a:spLocks noChangeShapeType="1"/>
              </p:cNvSpPr>
              <p:nvPr/>
            </p:nvSpPr>
            <p:spPr bwMode="auto">
              <a:xfrm>
                <a:off x="-576" y="76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6950" name="Rectangle 76"/>
            <p:cNvSpPr>
              <a:spLocks noChangeArrowheads="1"/>
            </p:cNvSpPr>
            <p:nvPr/>
          </p:nvSpPr>
          <p:spPr bwMode="auto">
            <a:xfrm>
              <a:off x="3480" y="2974"/>
              <a:ext cx="332" cy="7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6951" name="Rectangle 77"/>
            <p:cNvSpPr>
              <a:spLocks noChangeArrowheads="1"/>
            </p:cNvSpPr>
            <p:nvPr/>
          </p:nvSpPr>
          <p:spPr bwMode="auto">
            <a:xfrm>
              <a:off x="3292" y="3368"/>
              <a:ext cx="704" cy="3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</p:grpSp>
      <p:sp>
        <p:nvSpPr>
          <p:cNvPr id="336905" name="Rectangle 78"/>
          <p:cNvSpPr>
            <a:spLocks noChangeArrowheads="1"/>
          </p:cNvSpPr>
          <p:nvPr/>
        </p:nvSpPr>
        <p:spPr bwMode="auto">
          <a:xfrm>
            <a:off x="5122863" y="6018213"/>
            <a:ext cx="1239837" cy="300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3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latin typeface="Tahoma" pitchFamily="34" charset="0"/>
              </a:rPr>
              <a:t>K-map for </a:t>
            </a:r>
            <a:r>
              <a:rPr lang="en-US" sz="1400" b="1">
                <a:latin typeface="Tahoma" pitchFamily="34" charset="0"/>
              </a:rPr>
              <a:t>Y</a:t>
            </a:r>
          </a:p>
        </p:txBody>
      </p:sp>
      <p:sp>
        <p:nvSpPr>
          <p:cNvPr id="48207" name="Rectangle 79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/>
              <a:t>PALs and PLAs: Design Example</a:t>
            </a:r>
          </a:p>
        </p:txBody>
      </p:sp>
      <p:sp>
        <p:nvSpPr>
          <p:cNvPr id="336907" name="Rectangle 81"/>
          <p:cNvSpPr>
            <a:spLocks noChangeArrowheads="1"/>
          </p:cNvSpPr>
          <p:nvPr/>
        </p:nvSpPr>
        <p:spPr bwMode="auto">
          <a:xfrm>
            <a:off x="7215188" y="6018213"/>
            <a:ext cx="1214437" cy="300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3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latin typeface="Tahoma" pitchFamily="34" charset="0"/>
              </a:rPr>
              <a:t>K-map for </a:t>
            </a:r>
            <a:r>
              <a:rPr lang="en-US" sz="1400" b="1">
                <a:latin typeface="Tahoma" pitchFamily="34" charset="0"/>
              </a:rPr>
              <a:t>Z</a:t>
            </a:r>
          </a:p>
        </p:txBody>
      </p:sp>
      <p:grpSp>
        <p:nvGrpSpPr>
          <p:cNvPr id="336908" name="Group 82"/>
          <p:cNvGrpSpPr>
            <a:grpSpLocks/>
          </p:cNvGrpSpPr>
          <p:nvPr/>
        </p:nvGrpSpPr>
        <p:grpSpPr bwMode="auto">
          <a:xfrm>
            <a:off x="6961188" y="4175125"/>
            <a:ext cx="1654175" cy="1679575"/>
            <a:chOff x="4464" y="2784"/>
            <a:chExt cx="1056" cy="1072"/>
          </a:xfrm>
        </p:grpSpPr>
        <p:grpSp>
          <p:nvGrpSpPr>
            <p:cNvPr id="336912" name="Group 83"/>
            <p:cNvGrpSpPr>
              <a:grpSpLocks/>
            </p:cNvGrpSpPr>
            <p:nvPr/>
          </p:nvGrpSpPr>
          <p:grpSpPr bwMode="auto">
            <a:xfrm>
              <a:off x="4464" y="2784"/>
              <a:ext cx="1056" cy="1072"/>
              <a:chOff x="-1296" y="224"/>
              <a:chExt cx="1056" cy="1072"/>
            </a:xfrm>
          </p:grpSpPr>
          <p:sp>
            <p:nvSpPr>
              <p:cNvPr id="336930" name="Rectangle 84"/>
              <p:cNvSpPr>
                <a:spLocks noChangeArrowheads="1"/>
              </p:cNvSpPr>
              <p:nvPr/>
            </p:nvSpPr>
            <p:spPr bwMode="auto">
              <a:xfrm>
                <a:off x="-1104" y="384"/>
                <a:ext cx="720" cy="76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0    0    X    1</a:t>
                </a:r>
              </a:p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1    0    X    0 </a:t>
                </a:r>
                <a:br>
                  <a:rPr lang="en-US" sz="1300">
                    <a:latin typeface="Tahoma" pitchFamily="34" charset="0"/>
                  </a:rPr>
                </a:br>
                <a:r>
                  <a:rPr lang="en-US" sz="1300">
                    <a:latin typeface="Tahoma" pitchFamily="34" charset="0"/>
                  </a:rPr>
                  <a:t>0    1    X    X</a:t>
                </a:r>
              </a:p>
              <a:p>
                <a:pPr algn="ctr" defTabSz="901700" eaLnBrk="0" hangingPunct="0">
                  <a:lnSpc>
                    <a:spcPts val="22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1    0    X    X </a:t>
                </a:r>
              </a:p>
            </p:txBody>
          </p:sp>
          <p:sp>
            <p:nvSpPr>
              <p:cNvPr id="336931" name="Rectangle 85"/>
              <p:cNvSpPr>
                <a:spLocks noChangeArrowheads="1"/>
              </p:cNvSpPr>
              <p:nvPr/>
            </p:nvSpPr>
            <p:spPr bwMode="auto">
              <a:xfrm>
                <a:off x="-768" y="384"/>
                <a:ext cx="384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32" name="Line 86"/>
              <p:cNvSpPr>
                <a:spLocks noChangeShapeType="1"/>
              </p:cNvSpPr>
              <p:nvPr/>
            </p:nvSpPr>
            <p:spPr bwMode="auto">
              <a:xfrm>
                <a:off x="-768" y="384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33" name="Line 87"/>
              <p:cNvSpPr>
                <a:spLocks noChangeShapeType="1"/>
              </p:cNvSpPr>
              <p:nvPr/>
            </p:nvSpPr>
            <p:spPr bwMode="auto">
              <a:xfrm flipH="1">
                <a:off x="-384" y="5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34" name="Rectangle 88"/>
              <p:cNvSpPr>
                <a:spLocks noChangeArrowheads="1"/>
              </p:cNvSpPr>
              <p:nvPr/>
            </p:nvSpPr>
            <p:spPr bwMode="auto">
              <a:xfrm>
                <a:off x="-368" y="672"/>
                <a:ext cx="128" cy="20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D</a:t>
                </a:r>
              </a:p>
            </p:txBody>
          </p:sp>
          <p:sp>
            <p:nvSpPr>
              <p:cNvPr id="336935" name="Rectangle 89"/>
              <p:cNvSpPr>
                <a:spLocks noChangeArrowheads="1"/>
              </p:cNvSpPr>
              <p:nvPr/>
            </p:nvSpPr>
            <p:spPr bwMode="auto">
              <a:xfrm>
                <a:off x="-752" y="224"/>
                <a:ext cx="368" cy="16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A</a:t>
                </a:r>
              </a:p>
            </p:txBody>
          </p:sp>
          <p:sp>
            <p:nvSpPr>
              <p:cNvPr id="336936" name="Rectangle 90"/>
              <p:cNvSpPr>
                <a:spLocks noChangeArrowheads="1"/>
              </p:cNvSpPr>
              <p:nvPr/>
            </p:nvSpPr>
            <p:spPr bwMode="auto">
              <a:xfrm>
                <a:off x="-1146" y="384"/>
                <a:ext cx="378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37" name="Line 91"/>
              <p:cNvSpPr>
                <a:spLocks noChangeShapeType="1"/>
              </p:cNvSpPr>
              <p:nvPr/>
            </p:nvSpPr>
            <p:spPr bwMode="auto">
              <a:xfrm>
                <a:off x="-960" y="3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38" name="Line 92"/>
              <p:cNvSpPr>
                <a:spLocks noChangeShapeType="1"/>
              </p:cNvSpPr>
              <p:nvPr/>
            </p:nvSpPr>
            <p:spPr bwMode="auto">
              <a:xfrm flipH="1">
                <a:off x="-1152" y="576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39" name="Line 93"/>
              <p:cNvSpPr>
                <a:spLocks noChangeShapeType="1"/>
              </p:cNvSpPr>
              <p:nvPr/>
            </p:nvSpPr>
            <p:spPr bwMode="auto">
              <a:xfrm>
                <a:off x="-960" y="115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40" name="Line 94"/>
              <p:cNvSpPr>
                <a:spLocks noChangeShapeType="1"/>
              </p:cNvSpPr>
              <p:nvPr/>
            </p:nvSpPr>
            <p:spPr bwMode="auto">
              <a:xfrm flipH="1">
                <a:off x="-1152" y="768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41" name="Rectangle 95"/>
              <p:cNvSpPr>
                <a:spLocks noChangeArrowheads="1"/>
              </p:cNvSpPr>
              <p:nvPr/>
            </p:nvSpPr>
            <p:spPr bwMode="auto">
              <a:xfrm>
                <a:off x="-944" y="1152"/>
                <a:ext cx="368" cy="144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</p:spPr>
            <p:txBody>
              <a:bodyPr wrap="none" lIns="18795" tIns="26626" rIns="18795" bIns="26626"/>
              <a:lstStyle/>
              <a:p>
                <a:pPr algn="ctr" defTabSz="901700" eaLnBrk="0" hangingPunct="0">
                  <a:lnSpc>
                    <a:spcPts val="1575"/>
                  </a:lnSpc>
                  <a:tabLst>
                    <a:tab pos="450850" algn="l"/>
                    <a:tab pos="901700" algn="l"/>
                    <a:tab pos="1352550" algn="l"/>
                  </a:tabLst>
                </a:pPr>
                <a:r>
                  <a:rPr lang="en-US" sz="1300">
                    <a:latin typeface="Tahoma" pitchFamily="34" charset="0"/>
                  </a:rPr>
                  <a:t>B</a:t>
                </a:r>
              </a:p>
            </p:txBody>
          </p:sp>
          <p:sp>
            <p:nvSpPr>
              <p:cNvPr id="336942" name="Text Box 96"/>
              <p:cNvSpPr txBox="1">
                <a:spLocks noChangeArrowheads="1"/>
              </p:cNvSpPr>
              <p:nvPr/>
            </p:nvSpPr>
            <p:spPr bwMode="auto">
              <a:xfrm>
                <a:off x="-1296" y="816"/>
                <a:ext cx="145" cy="18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215" tIns="45107" rIns="90215" bIns="45107">
                <a:spAutoFit/>
              </a:bodyPr>
              <a:lstStyle/>
              <a:p>
                <a:pPr algn="ctr" defTabSz="901700" eaLnBrk="0" hangingPunct="0"/>
                <a:r>
                  <a:rPr lang="en-US" sz="1300">
                    <a:latin typeface="Tahoma" pitchFamily="34" charset="0"/>
                  </a:rPr>
                  <a:t>C</a:t>
                </a:r>
              </a:p>
            </p:txBody>
          </p:sp>
          <p:sp>
            <p:nvSpPr>
              <p:cNvPr id="336943" name="Line 97"/>
              <p:cNvSpPr>
                <a:spLocks noChangeShapeType="1"/>
              </p:cNvSpPr>
              <p:nvPr/>
            </p:nvSpPr>
            <p:spPr bwMode="auto">
              <a:xfrm>
                <a:off x="-576" y="384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44" name="Rectangle 98"/>
              <p:cNvSpPr>
                <a:spLocks noChangeArrowheads="1"/>
              </p:cNvSpPr>
              <p:nvPr/>
            </p:nvSpPr>
            <p:spPr bwMode="auto">
              <a:xfrm>
                <a:off x="-768" y="768"/>
                <a:ext cx="384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45" name="Rectangle 99"/>
              <p:cNvSpPr>
                <a:spLocks noChangeArrowheads="1"/>
              </p:cNvSpPr>
              <p:nvPr/>
            </p:nvSpPr>
            <p:spPr bwMode="auto">
              <a:xfrm>
                <a:off x="-1146" y="768"/>
                <a:ext cx="378" cy="3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36946" name="Line 100"/>
              <p:cNvSpPr>
                <a:spLocks noChangeShapeType="1"/>
              </p:cNvSpPr>
              <p:nvPr/>
            </p:nvSpPr>
            <p:spPr bwMode="auto">
              <a:xfrm>
                <a:off x="-960" y="76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47" name="Line 101"/>
              <p:cNvSpPr>
                <a:spLocks noChangeShapeType="1"/>
              </p:cNvSpPr>
              <p:nvPr/>
            </p:nvSpPr>
            <p:spPr bwMode="auto">
              <a:xfrm flipH="1">
                <a:off x="-1152" y="960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48" name="Line 102"/>
              <p:cNvSpPr>
                <a:spLocks noChangeShapeType="1"/>
              </p:cNvSpPr>
              <p:nvPr/>
            </p:nvSpPr>
            <p:spPr bwMode="auto">
              <a:xfrm>
                <a:off x="-576" y="768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6913" name="Rectangle 103"/>
            <p:cNvSpPr>
              <a:spLocks noChangeArrowheads="1"/>
            </p:cNvSpPr>
            <p:nvPr/>
          </p:nvSpPr>
          <p:spPr bwMode="auto">
            <a:xfrm>
              <a:off x="4640" y="3154"/>
              <a:ext cx="138" cy="15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6914" name="Rectangle 104"/>
            <p:cNvSpPr>
              <a:spLocks noChangeArrowheads="1"/>
            </p:cNvSpPr>
            <p:nvPr/>
          </p:nvSpPr>
          <p:spPr bwMode="auto">
            <a:xfrm>
              <a:off x="4824" y="3362"/>
              <a:ext cx="336" cy="13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6915" name="Line 105"/>
            <p:cNvSpPr>
              <a:spLocks noChangeShapeType="1"/>
            </p:cNvSpPr>
            <p:nvPr/>
          </p:nvSpPr>
          <p:spPr bwMode="auto">
            <a:xfrm>
              <a:off x="5016" y="2910"/>
              <a:ext cx="0" cy="22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916" name="Line 106"/>
            <p:cNvSpPr>
              <a:spLocks noChangeShapeType="1"/>
            </p:cNvSpPr>
            <p:nvPr/>
          </p:nvSpPr>
          <p:spPr bwMode="auto">
            <a:xfrm>
              <a:off x="5020" y="3128"/>
              <a:ext cx="32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917" name="Line 107"/>
            <p:cNvSpPr>
              <a:spLocks noChangeShapeType="1"/>
            </p:cNvSpPr>
            <p:nvPr/>
          </p:nvSpPr>
          <p:spPr bwMode="auto">
            <a:xfrm flipH="1" flipV="1">
              <a:off x="5346" y="2908"/>
              <a:ext cx="0" cy="21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6918" name="Group 108"/>
            <p:cNvGrpSpPr>
              <a:grpSpLocks/>
            </p:cNvGrpSpPr>
            <p:nvPr/>
          </p:nvGrpSpPr>
          <p:grpSpPr bwMode="auto">
            <a:xfrm>
              <a:off x="5212" y="3556"/>
              <a:ext cx="198" cy="134"/>
              <a:chOff x="5212" y="3556"/>
              <a:chExt cx="198" cy="134"/>
            </a:xfrm>
          </p:grpSpPr>
          <p:sp>
            <p:nvSpPr>
              <p:cNvPr id="336927" name="Line 109"/>
              <p:cNvSpPr>
                <a:spLocks noChangeShapeType="1"/>
              </p:cNvSpPr>
              <p:nvPr/>
            </p:nvSpPr>
            <p:spPr bwMode="auto">
              <a:xfrm>
                <a:off x="5212" y="3558"/>
                <a:ext cx="198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28" name="Line 110"/>
              <p:cNvSpPr>
                <a:spLocks noChangeShapeType="1"/>
              </p:cNvSpPr>
              <p:nvPr/>
            </p:nvSpPr>
            <p:spPr bwMode="auto">
              <a:xfrm>
                <a:off x="5212" y="3556"/>
                <a:ext cx="0" cy="13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29" name="Line 111"/>
              <p:cNvSpPr>
                <a:spLocks noChangeShapeType="1"/>
              </p:cNvSpPr>
              <p:nvPr/>
            </p:nvSpPr>
            <p:spPr bwMode="auto">
              <a:xfrm>
                <a:off x="5216" y="3688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6919" name="Group 112"/>
            <p:cNvGrpSpPr>
              <a:grpSpLocks/>
            </p:cNvGrpSpPr>
            <p:nvPr/>
          </p:nvGrpSpPr>
          <p:grpSpPr bwMode="auto">
            <a:xfrm flipV="1">
              <a:off x="5016" y="3532"/>
              <a:ext cx="332" cy="222"/>
              <a:chOff x="5112" y="3004"/>
              <a:chExt cx="332" cy="222"/>
            </a:xfrm>
          </p:grpSpPr>
          <p:sp>
            <p:nvSpPr>
              <p:cNvPr id="336924" name="Line 113"/>
              <p:cNvSpPr>
                <a:spLocks noChangeShapeType="1"/>
              </p:cNvSpPr>
              <p:nvPr/>
            </p:nvSpPr>
            <p:spPr bwMode="auto">
              <a:xfrm>
                <a:off x="5112" y="3006"/>
                <a:ext cx="0" cy="22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25" name="Line 114"/>
              <p:cNvSpPr>
                <a:spLocks noChangeShapeType="1"/>
              </p:cNvSpPr>
              <p:nvPr/>
            </p:nvSpPr>
            <p:spPr bwMode="auto">
              <a:xfrm>
                <a:off x="5116" y="3224"/>
                <a:ext cx="328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26" name="Line 115"/>
              <p:cNvSpPr>
                <a:spLocks noChangeShapeType="1"/>
              </p:cNvSpPr>
              <p:nvPr/>
            </p:nvSpPr>
            <p:spPr bwMode="auto">
              <a:xfrm flipH="1" flipV="1">
                <a:off x="5442" y="3004"/>
                <a:ext cx="0" cy="2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6920" name="Group 116"/>
            <p:cNvGrpSpPr>
              <a:grpSpLocks/>
            </p:cNvGrpSpPr>
            <p:nvPr/>
          </p:nvGrpSpPr>
          <p:grpSpPr bwMode="auto">
            <a:xfrm flipH="1">
              <a:off x="4570" y="3556"/>
              <a:ext cx="198" cy="134"/>
              <a:chOff x="5212" y="3556"/>
              <a:chExt cx="198" cy="134"/>
            </a:xfrm>
          </p:grpSpPr>
          <p:sp>
            <p:nvSpPr>
              <p:cNvPr id="336921" name="Line 117"/>
              <p:cNvSpPr>
                <a:spLocks noChangeShapeType="1"/>
              </p:cNvSpPr>
              <p:nvPr/>
            </p:nvSpPr>
            <p:spPr bwMode="auto">
              <a:xfrm>
                <a:off x="5212" y="3558"/>
                <a:ext cx="198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22" name="Line 118"/>
              <p:cNvSpPr>
                <a:spLocks noChangeShapeType="1"/>
              </p:cNvSpPr>
              <p:nvPr/>
            </p:nvSpPr>
            <p:spPr bwMode="auto">
              <a:xfrm>
                <a:off x="5212" y="3556"/>
                <a:ext cx="0" cy="13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23" name="Line 119"/>
              <p:cNvSpPr>
                <a:spLocks noChangeShapeType="1"/>
              </p:cNvSpPr>
              <p:nvPr/>
            </p:nvSpPr>
            <p:spPr bwMode="auto">
              <a:xfrm>
                <a:off x="5216" y="3688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36909" name="Date Placeholder 119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36910" name="Slide Number Placeholder 120"/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629400"/>
            <a:ext cx="8382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Page </a:t>
            </a:r>
            <a:fld id="{3CD1E560-7411-4358-98AB-C6E7EFDC5DFD}" type="slidenum">
              <a:rPr lang="en-US" sz="900" smtClean="0">
                <a:solidFill>
                  <a:srgbClr val="B5A788"/>
                </a:solidFill>
                <a:latin typeface="Verdana" pitchFamily="34" charset="0"/>
              </a:rPr>
              <a:pPr algn="r"/>
              <a:t>82</a:t>
            </a:fld>
            <a:endParaRPr lang="en-US" sz="140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36911" name="Footer Placeholder 121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7708232 w 2895600"/>
              <a:gd name="T3" fmla="*/ 0 h 304800"/>
              <a:gd name="T4" fmla="*/ 7708232 w 2895600"/>
              <a:gd name="T5" fmla="*/ 128587 h 304800"/>
              <a:gd name="T6" fmla="*/ 0 w 2895600"/>
              <a:gd name="T7" fmla="*/ 128587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232 - Logic Design / 08</a:t>
            </a: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10" name="Rectangle 134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3200"/>
              <a:t>PALs and PLAs: design example (cont’d)</a:t>
            </a:r>
          </a:p>
        </p:txBody>
      </p:sp>
      <p:sp>
        <p:nvSpPr>
          <p:cNvPr id="338946" name="Rectangle 13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dirty="0"/>
              <a:t>Code converter: programmed PAL</a:t>
            </a:r>
          </a:p>
        </p:txBody>
      </p:sp>
      <p:sp>
        <p:nvSpPr>
          <p:cNvPr id="338947" name="Rectangle 2"/>
          <p:cNvSpPr>
            <a:spLocks noChangeArrowheads="1"/>
          </p:cNvSpPr>
          <p:nvPr/>
        </p:nvSpPr>
        <p:spPr bwMode="auto">
          <a:xfrm>
            <a:off x="5467350" y="3643313"/>
            <a:ext cx="3219450" cy="2833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defTabSz="901700" eaLnBrk="0" hangingPunct="0">
              <a:lnSpc>
                <a:spcPts val="1775"/>
              </a:lnSpc>
            </a:pPr>
            <a:r>
              <a:rPr lang="en-US" sz="1600">
                <a:latin typeface="Tahoma" pitchFamily="34" charset="0"/>
              </a:rPr>
              <a:t>not a particularly good</a:t>
            </a:r>
          </a:p>
          <a:p>
            <a:pPr defTabSz="901700" eaLnBrk="0" hangingPunct="0">
              <a:lnSpc>
                <a:spcPts val="1775"/>
              </a:lnSpc>
            </a:pPr>
            <a:r>
              <a:rPr lang="en-US" sz="1600">
                <a:latin typeface="Tahoma" pitchFamily="34" charset="0"/>
              </a:rPr>
              <a:t>candidate for PAL/PLA</a:t>
            </a:r>
          </a:p>
          <a:p>
            <a:pPr defTabSz="901700" eaLnBrk="0" hangingPunct="0">
              <a:lnSpc>
                <a:spcPts val="1775"/>
              </a:lnSpc>
            </a:pPr>
            <a:r>
              <a:rPr lang="en-US" sz="1600">
                <a:latin typeface="Tahoma" pitchFamily="34" charset="0"/>
              </a:rPr>
              <a:t>implementation since no terms </a:t>
            </a:r>
            <a:br>
              <a:rPr lang="en-US" sz="1600">
                <a:latin typeface="Tahoma" pitchFamily="34" charset="0"/>
              </a:rPr>
            </a:br>
            <a:r>
              <a:rPr lang="en-US" sz="1600">
                <a:latin typeface="Tahoma" pitchFamily="34" charset="0"/>
              </a:rPr>
              <a:t>are shared among outputs</a:t>
            </a:r>
          </a:p>
          <a:p>
            <a:pPr defTabSz="901700" eaLnBrk="0" hangingPunct="0">
              <a:lnSpc>
                <a:spcPts val="1775"/>
              </a:lnSpc>
            </a:pPr>
            <a:endParaRPr lang="en-US" sz="1600">
              <a:latin typeface="Tahoma" pitchFamily="34" charset="0"/>
            </a:endParaRPr>
          </a:p>
          <a:p>
            <a:pPr defTabSz="901700" eaLnBrk="0" hangingPunct="0">
              <a:lnSpc>
                <a:spcPts val="1775"/>
              </a:lnSpc>
            </a:pPr>
            <a:endParaRPr lang="en-US" sz="1600">
              <a:latin typeface="Tahoma" pitchFamily="34" charset="0"/>
            </a:endParaRPr>
          </a:p>
          <a:p>
            <a:pPr defTabSz="901700" eaLnBrk="0" hangingPunct="0">
              <a:lnSpc>
                <a:spcPts val="1775"/>
              </a:lnSpc>
            </a:pPr>
            <a:endParaRPr lang="en-US" sz="1600">
              <a:latin typeface="Tahoma" pitchFamily="34" charset="0"/>
            </a:endParaRPr>
          </a:p>
          <a:p>
            <a:pPr defTabSz="901700" eaLnBrk="0" hangingPunct="0">
              <a:lnSpc>
                <a:spcPts val="1775"/>
              </a:lnSpc>
            </a:pPr>
            <a:r>
              <a:rPr lang="en-US" sz="1600">
                <a:latin typeface="Tahoma" pitchFamily="34" charset="0"/>
              </a:rPr>
              <a:t>however, much more compact </a:t>
            </a:r>
            <a:br>
              <a:rPr lang="en-US" sz="1600">
                <a:latin typeface="Tahoma" pitchFamily="34" charset="0"/>
              </a:rPr>
            </a:br>
            <a:r>
              <a:rPr lang="en-US" sz="1600">
                <a:latin typeface="Tahoma" pitchFamily="34" charset="0"/>
              </a:rPr>
              <a:t>and regular implementation </a:t>
            </a:r>
            <a:br>
              <a:rPr lang="en-US" sz="1600">
                <a:latin typeface="Tahoma" pitchFamily="34" charset="0"/>
              </a:rPr>
            </a:br>
            <a:r>
              <a:rPr lang="en-US" sz="1600">
                <a:latin typeface="Tahoma" pitchFamily="34" charset="0"/>
              </a:rPr>
              <a:t>when compared with discrete </a:t>
            </a:r>
            <a:br>
              <a:rPr lang="en-US" sz="1600">
                <a:latin typeface="Tahoma" pitchFamily="34" charset="0"/>
              </a:rPr>
            </a:br>
            <a:r>
              <a:rPr lang="en-US" sz="1600">
                <a:latin typeface="Tahoma" pitchFamily="34" charset="0"/>
              </a:rPr>
              <a:t>AND and OR gates</a:t>
            </a:r>
          </a:p>
        </p:txBody>
      </p:sp>
      <p:sp>
        <p:nvSpPr>
          <p:cNvPr id="338949" name="Date Placeholder 135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38950" name="Slide Number Placeholder 136"/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629400"/>
            <a:ext cx="8382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Page </a:t>
            </a:r>
            <a:fld id="{4DFB976C-3A7C-41DF-A172-C136CB277A71}" type="slidenum">
              <a:rPr lang="en-US" sz="900" smtClean="0">
                <a:solidFill>
                  <a:srgbClr val="B5A788"/>
                </a:solidFill>
                <a:latin typeface="Verdana" pitchFamily="34" charset="0"/>
              </a:rPr>
              <a:pPr algn="r"/>
              <a:t>83</a:t>
            </a:fld>
            <a:endParaRPr lang="en-US" sz="140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38951" name="Footer Placeholder 137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7708232 w 2895600"/>
              <a:gd name="T3" fmla="*/ 0 h 304800"/>
              <a:gd name="T4" fmla="*/ 7708232 w 2895600"/>
              <a:gd name="T5" fmla="*/ 128587 h 304800"/>
              <a:gd name="T6" fmla="*/ 0 w 2895600"/>
              <a:gd name="T7" fmla="*/ 128587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232 - Logic Design / 08</a:t>
            </a:r>
          </a:p>
        </p:txBody>
      </p:sp>
      <p:sp>
        <p:nvSpPr>
          <p:cNvPr id="338952" name="Rectangle 133"/>
          <p:cNvSpPr>
            <a:spLocks noChangeArrowheads="1"/>
          </p:cNvSpPr>
          <p:nvPr/>
        </p:nvSpPr>
        <p:spPr bwMode="auto">
          <a:xfrm>
            <a:off x="5341938" y="1947863"/>
            <a:ext cx="3497262" cy="13287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defTabSz="901700" eaLnBrk="0" hangingPunct="0">
              <a:lnSpc>
                <a:spcPts val="1575"/>
              </a:lnSpc>
            </a:pPr>
            <a:r>
              <a:rPr lang="en-US" sz="1600">
                <a:latin typeface="Tahoma" pitchFamily="34" charset="0"/>
              </a:rPr>
              <a:t>Minimized Functions:</a:t>
            </a:r>
          </a:p>
          <a:p>
            <a:pPr defTabSz="901700" eaLnBrk="0" hangingPunct="0">
              <a:lnSpc>
                <a:spcPts val="1575"/>
              </a:lnSpc>
            </a:pPr>
            <a:endParaRPr lang="en-US" sz="1600">
              <a:latin typeface="Tahoma" pitchFamily="34" charset="0"/>
            </a:endParaRPr>
          </a:p>
          <a:p>
            <a:pPr defTabSz="901700" eaLnBrk="0" hangingPunct="0">
              <a:lnSpc>
                <a:spcPts val="1575"/>
              </a:lnSpc>
            </a:pPr>
            <a:r>
              <a:rPr lang="en-US" sz="1600">
                <a:latin typeface="Tahoma" pitchFamily="34" charset="0"/>
              </a:rPr>
              <a:t>W = A + B.D + B.C</a:t>
            </a:r>
          </a:p>
          <a:p>
            <a:pPr defTabSz="901700" eaLnBrk="0" hangingPunct="0">
              <a:lnSpc>
                <a:spcPts val="1575"/>
              </a:lnSpc>
            </a:pPr>
            <a:r>
              <a:rPr lang="en-US" sz="1600">
                <a:latin typeface="Tahoma" pitchFamily="34" charset="0"/>
              </a:rPr>
              <a:t>X = B.C'</a:t>
            </a:r>
          </a:p>
          <a:p>
            <a:pPr defTabSz="901700" eaLnBrk="0" hangingPunct="0">
              <a:lnSpc>
                <a:spcPts val="1575"/>
              </a:lnSpc>
            </a:pPr>
            <a:r>
              <a:rPr lang="en-US" sz="1600">
                <a:latin typeface="Tahoma" pitchFamily="34" charset="0"/>
              </a:rPr>
              <a:t>Y = B + C</a:t>
            </a:r>
          </a:p>
          <a:p>
            <a:pPr defTabSz="901700" eaLnBrk="0" hangingPunct="0">
              <a:lnSpc>
                <a:spcPts val="1575"/>
              </a:lnSpc>
            </a:pPr>
            <a:r>
              <a:rPr lang="en-US" sz="1600">
                <a:latin typeface="Tahoma" pitchFamily="34" charset="0"/>
              </a:rPr>
              <a:t>Z = A’.B’.C’.D + B.C.D + A.D' + B’.C.D'</a:t>
            </a:r>
          </a:p>
        </p:txBody>
      </p:sp>
      <p:grpSp>
        <p:nvGrpSpPr>
          <p:cNvPr id="139" name="Group 3"/>
          <p:cNvGrpSpPr>
            <a:grpSpLocks/>
          </p:cNvGrpSpPr>
          <p:nvPr/>
        </p:nvGrpSpPr>
        <p:grpSpPr bwMode="auto">
          <a:xfrm>
            <a:off x="674687" y="1773238"/>
            <a:ext cx="3516313" cy="4779962"/>
            <a:chOff x="3468" y="588"/>
            <a:chExt cx="2324" cy="3452"/>
          </a:xfrm>
        </p:grpSpPr>
        <p:sp>
          <p:nvSpPr>
            <p:cNvPr id="140" name="Rectangle 4"/>
            <p:cNvSpPr>
              <a:spLocks noChangeArrowheads="1"/>
            </p:cNvSpPr>
            <p:nvPr/>
          </p:nvSpPr>
          <p:spPr bwMode="auto">
            <a:xfrm>
              <a:off x="5288" y="704"/>
              <a:ext cx="504" cy="28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A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B.D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B.C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0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B.C'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0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0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0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B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C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0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0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A’.B’.C’.D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B.C.D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A.D'</a:t>
              </a:r>
            </a:p>
            <a:p>
              <a:pPr algn="ctr" defTabSz="901700" eaLnBrk="0" hangingPunct="0">
                <a:spcAft>
                  <a:spcPts val="400"/>
                </a:spcAft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 dirty="0">
                  <a:latin typeface="Tahoma" pitchFamily="34" charset="0"/>
                </a:rPr>
                <a:t>B’.C.D'</a:t>
              </a:r>
            </a:p>
          </p:txBody>
        </p:sp>
        <p:sp>
          <p:nvSpPr>
            <p:cNvPr id="141" name="Rectangle 5"/>
            <p:cNvSpPr>
              <a:spLocks noChangeArrowheads="1"/>
            </p:cNvSpPr>
            <p:nvPr/>
          </p:nvSpPr>
          <p:spPr bwMode="auto">
            <a:xfrm>
              <a:off x="3468" y="2884"/>
              <a:ext cx="2048" cy="688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142" name="Line 6"/>
            <p:cNvSpPr>
              <a:spLocks noChangeShapeType="1"/>
            </p:cNvSpPr>
            <p:nvPr/>
          </p:nvSpPr>
          <p:spPr bwMode="auto">
            <a:xfrm>
              <a:off x="4088" y="740"/>
              <a:ext cx="0" cy="27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Line 7"/>
            <p:cNvSpPr>
              <a:spLocks noChangeShapeType="1"/>
            </p:cNvSpPr>
            <p:nvPr/>
          </p:nvSpPr>
          <p:spPr bwMode="auto">
            <a:xfrm>
              <a:off x="4024" y="708"/>
              <a:ext cx="0" cy="28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Line 8"/>
            <p:cNvSpPr>
              <a:spLocks noChangeShapeType="1"/>
            </p:cNvSpPr>
            <p:nvPr/>
          </p:nvSpPr>
          <p:spPr bwMode="auto">
            <a:xfrm>
              <a:off x="3872" y="692"/>
              <a:ext cx="0" cy="28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9"/>
            <p:cNvSpPr>
              <a:spLocks noChangeShapeType="1"/>
            </p:cNvSpPr>
            <p:nvPr/>
          </p:nvSpPr>
          <p:spPr bwMode="auto">
            <a:xfrm>
              <a:off x="3784" y="724"/>
              <a:ext cx="0" cy="27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Line 10"/>
            <p:cNvSpPr>
              <a:spLocks noChangeShapeType="1"/>
            </p:cNvSpPr>
            <p:nvPr/>
          </p:nvSpPr>
          <p:spPr bwMode="auto">
            <a:xfrm>
              <a:off x="3576" y="708"/>
              <a:ext cx="0" cy="28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Line 11"/>
            <p:cNvSpPr>
              <a:spLocks noChangeShapeType="1"/>
            </p:cNvSpPr>
            <p:nvPr/>
          </p:nvSpPr>
          <p:spPr bwMode="auto">
            <a:xfrm>
              <a:off x="3640" y="724"/>
              <a:ext cx="0" cy="27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12"/>
            <p:cNvSpPr>
              <a:spLocks noChangeShapeType="1"/>
            </p:cNvSpPr>
            <p:nvPr/>
          </p:nvSpPr>
          <p:spPr bwMode="auto">
            <a:xfrm>
              <a:off x="4236" y="1480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Line 13"/>
            <p:cNvSpPr>
              <a:spLocks noChangeShapeType="1"/>
            </p:cNvSpPr>
            <p:nvPr/>
          </p:nvSpPr>
          <p:spPr bwMode="auto">
            <a:xfrm>
              <a:off x="4236" y="1632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Line 14"/>
            <p:cNvSpPr>
              <a:spLocks noChangeShapeType="1"/>
            </p:cNvSpPr>
            <p:nvPr/>
          </p:nvSpPr>
          <p:spPr bwMode="auto">
            <a:xfrm flipV="1">
              <a:off x="4232" y="1476"/>
              <a:ext cx="0" cy="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Arc 15"/>
            <p:cNvSpPr>
              <a:spLocks/>
            </p:cNvSpPr>
            <p:nvPr/>
          </p:nvSpPr>
          <p:spPr bwMode="auto">
            <a:xfrm>
              <a:off x="4380" y="1485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Arc 16"/>
            <p:cNvSpPr>
              <a:spLocks/>
            </p:cNvSpPr>
            <p:nvPr/>
          </p:nvSpPr>
          <p:spPr bwMode="auto">
            <a:xfrm>
              <a:off x="4380" y="1556"/>
              <a:ext cx="7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Line 17"/>
            <p:cNvSpPr>
              <a:spLocks noChangeShapeType="1"/>
            </p:cNvSpPr>
            <p:nvPr/>
          </p:nvSpPr>
          <p:spPr bwMode="auto">
            <a:xfrm>
              <a:off x="3500" y="1560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Line 18"/>
            <p:cNvSpPr>
              <a:spLocks noChangeShapeType="1"/>
            </p:cNvSpPr>
            <p:nvPr/>
          </p:nvSpPr>
          <p:spPr bwMode="auto">
            <a:xfrm>
              <a:off x="4452" y="1560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5" name="Group 19"/>
            <p:cNvGrpSpPr>
              <a:grpSpLocks/>
            </p:cNvGrpSpPr>
            <p:nvPr/>
          </p:nvGrpSpPr>
          <p:grpSpPr bwMode="auto">
            <a:xfrm>
              <a:off x="3900" y="1540"/>
              <a:ext cx="64" cy="32"/>
              <a:chOff x="3900" y="1540"/>
              <a:chExt cx="64" cy="32"/>
            </a:xfrm>
          </p:grpSpPr>
          <p:sp>
            <p:nvSpPr>
              <p:cNvPr id="535" name="Line 20"/>
              <p:cNvSpPr>
                <a:spLocks noChangeShapeType="1"/>
              </p:cNvSpPr>
              <p:nvPr/>
            </p:nvSpPr>
            <p:spPr bwMode="auto">
              <a:xfrm>
                <a:off x="3908" y="1540"/>
                <a:ext cx="48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6" name="Line 21"/>
              <p:cNvSpPr>
                <a:spLocks noChangeShapeType="1"/>
              </p:cNvSpPr>
              <p:nvPr/>
            </p:nvSpPr>
            <p:spPr bwMode="auto">
              <a:xfrm flipH="1">
                <a:off x="3900" y="1540"/>
                <a:ext cx="64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6" name="Group 22"/>
            <p:cNvGrpSpPr>
              <a:grpSpLocks/>
            </p:cNvGrpSpPr>
            <p:nvPr/>
          </p:nvGrpSpPr>
          <p:grpSpPr bwMode="auto">
            <a:xfrm>
              <a:off x="3684" y="1540"/>
              <a:ext cx="72" cy="32"/>
              <a:chOff x="3684" y="1540"/>
              <a:chExt cx="72" cy="32"/>
            </a:xfrm>
          </p:grpSpPr>
          <p:sp>
            <p:nvSpPr>
              <p:cNvPr id="533" name="Line 23"/>
              <p:cNvSpPr>
                <a:spLocks noChangeShapeType="1"/>
              </p:cNvSpPr>
              <p:nvPr/>
            </p:nvSpPr>
            <p:spPr bwMode="auto">
              <a:xfrm>
                <a:off x="3692" y="1540"/>
                <a:ext cx="56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" name="Line 24"/>
              <p:cNvSpPr>
                <a:spLocks noChangeShapeType="1"/>
              </p:cNvSpPr>
              <p:nvPr/>
            </p:nvSpPr>
            <p:spPr bwMode="auto">
              <a:xfrm flipH="1">
                <a:off x="3684" y="1540"/>
                <a:ext cx="72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7" name="Line 25"/>
            <p:cNvSpPr>
              <a:spLocks noChangeShapeType="1"/>
            </p:cNvSpPr>
            <p:nvPr/>
          </p:nvSpPr>
          <p:spPr bwMode="auto">
            <a:xfrm flipH="1">
              <a:off x="4052" y="652"/>
              <a:ext cx="64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Line 26"/>
            <p:cNvSpPr>
              <a:spLocks noChangeShapeType="1"/>
            </p:cNvSpPr>
            <p:nvPr/>
          </p:nvSpPr>
          <p:spPr bwMode="auto">
            <a:xfrm>
              <a:off x="3988" y="652"/>
              <a:ext cx="64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Line 27"/>
            <p:cNvSpPr>
              <a:spLocks noChangeShapeType="1"/>
            </p:cNvSpPr>
            <p:nvPr/>
          </p:nvSpPr>
          <p:spPr bwMode="auto">
            <a:xfrm flipH="1">
              <a:off x="3980" y="648"/>
              <a:ext cx="13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28"/>
            <p:cNvSpPr>
              <a:spLocks noChangeArrowheads="1"/>
            </p:cNvSpPr>
            <p:nvPr/>
          </p:nvSpPr>
          <p:spPr bwMode="auto">
            <a:xfrm>
              <a:off x="4076" y="708"/>
              <a:ext cx="24" cy="2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161" name="Line 29"/>
            <p:cNvSpPr>
              <a:spLocks noChangeShapeType="1"/>
            </p:cNvSpPr>
            <p:nvPr/>
          </p:nvSpPr>
          <p:spPr bwMode="auto">
            <a:xfrm>
              <a:off x="4056" y="588"/>
              <a:ext cx="0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Line 30"/>
            <p:cNvSpPr>
              <a:spLocks noChangeShapeType="1"/>
            </p:cNvSpPr>
            <p:nvPr/>
          </p:nvSpPr>
          <p:spPr bwMode="auto">
            <a:xfrm>
              <a:off x="4236" y="76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31"/>
            <p:cNvSpPr>
              <a:spLocks noChangeShapeType="1"/>
            </p:cNvSpPr>
            <p:nvPr/>
          </p:nvSpPr>
          <p:spPr bwMode="auto">
            <a:xfrm>
              <a:off x="4236" y="920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Line 32"/>
            <p:cNvSpPr>
              <a:spLocks noChangeShapeType="1"/>
            </p:cNvSpPr>
            <p:nvPr/>
          </p:nvSpPr>
          <p:spPr bwMode="auto">
            <a:xfrm flipV="1">
              <a:off x="4232" y="764"/>
              <a:ext cx="0" cy="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Arc 33"/>
            <p:cNvSpPr>
              <a:spLocks/>
            </p:cNvSpPr>
            <p:nvPr/>
          </p:nvSpPr>
          <p:spPr bwMode="auto">
            <a:xfrm>
              <a:off x="4380" y="773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Arc 34"/>
            <p:cNvSpPr>
              <a:spLocks/>
            </p:cNvSpPr>
            <p:nvPr/>
          </p:nvSpPr>
          <p:spPr bwMode="auto">
            <a:xfrm>
              <a:off x="4380" y="844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Line 35"/>
            <p:cNvSpPr>
              <a:spLocks noChangeShapeType="1"/>
            </p:cNvSpPr>
            <p:nvPr/>
          </p:nvSpPr>
          <p:spPr bwMode="auto">
            <a:xfrm>
              <a:off x="3500" y="848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Line 36"/>
            <p:cNvSpPr>
              <a:spLocks noChangeShapeType="1"/>
            </p:cNvSpPr>
            <p:nvPr/>
          </p:nvSpPr>
          <p:spPr bwMode="auto">
            <a:xfrm>
              <a:off x="4452" y="848"/>
              <a:ext cx="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Line 37"/>
            <p:cNvSpPr>
              <a:spLocks noChangeShapeType="1"/>
            </p:cNvSpPr>
            <p:nvPr/>
          </p:nvSpPr>
          <p:spPr bwMode="auto">
            <a:xfrm>
              <a:off x="4236" y="952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Line 38"/>
            <p:cNvSpPr>
              <a:spLocks noChangeShapeType="1"/>
            </p:cNvSpPr>
            <p:nvPr/>
          </p:nvSpPr>
          <p:spPr bwMode="auto">
            <a:xfrm>
              <a:off x="4236" y="1096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39"/>
            <p:cNvSpPr>
              <a:spLocks noChangeShapeType="1"/>
            </p:cNvSpPr>
            <p:nvPr/>
          </p:nvSpPr>
          <p:spPr bwMode="auto">
            <a:xfrm flipV="1">
              <a:off x="4232" y="948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Arc 40"/>
            <p:cNvSpPr>
              <a:spLocks/>
            </p:cNvSpPr>
            <p:nvPr/>
          </p:nvSpPr>
          <p:spPr bwMode="auto">
            <a:xfrm>
              <a:off x="4380" y="957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Arc 41"/>
            <p:cNvSpPr>
              <a:spLocks/>
            </p:cNvSpPr>
            <p:nvPr/>
          </p:nvSpPr>
          <p:spPr bwMode="auto">
            <a:xfrm>
              <a:off x="4380" y="1020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42"/>
            <p:cNvSpPr>
              <a:spLocks noChangeShapeType="1"/>
            </p:cNvSpPr>
            <p:nvPr/>
          </p:nvSpPr>
          <p:spPr bwMode="auto">
            <a:xfrm>
              <a:off x="3500" y="1024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Line 43"/>
            <p:cNvSpPr>
              <a:spLocks noChangeShapeType="1"/>
            </p:cNvSpPr>
            <p:nvPr/>
          </p:nvSpPr>
          <p:spPr bwMode="auto">
            <a:xfrm>
              <a:off x="4452" y="1024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Line 44"/>
            <p:cNvSpPr>
              <a:spLocks noChangeShapeType="1"/>
            </p:cNvSpPr>
            <p:nvPr/>
          </p:nvSpPr>
          <p:spPr bwMode="auto">
            <a:xfrm>
              <a:off x="4236" y="112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45"/>
            <p:cNvSpPr>
              <a:spLocks noChangeShapeType="1"/>
            </p:cNvSpPr>
            <p:nvPr/>
          </p:nvSpPr>
          <p:spPr bwMode="auto">
            <a:xfrm>
              <a:off x="4236" y="1272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46"/>
            <p:cNvSpPr>
              <a:spLocks noChangeShapeType="1"/>
            </p:cNvSpPr>
            <p:nvPr/>
          </p:nvSpPr>
          <p:spPr bwMode="auto">
            <a:xfrm flipV="1">
              <a:off x="4232" y="1124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Arc 47"/>
            <p:cNvSpPr>
              <a:spLocks/>
            </p:cNvSpPr>
            <p:nvPr/>
          </p:nvSpPr>
          <p:spPr bwMode="auto">
            <a:xfrm>
              <a:off x="4380" y="1133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Arc 48"/>
            <p:cNvSpPr>
              <a:spLocks/>
            </p:cNvSpPr>
            <p:nvPr/>
          </p:nvSpPr>
          <p:spPr bwMode="auto">
            <a:xfrm>
              <a:off x="4380" y="1204"/>
              <a:ext cx="7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Line 49"/>
            <p:cNvSpPr>
              <a:spLocks noChangeShapeType="1"/>
            </p:cNvSpPr>
            <p:nvPr/>
          </p:nvSpPr>
          <p:spPr bwMode="auto">
            <a:xfrm>
              <a:off x="3500" y="1200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Line 50"/>
            <p:cNvSpPr>
              <a:spLocks noChangeShapeType="1"/>
            </p:cNvSpPr>
            <p:nvPr/>
          </p:nvSpPr>
          <p:spPr bwMode="auto">
            <a:xfrm>
              <a:off x="4452" y="1200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3" name="Group 51"/>
            <p:cNvGrpSpPr>
              <a:grpSpLocks/>
            </p:cNvGrpSpPr>
            <p:nvPr/>
          </p:nvGrpSpPr>
          <p:grpSpPr bwMode="auto">
            <a:xfrm>
              <a:off x="3988" y="996"/>
              <a:ext cx="72" cy="48"/>
              <a:chOff x="3988" y="996"/>
              <a:chExt cx="72" cy="48"/>
            </a:xfrm>
          </p:grpSpPr>
          <p:sp>
            <p:nvSpPr>
              <p:cNvPr id="531" name="Line 52"/>
              <p:cNvSpPr>
                <a:spLocks noChangeShapeType="1"/>
              </p:cNvSpPr>
              <p:nvPr/>
            </p:nvSpPr>
            <p:spPr bwMode="auto">
              <a:xfrm>
                <a:off x="3996" y="996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" name="Line 53"/>
              <p:cNvSpPr>
                <a:spLocks noChangeShapeType="1"/>
              </p:cNvSpPr>
              <p:nvPr/>
            </p:nvSpPr>
            <p:spPr bwMode="auto">
              <a:xfrm flipH="1">
                <a:off x="3988" y="996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4" name="Line 54"/>
            <p:cNvSpPr>
              <a:spLocks noChangeShapeType="1"/>
            </p:cNvSpPr>
            <p:nvPr/>
          </p:nvSpPr>
          <p:spPr bwMode="auto">
            <a:xfrm flipH="1">
              <a:off x="3900" y="652"/>
              <a:ext cx="72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Line 55"/>
            <p:cNvSpPr>
              <a:spLocks noChangeShapeType="1"/>
            </p:cNvSpPr>
            <p:nvPr/>
          </p:nvSpPr>
          <p:spPr bwMode="auto">
            <a:xfrm>
              <a:off x="3836" y="652"/>
              <a:ext cx="64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56"/>
            <p:cNvSpPr>
              <a:spLocks noChangeShapeType="1"/>
            </p:cNvSpPr>
            <p:nvPr/>
          </p:nvSpPr>
          <p:spPr bwMode="auto">
            <a:xfrm flipH="1">
              <a:off x="3828" y="64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57"/>
            <p:cNvSpPr>
              <a:spLocks noChangeArrowheads="1"/>
            </p:cNvSpPr>
            <p:nvPr/>
          </p:nvSpPr>
          <p:spPr bwMode="auto">
            <a:xfrm>
              <a:off x="3932" y="708"/>
              <a:ext cx="16" cy="2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188" name="Line 58"/>
            <p:cNvSpPr>
              <a:spLocks noChangeShapeType="1"/>
            </p:cNvSpPr>
            <p:nvPr/>
          </p:nvSpPr>
          <p:spPr bwMode="auto">
            <a:xfrm>
              <a:off x="3904" y="588"/>
              <a:ext cx="0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Line 59"/>
            <p:cNvSpPr>
              <a:spLocks noChangeShapeType="1"/>
            </p:cNvSpPr>
            <p:nvPr/>
          </p:nvSpPr>
          <p:spPr bwMode="auto">
            <a:xfrm>
              <a:off x="3936" y="724"/>
              <a:ext cx="0" cy="2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0" name="Group 60"/>
            <p:cNvGrpSpPr>
              <a:grpSpLocks/>
            </p:cNvGrpSpPr>
            <p:nvPr/>
          </p:nvGrpSpPr>
          <p:grpSpPr bwMode="auto">
            <a:xfrm>
              <a:off x="3828" y="1172"/>
              <a:ext cx="72" cy="48"/>
              <a:chOff x="3828" y="1172"/>
              <a:chExt cx="72" cy="48"/>
            </a:xfrm>
          </p:grpSpPr>
          <p:sp>
            <p:nvSpPr>
              <p:cNvPr id="529" name="Line 61"/>
              <p:cNvSpPr>
                <a:spLocks noChangeShapeType="1"/>
              </p:cNvSpPr>
              <p:nvPr/>
            </p:nvSpPr>
            <p:spPr bwMode="auto">
              <a:xfrm>
                <a:off x="3836" y="1172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0" name="Line 62"/>
              <p:cNvSpPr>
                <a:spLocks noChangeShapeType="1"/>
              </p:cNvSpPr>
              <p:nvPr/>
            </p:nvSpPr>
            <p:spPr bwMode="auto">
              <a:xfrm flipH="1">
                <a:off x="3828" y="1172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1" name="Line 63"/>
            <p:cNvSpPr>
              <a:spLocks noChangeShapeType="1"/>
            </p:cNvSpPr>
            <p:nvPr/>
          </p:nvSpPr>
          <p:spPr bwMode="auto">
            <a:xfrm flipH="1">
              <a:off x="3748" y="652"/>
              <a:ext cx="72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Line 64"/>
            <p:cNvSpPr>
              <a:spLocks noChangeShapeType="1"/>
            </p:cNvSpPr>
            <p:nvPr/>
          </p:nvSpPr>
          <p:spPr bwMode="auto">
            <a:xfrm>
              <a:off x="3684" y="652"/>
              <a:ext cx="64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Line 65"/>
            <p:cNvSpPr>
              <a:spLocks noChangeShapeType="1"/>
            </p:cNvSpPr>
            <p:nvPr/>
          </p:nvSpPr>
          <p:spPr bwMode="auto">
            <a:xfrm flipH="1">
              <a:off x="3676" y="64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66"/>
            <p:cNvSpPr>
              <a:spLocks noChangeArrowheads="1"/>
            </p:cNvSpPr>
            <p:nvPr/>
          </p:nvSpPr>
          <p:spPr bwMode="auto">
            <a:xfrm>
              <a:off x="3780" y="708"/>
              <a:ext cx="24" cy="2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195" name="Line 67"/>
            <p:cNvSpPr>
              <a:spLocks noChangeShapeType="1"/>
            </p:cNvSpPr>
            <p:nvPr/>
          </p:nvSpPr>
          <p:spPr bwMode="auto">
            <a:xfrm>
              <a:off x="3752" y="588"/>
              <a:ext cx="0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Line 68"/>
            <p:cNvSpPr>
              <a:spLocks noChangeShapeType="1"/>
            </p:cNvSpPr>
            <p:nvPr/>
          </p:nvSpPr>
          <p:spPr bwMode="auto">
            <a:xfrm>
              <a:off x="3720" y="692"/>
              <a:ext cx="0" cy="28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7" name="Group 69"/>
            <p:cNvGrpSpPr>
              <a:grpSpLocks/>
            </p:cNvGrpSpPr>
            <p:nvPr/>
          </p:nvGrpSpPr>
          <p:grpSpPr bwMode="auto">
            <a:xfrm>
              <a:off x="3684" y="996"/>
              <a:ext cx="72" cy="48"/>
              <a:chOff x="3684" y="996"/>
              <a:chExt cx="72" cy="48"/>
            </a:xfrm>
          </p:grpSpPr>
          <p:sp>
            <p:nvSpPr>
              <p:cNvPr id="527" name="Line 70"/>
              <p:cNvSpPr>
                <a:spLocks noChangeShapeType="1"/>
              </p:cNvSpPr>
              <p:nvPr/>
            </p:nvSpPr>
            <p:spPr bwMode="auto">
              <a:xfrm>
                <a:off x="3692" y="996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8" name="Line 71"/>
              <p:cNvSpPr>
                <a:spLocks noChangeShapeType="1"/>
              </p:cNvSpPr>
              <p:nvPr/>
            </p:nvSpPr>
            <p:spPr bwMode="auto">
              <a:xfrm flipH="1">
                <a:off x="3684" y="996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8" name="Group 72"/>
            <p:cNvGrpSpPr>
              <a:grpSpLocks/>
            </p:cNvGrpSpPr>
            <p:nvPr/>
          </p:nvGrpSpPr>
          <p:grpSpPr bwMode="auto">
            <a:xfrm>
              <a:off x="3684" y="1172"/>
              <a:ext cx="72" cy="48"/>
              <a:chOff x="3684" y="1172"/>
              <a:chExt cx="72" cy="48"/>
            </a:xfrm>
          </p:grpSpPr>
          <p:sp>
            <p:nvSpPr>
              <p:cNvPr id="525" name="Line 73"/>
              <p:cNvSpPr>
                <a:spLocks noChangeShapeType="1"/>
              </p:cNvSpPr>
              <p:nvPr/>
            </p:nvSpPr>
            <p:spPr bwMode="auto">
              <a:xfrm>
                <a:off x="3692" y="1172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6" name="Line 74"/>
              <p:cNvSpPr>
                <a:spLocks noChangeShapeType="1"/>
              </p:cNvSpPr>
              <p:nvPr/>
            </p:nvSpPr>
            <p:spPr bwMode="auto">
              <a:xfrm flipH="1">
                <a:off x="3684" y="1172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9" name="Line 75"/>
            <p:cNvSpPr>
              <a:spLocks noChangeShapeType="1"/>
            </p:cNvSpPr>
            <p:nvPr/>
          </p:nvSpPr>
          <p:spPr bwMode="auto">
            <a:xfrm flipH="1">
              <a:off x="3604" y="652"/>
              <a:ext cx="56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Line 76"/>
            <p:cNvSpPr>
              <a:spLocks noChangeShapeType="1"/>
            </p:cNvSpPr>
            <p:nvPr/>
          </p:nvSpPr>
          <p:spPr bwMode="auto">
            <a:xfrm>
              <a:off x="3540" y="652"/>
              <a:ext cx="64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Line 77"/>
            <p:cNvSpPr>
              <a:spLocks noChangeShapeType="1"/>
            </p:cNvSpPr>
            <p:nvPr/>
          </p:nvSpPr>
          <p:spPr bwMode="auto">
            <a:xfrm flipH="1">
              <a:off x="3532" y="648"/>
              <a:ext cx="12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78"/>
            <p:cNvSpPr>
              <a:spLocks noChangeArrowheads="1"/>
            </p:cNvSpPr>
            <p:nvPr/>
          </p:nvSpPr>
          <p:spPr bwMode="auto">
            <a:xfrm>
              <a:off x="3620" y="708"/>
              <a:ext cx="24" cy="2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203" name="Line 79"/>
            <p:cNvSpPr>
              <a:spLocks noChangeShapeType="1"/>
            </p:cNvSpPr>
            <p:nvPr/>
          </p:nvSpPr>
          <p:spPr bwMode="auto">
            <a:xfrm>
              <a:off x="3608" y="588"/>
              <a:ext cx="0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4" name="Group 80"/>
            <p:cNvGrpSpPr>
              <a:grpSpLocks/>
            </p:cNvGrpSpPr>
            <p:nvPr/>
          </p:nvGrpSpPr>
          <p:grpSpPr bwMode="auto">
            <a:xfrm>
              <a:off x="3532" y="820"/>
              <a:ext cx="64" cy="48"/>
              <a:chOff x="3532" y="820"/>
              <a:chExt cx="64" cy="48"/>
            </a:xfrm>
          </p:grpSpPr>
          <p:sp>
            <p:nvSpPr>
              <p:cNvPr id="523" name="Line 81"/>
              <p:cNvSpPr>
                <a:spLocks noChangeShapeType="1"/>
              </p:cNvSpPr>
              <p:nvPr/>
            </p:nvSpPr>
            <p:spPr bwMode="auto">
              <a:xfrm>
                <a:off x="3540" y="820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4" name="Line 82"/>
              <p:cNvSpPr>
                <a:spLocks noChangeShapeType="1"/>
              </p:cNvSpPr>
              <p:nvPr/>
            </p:nvSpPr>
            <p:spPr bwMode="auto">
              <a:xfrm flipH="1">
                <a:off x="3532" y="820"/>
                <a:ext cx="64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5" name="Line 83"/>
            <p:cNvSpPr>
              <a:spLocks noChangeShapeType="1"/>
            </p:cNvSpPr>
            <p:nvPr/>
          </p:nvSpPr>
          <p:spPr bwMode="auto">
            <a:xfrm>
              <a:off x="4236" y="2192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Line 84"/>
            <p:cNvSpPr>
              <a:spLocks noChangeShapeType="1"/>
            </p:cNvSpPr>
            <p:nvPr/>
          </p:nvSpPr>
          <p:spPr bwMode="auto">
            <a:xfrm>
              <a:off x="4236" y="2336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Line 85"/>
            <p:cNvSpPr>
              <a:spLocks noChangeShapeType="1"/>
            </p:cNvSpPr>
            <p:nvPr/>
          </p:nvSpPr>
          <p:spPr bwMode="auto">
            <a:xfrm flipV="1">
              <a:off x="4232" y="2188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Arc 86"/>
            <p:cNvSpPr>
              <a:spLocks/>
            </p:cNvSpPr>
            <p:nvPr/>
          </p:nvSpPr>
          <p:spPr bwMode="auto">
            <a:xfrm>
              <a:off x="4380" y="2197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Arc 87"/>
            <p:cNvSpPr>
              <a:spLocks/>
            </p:cNvSpPr>
            <p:nvPr/>
          </p:nvSpPr>
          <p:spPr bwMode="auto">
            <a:xfrm>
              <a:off x="4380" y="2264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Line 88"/>
            <p:cNvSpPr>
              <a:spLocks noChangeShapeType="1"/>
            </p:cNvSpPr>
            <p:nvPr/>
          </p:nvSpPr>
          <p:spPr bwMode="auto">
            <a:xfrm>
              <a:off x="3500" y="2264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Line 89"/>
            <p:cNvSpPr>
              <a:spLocks noChangeShapeType="1"/>
            </p:cNvSpPr>
            <p:nvPr/>
          </p:nvSpPr>
          <p:spPr bwMode="auto">
            <a:xfrm>
              <a:off x="4452" y="2264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2" name="Group 90"/>
            <p:cNvGrpSpPr>
              <a:grpSpLocks/>
            </p:cNvGrpSpPr>
            <p:nvPr/>
          </p:nvGrpSpPr>
          <p:grpSpPr bwMode="auto">
            <a:xfrm>
              <a:off x="3684" y="2244"/>
              <a:ext cx="72" cy="48"/>
              <a:chOff x="3684" y="2244"/>
              <a:chExt cx="72" cy="48"/>
            </a:xfrm>
          </p:grpSpPr>
          <p:sp>
            <p:nvSpPr>
              <p:cNvPr id="521" name="Line 91"/>
              <p:cNvSpPr>
                <a:spLocks noChangeShapeType="1"/>
              </p:cNvSpPr>
              <p:nvPr/>
            </p:nvSpPr>
            <p:spPr bwMode="auto">
              <a:xfrm>
                <a:off x="3692" y="2244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" name="Line 92"/>
              <p:cNvSpPr>
                <a:spLocks noChangeShapeType="1"/>
              </p:cNvSpPr>
              <p:nvPr/>
            </p:nvSpPr>
            <p:spPr bwMode="auto">
              <a:xfrm flipH="1">
                <a:off x="3684" y="2244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3" name="Line 93"/>
            <p:cNvSpPr>
              <a:spLocks noChangeShapeType="1"/>
            </p:cNvSpPr>
            <p:nvPr/>
          </p:nvSpPr>
          <p:spPr bwMode="auto">
            <a:xfrm>
              <a:off x="4236" y="236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Line 94"/>
            <p:cNvSpPr>
              <a:spLocks noChangeShapeType="1"/>
            </p:cNvSpPr>
            <p:nvPr/>
          </p:nvSpPr>
          <p:spPr bwMode="auto">
            <a:xfrm>
              <a:off x="4236" y="2512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Line 95"/>
            <p:cNvSpPr>
              <a:spLocks noChangeShapeType="1"/>
            </p:cNvSpPr>
            <p:nvPr/>
          </p:nvSpPr>
          <p:spPr bwMode="auto">
            <a:xfrm flipV="1">
              <a:off x="4232" y="2364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Arc 96"/>
            <p:cNvSpPr>
              <a:spLocks/>
            </p:cNvSpPr>
            <p:nvPr/>
          </p:nvSpPr>
          <p:spPr bwMode="auto">
            <a:xfrm>
              <a:off x="4380" y="2373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Arc 97"/>
            <p:cNvSpPr>
              <a:spLocks/>
            </p:cNvSpPr>
            <p:nvPr/>
          </p:nvSpPr>
          <p:spPr bwMode="auto">
            <a:xfrm>
              <a:off x="4380" y="2436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Line 98"/>
            <p:cNvSpPr>
              <a:spLocks noChangeShapeType="1"/>
            </p:cNvSpPr>
            <p:nvPr/>
          </p:nvSpPr>
          <p:spPr bwMode="auto">
            <a:xfrm>
              <a:off x="3500" y="2440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Line 99"/>
            <p:cNvSpPr>
              <a:spLocks noChangeShapeType="1"/>
            </p:cNvSpPr>
            <p:nvPr/>
          </p:nvSpPr>
          <p:spPr bwMode="auto">
            <a:xfrm>
              <a:off x="4452" y="2440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0" name="Group 100"/>
            <p:cNvGrpSpPr>
              <a:grpSpLocks/>
            </p:cNvGrpSpPr>
            <p:nvPr/>
          </p:nvGrpSpPr>
          <p:grpSpPr bwMode="auto">
            <a:xfrm>
              <a:off x="3828" y="2412"/>
              <a:ext cx="72" cy="48"/>
              <a:chOff x="3828" y="2412"/>
              <a:chExt cx="72" cy="48"/>
            </a:xfrm>
          </p:grpSpPr>
          <p:sp>
            <p:nvSpPr>
              <p:cNvPr id="519" name="Line 101"/>
              <p:cNvSpPr>
                <a:spLocks noChangeShapeType="1"/>
              </p:cNvSpPr>
              <p:nvPr/>
            </p:nvSpPr>
            <p:spPr bwMode="auto">
              <a:xfrm>
                <a:off x="3836" y="2412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0" name="Line 102"/>
              <p:cNvSpPr>
                <a:spLocks noChangeShapeType="1"/>
              </p:cNvSpPr>
              <p:nvPr/>
            </p:nvSpPr>
            <p:spPr bwMode="auto">
              <a:xfrm flipH="1">
                <a:off x="3828" y="2412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1" name="Line 103"/>
            <p:cNvSpPr>
              <a:spLocks noChangeShapeType="1"/>
            </p:cNvSpPr>
            <p:nvPr/>
          </p:nvSpPr>
          <p:spPr bwMode="auto">
            <a:xfrm>
              <a:off x="4236" y="288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Line 104"/>
            <p:cNvSpPr>
              <a:spLocks noChangeShapeType="1"/>
            </p:cNvSpPr>
            <p:nvPr/>
          </p:nvSpPr>
          <p:spPr bwMode="auto">
            <a:xfrm>
              <a:off x="4236" y="304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Line 105"/>
            <p:cNvSpPr>
              <a:spLocks noChangeShapeType="1"/>
            </p:cNvSpPr>
            <p:nvPr/>
          </p:nvSpPr>
          <p:spPr bwMode="auto">
            <a:xfrm flipV="1">
              <a:off x="4232" y="2884"/>
              <a:ext cx="0" cy="1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Arc 106"/>
            <p:cNvSpPr>
              <a:spLocks/>
            </p:cNvSpPr>
            <p:nvPr/>
          </p:nvSpPr>
          <p:spPr bwMode="auto">
            <a:xfrm>
              <a:off x="4380" y="2893"/>
              <a:ext cx="7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Arc 107"/>
            <p:cNvSpPr>
              <a:spLocks/>
            </p:cNvSpPr>
            <p:nvPr/>
          </p:nvSpPr>
          <p:spPr bwMode="auto">
            <a:xfrm>
              <a:off x="4380" y="2968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Line 108"/>
            <p:cNvSpPr>
              <a:spLocks noChangeShapeType="1"/>
            </p:cNvSpPr>
            <p:nvPr/>
          </p:nvSpPr>
          <p:spPr bwMode="auto">
            <a:xfrm>
              <a:off x="3500" y="2976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Line 109"/>
            <p:cNvSpPr>
              <a:spLocks noChangeShapeType="1"/>
            </p:cNvSpPr>
            <p:nvPr/>
          </p:nvSpPr>
          <p:spPr bwMode="auto">
            <a:xfrm>
              <a:off x="4452" y="2976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8" name="Group 110"/>
            <p:cNvGrpSpPr>
              <a:grpSpLocks/>
            </p:cNvGrpSpPr>
            <p:nvPr/>
          </p:nvGrpSpPr>
          <p:grpSpPr bwMode="auto">
            <a:xfrm>
              <a:off x="3988" y="2948"/>
              <a:ext cx="72" cy="40"/>
              <a:chOff x="3988" y="2948"/>
              <a:chExt cx="72" cy="40"/>
            </a:xfrm>
          </p:grpSpPr>
          <p:sp>
            <p:nvSpPr>
              <p:cNvPr id="517" name="Line 111"/>
              <p:cNvSpPr>
                <a:spLocks noChangeShapeType="1"/>
              </p:cNvSpPr>
              <p:nvPr/>
            </p:nvSpPr>
            <p:spPr bwMode="auto">
              <a:xfrm>
                <a:off x="3996" y="2948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8" name="Line 112"/>
              <p:cNvSpPr>
                <a:spLocks noChangeShapeType="1"/>
              </p:cNvSpPr>
              <p:nvPr/>
            </p:nvSpPr>
            <p:spPr bwMode="auto">
              <a:xfrm flipH="1">
                <a:off x="3988" y="2948"/>
                <a:ext cx="72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9" name="Group 113"/>
            <p:cNvGrpSpPr>
              <a:grpSpLocks/>
            </p:cNvGrpSpPr>
            <p:nvPr/>
          </p:nvGrpSpPr>
          <p:grpSpPr bwMode="auto">
            <a:xfrm>
              <a:off x="3900" y="2948"/>
              <a:ext cx="64" cy="40"/>
              <a:chOff x="3900" y="2948"/>
              <a:chExt cx="64" cy="40"/>
            </a:xfrm>
          </p:grpSpPr>
          <p:sp>
            <p:nvSpPr>
              <p:cNvPr id="515" name="Line 114"/>
              <p:cNvSpPr>
                <a:spLocks noChangeShapeType="1"/>
              </p:cNvSpPr>
              <p:nvPr/>
            </p:nvSpPr>
            <p:spPr bwMode="auto">
              <a:xfrm>
                <a:off x="3908" y="2948"/>
                <a:ext cx="48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6" name="Line 115"/>
              <p:cNvSpPr>
                <a:spLocks noChangeShapeType="1"/>
              </p:cNvSpPr>
              <p:nvPr/>
            </p:nvSpPr>
            <p:spPr bwMode="auto">
              <a:xfrm flipH="1">
                <a:off x="3900" y="2948"/>
                <a:ext cx="64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" name="Group 116"/>
            <p:cNvGrpSpPr>
              <a:grpSpLocks/>
            </p:cNvGrpSpPr>
            <p:nvPr/>
          </p:nvGrpSpPr>
          <p:grpSpPr bwMode="auto">
            <a:xfrm>
              <a:off x="3756" y="2948"/>
              <a:ext cx="56" cy="40"/>
              <a:chOff x="3756" y="2948"/>
              <a:chExt cx="56" cy="40"/>
            </a:xfrm>
          </p:grpSpPr>
          <p:sp>
            <p:nvSpPr>
              <p:cNvPr id="513" name="Line 117"/>
              <p:cNvSpPr>
                <a:spLocks noChangeShapeType="1"/>
              </p:cNvSpPr>
              <p:nvPr/>
            </p:nvSpPr>
            <p:spPr bwMode="auto">
              <a:xfrm>
                <a:off x="3764" y="2948"/>
                <a:ext cx="4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" name="Line 118"/>
              <p:cNvSpPr>
                <a:spLocks noChangeShapeType="1"/>
              </p:cNvSpPr>
              <p:nvPr/>
            </p:nvSpPr>
            <p:spPr bwMode="auto">
              <a:xfrm flipH="1">
                <a:off x="3756" y="2948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1" name="Group 119"/>
            <p:cNvGrpSpPr>
              <a:grpSpLocks/>
            </p:cNvGrpSpPr>
            <p:nvPr/>
          </p:nvGrpSpPr>
          <p:grpSpPr bwMode="auto">
            <a:xfrm>
              <a:off x="3604" y="2948"/>
              <a:ext cx="56" cy="40"/>
              <a:chOff x="3604" y="2948"/>
              <a:chExt cx="56" cy="40"/>
            </a:xfrm>
          </p:grpSpPr>
          <p:sp>
            <p:nvSpPr>
              <p:cNvPr id="511" name="Line 120"/>
              <p:cNvSpPr>
                <a:spLocks noChangeShapeType="1"/>
              </p:cNvSpPr>
              <p:nvPr/>
            </p:nvSpPr>
            <p:spPr bwMode="auto">
              <a:xfrm>
                <a:off x="3612" y="2948"/>
                <a:ext cx="4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" name="Line 121"/>
              <p:cNvSpPr>
                <a:spLocks noChangeShapeType="1"/>
              </p:cNvSpPr>
              <p:nvPr/>
            </p:nvSpPr>
            <p:spPr bwMode="auto">
              <a:xfrm flipH="1">
                <a:off x="3604" y="2948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2" name="Line 122"/>
            <p:cNvSpPr>
              <a:spLocks noChangeShapeType="1"/>
            </p:cNvSpPr>
            <p:nvPr/>
          </p:nvSpPr>
          <p:spPr bwMode="auto">
            <a:xfrm>
              <a:off x="4236" y="3064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Line 123"/>
            <p:cNvSpPr>
              <a:spLocks noChangeShapeType="1"/>
            </p:cNvSpPr>
            <p:nvPr/>
          </p:nvSpPr>
          <p:spPr bwMode="auto">
            <a:xfrm>
              <a:off x="4236" y="3216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Line 124"/>
            <p:cNvSpPr>
              <a:spLocks noChangeShapeType="1"/>
            </p:cNvSpPr>
            <p:nvPr/>
          </p:nvSpPr>
          <p:spPr bwMode="auto">
            <a:xfrm flipV="1">
              <a:off x="4232" y="3060"/>
              <a:ext cx="0" cy="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Arc 125"/>
            <p:cNvSpPr>
              <a:spLocks/>
            </p:cNvSpPr>
            <p:nvPr/>
          </p:nvSpPr>
          <p:spPr bwMode="auto">
            <a:xfrm>
              <a:off x="4380" y="3069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Arc 126"/>
            <p:cNvSpPr>
              <a:spLocks/>
            </p:cNvSpPr>
            <p:nvPr/>
          </p:nvSpPr>
          <p:spPr bwMode="auto">
            <a:xfrm>
              <a:off x="4380" y="3140"/>
              <a:ext cx="7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Line 127"/>
            <p:cNvSpPr>
              <a:spLocks noChangeShapeType="1"/>
            </p:cNvSpPr>
            <p:nvPr/>
          </p:nvSpPr>
          <p:spPr bwMode="auto">
            <a:xfrm>
              <a:off x="3500" y="3136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Line 128"/>
            <p:cNvSpPr>
              <a:spLocks noChangeShapeType="1"/>
            </p:cNvSpPr>
            <p:nvPr/>
          </p:nvSpPr>
          <p:spPr bwMode="auto">
            <a:xfrm>
              <a:off x="4452" y="3136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9" name="Group 129"/>
            <p:cNvGrpSpPr>
              <a:grpSpLocks/>
            </p:cNvGrpSpPr>
            <p:nvPr/>
          </p:nvGrpSpPr>
          <p:grpSpPr bwMode="auto">
            <a:xfrm>
              <a:off x="3988" y="3124"/>
              <a:ext cx="72" cy="32"/>
              <a:chOff x="3988" y="3124"/>
              <a:chExt cx="72" cy="32"/>
            </a:xfrm>
          </p:grpSpPr>
          <p:sp>
            <p:nvSpPr>
              <p:cNvPr id="509" name="Line 130"/>
              <p:cNvSpPr>
                <a:spLocks noChangeShapeType="1"/>
              </p:cNvSpPr>
              <p:nvPr/>
            </p:nvSpPr>
            <p:spPr bwMode="auto">
              <a:xfrm>
                <a:off x="3996" y="3124"/>
                <a:ext cx="56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0" name="Line 131"/>
              <p:cNvSpPr>
                <a:spLocks noChangeShapeType="1"/>
              </p:cNvSpPr>
              <p:nvPr/>
            </p:nvSpPr>
            <p:spPr bwMode="auto">
              <a:xfrm flipH="1">
                <a:off x="3988" y="3124"/>
                <a:ext cx="72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132"/>
            <p:cNvGrpSpPr>
              <a:grpSpLocks/>
            </p:cNvGrpSpPr>
            <p:nvPr/>
          </p:nvGrpSpPr>
          <p:grpSpPr bwMode="auto">
            <a:xfrm>
              <a:off x="3828" y="3124"/>
              <a:ext cx="72" cy="32"/>
              <a:chOff x="3828" y="3124"/>
              <a:chExt cx="72" cy="32"/>
            </a:xfrm>
          </p:grpSpPr>
          <p:sp>
            <p:nvSpPr>
              <p:cNvPr id="507" name="Line 133"/>
              <p:cNvSpPr>
                <a:spLocks noChangeShapeType="1"/>
              </p:cNvSpPr>
              <p:nvPr/>
            </p:nvSpPr>
            <p:spPr bwMode="auto">
              <a:xfrm>
                <a:off x="3836" y="3124"/>
                <a:ext cx="56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8" name="Line 134"/>
              <p:cNvSpPr>
                <a:spLocks noChangeShapeType="1"/>
              </p:cNvSpPr>
              <p:nvPr/>
            </p:nvSpPr>
            <p:spPr bwMode="auto">
              <a:xfrm flipH="1">
                <a:off x="3828" y="3124"/>
                <a:ext cx="72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1" name="Group 135"/>
            <p:cNvGrpSpPr>
              <a:grpSpLocks/>
            </p:cNvGrpSpPr>
            <p:nvPr/>
          </p:nvGrpSpPr>
          <p:grpSpPr bwMode="auto">
            <a:xfrm>
              <a:off x="3684" y="3124"/>
              <a:ext cx="72" cy="32"/>
              <a:chOff x="3684" y="3124"/>
              <a:chExt cx="72" cy="32"/>
            </a:xfrm>
          </p:grpSpPr>
          <p:sp>
            <p:nvSpPr>
              <p:cNvPr id="505" name="Line 136"/>
              <p:cNvSpPr>
                <a:spLocks noChangeShapeType="1"/>
              </p:cNvSpPr>
              <p:nvPr/>
            </p:nvSpPr>
            <p:spPr bwMode="auto">
              <a:xfrm>
                <a:off x="3692" y="3124"/>
                <a:ext cx="56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6" name="Line 137"/>
              <p:cNvSpPr>
                <a:spLocks noChangeShapeType="1"/>
              </p:cNvSpPr>
              <p:nvPr/>
            </p:nvSpPr>
            <p:spPr bwMode="auto">
              <a:xfrm flipH="1">
                <a:off x="3684" y="3124"/>
                <a:ext cx="72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2" name="Line 138"/>
            <p:cNvSpPr>
              <a:spLocks noChangeShapeType="1"/>
            </p:cNvSpPr>
            <p:nvPr/>
          </p:nvSpPr>
          <p:spPr bwMode="auto">
            <a:xfrm>
              <a:off x="4236" y="3240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Line 139"/>
            <p:cNvSpPr>
              <a:spLocks noChangeShapeType="1"/>
            </p:cNvSpPr>
            <p:nvPr/>
          </p:nvSpPr>
          <p:spPr bwMode="auto">
            <a:xfrm>
              <a:off x="4236" y="3392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Line 140"/>
            <p:cNvSpPr>
              <a:spLocks noChangeShapeType="1"/>
            </p:cNvSpPr>
            <p:nvPr/>
          </p:nvSpPr>
          <p:spPr bwMode="auto">
            <a:xfrm flipV="1">
              <a:off x="4232" y="3236"/>
              <a:ext cx="0" cy="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Arc 141"/>
            <p:cNvSpPr>
              <a:spLocks/>
            </p:cNvSpPr>
            <p:nvPr/>
          </p:nvSpPr>
          <p:spPr bwMode="auto">
            <a:xfrm>
              <a:off x="4380" y="3245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Arc 142"/>
            <p:cNvSpPr>
              <a:spLocks/>
            </p:cNvSpPr>
            <p:nvPr/>
          </p:nvSpPr>
          <p:spPr bwMode="auto">
            <a:xfrm>
              <a:off x="4380" y="3312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Line 143"/>
            <p:cNvSpPr>
              <a:spLocks noChangeShapeType="1"/>
            </p:cNvSpPr>
            <p:nvPr/>
          </p:nvSpPr>
          <p:spPr bwMode="auto">
            <a:xfrm>
              <a:off x="3500" y="3320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Line 144"/>
            <p:cNvSpPr>
              <a:spLocks noChangeShapeType="1"/>
            </p:cNvSpPr>
            <p:nvPr/>
          </p:nvSpPr>
          <p:spPr bwMode="auto">
            <a:xfrm>
              <a:off x="4452" y="3320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9" name="Group 145"/>
            <p:cNvGrpSpPr>
              <a:grpSpLocks/>
            </p:cNvGrpSpPr>
            <p:nvPr/>
          </p:nvGrpSpPr>
          <p:grpSpPr bwMode="auto">
            <a:xfrm>
              <a:off x="4060" y="3292"/>
              <a:ext cx="56" cy="40"/>
              <a:chOff x="4060" y="3292"/>
              <a:chExt cx="56" cy="40"/>
            </a:xfrm>
          </p:grpSpPr>
          <p:sp>
            <p:nvSpPr>
              <p:cNvPr id="503" name="Line 146"/>
              <p:cNvSpPr>
                <a:spLocks noChangeShapeType="1"/>
              </p:cNvSpPr>
              <p:nvPr/>
            </p:nvSpPr>
            <p:spPr bwMode="auto">
              <a:xfrm>
                <a:off x="4068" y="3292"/>
                <a:ext cx="4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4" name="Line 147"/>
              <p:cNvSpPr>
                <a:spLocks noChangeShapeType="1"/>
              </p:cNvSpPr>
              <p:nvPr/>
            </p:nvSpPr>
            <p:spPr bwMode="auto">
              <a:xfrm flipH="1">
                <a:off x="4060" y="3292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50" name="Group 148"/>
            <p:cNvGrpSpPr>
              <a:grpSpLocks/>
            </p:cNvGrpSpPr>
            <p:nvPr/>
          </p:nvGrpSpPr>
          <p:grpSpPr bwMode="auto">
            <a:xfrm>
              <a:off x="3532" y="3292"/>
              <a:ext cx="64" cy="40"/>
              <a:chOff x="3532" y="3292"/>
              <a:chExt cx="64" cy="40"/>
            </a:xfrm>
          </p:grpSpPr>
          <p:sp>
            <p:nvSpPr>
              <p:cNvPr id="501" name="Line 149"/>
              <p:cNvSpPr>
                <a:spLocks noChangeShapeType="1"/>
              </p:cNvSpPr>
              <p:nvPr/>
            </p:nvSpPr>
            <p:spPr bwMode="auto">
              <a:xfrm>
                <a:off x="3540" y="3292"/>
                <a:ext cx="48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" name="Line 150"/>
              <p:cNvSpPr>
                <a:spLocks noChangeShapeType="1"/>
              </p:cNvSpPr>
              <p:nvPr/>
            </p:nvSpPr>
            <p:spPr bwMode="auto">
              <a:xfrm flipH="1">
                <a:off x="3532" y="3292"/>
                <a:ext cx="64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1" name="Line 151"/>
            <p:cNvSpPr>
              <a:spLocks noChangeShapeType="1"/>
            </p:cNvSpPr>
            <p:nvPr/>
          </p:nvSpPr>
          <p:spPr bwMode="auto">
            <a:xfrm>
              <a:off x="4236" y="340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Line 152"/>
            <p:cNvSpPr>
              <a:spLocks noChangeShapeType="1"/>
            </p:cNvSpPr>
            <p:nvPr/>
          </p:nvSpPr>
          <p:spPr bwMode="auto">
            <a:xfrm>
              <a:off x="4236" y="3560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Line 153"/>
            <p:cNvSpPr>
              <a:spLocks noChangeShapeType="1"/>
            </p:cNvSpPr>
            <p:nvPr/>
          </p:nvSpPr>
          <p:spPr bwMode="auto">
            <a:xfrm flipV="1">
              <a:off x="4232" y="3404"/>
              <a:ext cx="0" cy="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Arc 154"/>
            <p:cNvSpPr>
              <a:spLocks/>
            </p:cNvSpPr>
            <p:nvPr/>
          </p:nvSpPr>
          <p:spPr bwMode="auto">
            <a:xfrm>
              <a:off x="4380" y="3413"/>
              <a:ext cx="7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Arc 155"/>
            <p:cNvSpPr>
              <a:spLocks/>
            </p:cNvSpPr>
            <p:nvPr/>
          </p:nvSpPr>
          <p:spPr bwMode="auto">
            <a:xfrm>
              <a:off x="4380" y="3488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Line 156"/>
            <p:cNvSpPr>
              <a:spLocks noChangeShapeType="1"/>
            </p:cNvSpPr>
            <p:nvPr/>
          </p:nvSpPr>
          <p:spPr bwMode="auto">
            <a:xfrm>
              <a:off x="3500" y="3480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Line 157"/>
            <p:cNvSpPr>
              <a:spLocks noChangeShapeType="1"/>
            </p:cNvSpPr>
            <p:nvPr/>
          </p:nvSpPr>
          <p:spPr bwMode="auto">
            <a:xfrm>
              <a:off x="4452" y="3480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8" name="Group 158"/>
            <p:cNvGrpSpPr>
              <a:grpSpLocks/>
            </p:cNvGrpSpPr>
            <p:nvPr/>
          </p:nvGrpSpPr>
          <p:grpSpPr bwMode="auto">
            <a:xfrm>
              <a:off x="4060" y="3468"/>
              <a:ext cx="56" cy="40"/>
              <a:chOff x="4060" y="3468"/>
              <a:chExt cx="56" cy="40"/>
            </a:xfrm>
          </p:grpSpPr>
          <p:sp>
            <p:nvSpPr>
              <p:cNvPr id="499" name="Line 159"/>
              <p:cNvSpPr>
                <a:spLocks noChangeShapeType="1"/>
              </p:cNvSpPr>
              <p:nvPr/>
            </p:nvSpPr>
            <p:spPr bwMode="auto">
              <a:xfrm>
                <a:off x="4068" y="3468"/>
                <a:ext cx="4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0" name="Line 160"/>
              <p:cNvSpPr>
                <a:spLocks noChangeShapeType="1"/>
              </p:cNvSpPr>
              <p:nvPr/>
            </p:nvSpPr>
            <p:spPr bwMode="auto">
              <a:xfrm flipH="1">
                <a:off x="4060" y="3468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59" name="Group 161"/>
            <p:cNvGrpSpPr>
              <a:grpSpLocks/>
            </p:cNvGrpSpPr>
            <p:nvPr/>
          </p:nvGrpSpPr>
          <p:grpSpPr bwMode="auto">
            <a:xfrm>
              <a:off x="3828" y="3468"/>
              <a:ext cx="72" cy="40"/>
              <a:chOff x="3828" y="3468"/>
              <a:chExt cx="72" cy="40"/>
            </a:xfrm>
          </p:grpSpPr>
          <p:sp>
            <p:nvSpPr>
              <p:cNvPr id="497" name="Line 162"/>
              <p:cNvSpPr>
                <a:spLocks noChangeShapeType="1"/>
              </p:cNvSpPr>
              <p:nvPr/>
            </p:nvSpPr>
            <p:spPr bwMode="auto">
              <a:xfrm>
                <a:off x="3836" y="3468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8" name="Line 163"/>
              <p:cNvSpPr>
                <a:spLocks noChangeShapeType="1"/>
              </p:cNvSpPr>
              <p:nvPr/>
            </p:nvSpPr>
            <p:spPr bwMode="auto">
              <a:xfrm flipH="1">
                <a:off x="3828" y="3468"/>
                <a:ext cx="72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0" name="Group 164"/>
            <p:cNvGrpSpPr>
              <a:grpSpLocks/>
            </p:cNvGrpSpPr>
            <p:nvPr/>
          </p:nvGrpSpPr>
          <p:grpSpPr bwMode="auto">
            <a:xfrm>
              <a:off x="3756" y="3468"/>
              <a:ext cx="56" cy="40"/>
              <a:chOff x="3756" y="3468"/>
              <a:chExt cx="56" cy="40"/>
            </a:xfrm>
          </p:grpSpPr>
          <p:sp>
            <p:nvSpPr>
              <p:cNvPr id="495" name="Line 165"/>
              <p:cNvSpPr>
                <a:spLocks noChangeShapeType="1"/>
              </p:cNvSpPr>
              <p:nvPr/>
            </p:nvSpPr>
            <p:spPr bwMode="auto">
              <a:xfrm>
                <a:off x="3764" y="3468"/>
                <a:ext cx="4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6" name="Line 166"/>
              <p:cNvSpPr>
                <a:spLocks noChangeShapeType="1"/>
              </p:cNvSpPr>
              <p:nvPr/>
            </p:nvSpPr>
            <p:spPr bwMode="auto">
              <a:xfrm flipH="1">
                <a:off x="3756" y="3468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1" name="Line 167"/>
            <p:cNvSpPr>
              <a:spLocks noChangeShapeType="1"/>
            </p:cNvSpPr>
            <p:nvPr/>
          </p:nvSpPr>
          <p:spPr bwMode="auto">
            <a:xfrm>
              <a:off x="4584" y="748"/>
              <a:ext cx="0" cy="28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2" name="Group 168"/>
            <p:cNvGrpSpPr>
              <a:grpSpLocks/>
            </p:cNvGrpSpPr>
            <p:nvPr/>
          </p:nvGrpSpPr>
          <p:grpSpPr bwMode="auto">
            <a:xfrm>
              <a:off x="4525" y="3540"/>
              <a:ext cx="135" cy="280"/>
              <a:chOff x="4525" y="3540"/>
              <a:chExt cx="135" cy="280"/>
            </a:xfrm>
          </p:grpSpPr>
          <p:sp>
            <p:nvSpPr>
              <p:cNvPr id="490" name="Arc 169"/>
              <p:cNvSpPr>
                <a:spLocks/>
              </p:cNvSpPr>
              <p:nvPr/>
            </p:nvSpPr>
            <p:spPr bwMode="auto">
              <a:xfrm>
                <a:off x="4592" y="3540"/>
                <a:ext cx="6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" name="Arc 170"/>
              <p:cNvSpPr>
                <a:spLocks/>
              </p:cNvSpPr>
              <p:nvPr/>
            </p:nvSpPr>
            <p:spPr bwMode="auto">
              <a:xfrm>
                <a:off x="4588" y="3540"/>
                <a:ext cx="72" cy="2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2" name="Arc 171"/>
              <p:cNvSpPr>
                <a:spLocks/>
              </p:cNvSpPr>
              <p:nvPr/>
            </p:nvSpPr>
            <p:spPr bwMode="auto">
              <a:xfrm>
                <a:off x="4525" y="3552"/>
                <a:ext cx="72" cy="2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3" name="Arc 172"/>
              <p:cNvSpPr>
                <a:spLocks/>
              </p:cNvSpPr>
              <p:nvPr/>
            </p:nvSpPr>
            <p:spPr bwMode="auto">
              <a:xfrm>
                <a:off x="4525" y="3540"/>
                <a:ext cx="72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4" name="Line 173"/>
              <p:cNvSpPr>
                <a:spLocks noChangeShapeType="1"/>
              </p:cNvSpPr>
              <p:nvPr/>
            </p:nvSpPr>
            <p:spPr bwMode="auto">
              <a:xfrm>
                <a:off x="4584" y="3772"/>
                <a:ext cx="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3" name="Line 174"/>
            <p:cNvSpPr>
              <a:spLocks noChangeShapeType="1"/>
            </p:cNvSpPr>
            <p:nvPr/>
          </p:nvSpPr>
          <p:spPr bwMode="auto">
            <a:xfrm>
              <a:off x="4768" y="1468"/>
              <a:ext cx="0" cy="20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4" name="Group 175"/>
            <p:cNvGrpSpPr>
              <a:grpSpLocks/>
            </p:cNvGrpSpPr>
            <p:nvPr/>
          </p:nvGrpSpPr>
          <p:grpSpPr bwMode="auto">
            <a:xfrm>
              <a:off x="4701" y="3540"/>
              <a:ext cx="151" cy="280"/>
              <a:chOff x="4701" y="3540"/>
              <a:chExt cx="151" cy="280"/>
            </a:xfrm>
          </p:grpSpPr>
          <p:sp>
            <p:nvSpPr>
              <p:cNvPr id="485" name="Arc 176"/>
              <p:cNvSpPr>
                <a:spLocks/>
              </p:cNvSpPr>
              <p:nvPr/>
            </p:nvSpPr>
            <p:spPr bwMode="auto">
              <a:xfrm>
                <a:off x="4780" y="3540"/>
                <a:ext cx="72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6" name="Arc 177"/>
              <p:cNvSpPr>
                <a:spLocks/>
              </p:cNvSpPr>
              <p:nvPr/>
            </p:nvSpPr>
            <p:spPr bwMode="auto">
              <a:xfrm>
                <a:off x="4776" y="3540"/>
                <a:ext cx="76" cy="2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7" name="Arc 178"/>
              <p:cNvSpPr>
                <a:spLocks/>
              </p:cNvSpPr>
              <p:nvPr/>
            </p:nvSpPr>
            <p:spPr bwMode="auto">
              <a:xfrm>
                <a:off x="4701" y="3552"/>
                <a:ext cx="76" cy="2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8" name="Arc 179"/>
              <p:cNvSpPr>
                <a:spLocks/>
              </p:cNvSpPr>
              <p:nvPr/>
            </p:nvSpPr>
            <p:spPr bwMode="auto">
              <a:xfrm>
                <a:off x="4701" y="3540"/>
                <a:ext cx="76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9" name="Line 180"/>
              <p:cNvSpPr>
                <a:spLocks noChangeShapeType="1"/>
              </p:cNvSpPr>
              <p:nvPr/>
            </p:nvSpPr>
            <p:spPr bwMode="auto">
              <a:xfrm>
                <a:off x="4768" y="3772"/>
                <a:ext cx="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5" name="Line 181"/>
            <p:cNvSpPr>
              <a:spLocks noChangeShapeType="1"/>
            </p:cNvSpPr>
            <p:nvPr/>
          </p:nvSpPr>
          <p:spPr bwMode="auto">
            <a:xfrm>
              <a:off x="4944" y="2220"/>
              <a:ext cx="0" cy="1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" name="Group 182"/>
            <p:cNvGrpSpPr>
              <a:grpSpLocks/>
            </p:cNvGrpSpPr>
            <p:nvPr/>
          </p:nvGrpSpPr>
          <p:grpSpPr bwMode="auto">
            <a:xfrm>
              <a:off x="4885" y="3540"/>
              <a:ext cx="143" cy="280"/>
              <a:chOff x="4885" y="3540"/>
              <a:chExt cx="143" cy="280"/>
            </a:xfrm>
          </p:grpSpPr>
          <p:sp>
            <p:nvSpPr>
              <p:cNvPr id="480" name="Arc 183"/>
              <p:cNvSpPr>
                <a:spLocks/>
              </p:cNvSpPr>
              <p:nvPr/>
            </p:nvSpPr>
            <p:spPr bwMode="auto">
              <a:xfrm>
                <a:off x="4956" y="3540"/>
                <a:ext cx="72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" name="Arc 184"/>
              <p:cNvSpPr>
                <a:spLocks/>
              </p:cNvSpPr>
              <p:nvPr/>
            </p:nvSpPr>
            <p:spPr bwMode="auto">
              <a:xfrm>
                <a:off x="4952" y="3540"/>
                <a:ext cx="76" cy="2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2" name="Arc 185"/>
              <p:cNvSpPr>
                <a:spLocks/>
              </p:cNvSpPr>
              <p:nvPr/>
            </p:nvSpPr>
            <p:spPr bwMode="auto">
              <a:xfrm>
                <a:off x="4885" y="3552"/>
                <a:ext cx="76" cy="2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" name="Arc 186"/>
              <p:cNvSpPr>
                <a:spLocks/>
              </p:cNvSpPr>
              <p:nvPr/>
            </p:nvSpPr>
            <p:spPr bwMode="auto">
              <a:xfrm>
                <a:off x="4885" y="3540"/>
                <a:ext cx="76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4" name="Line 187"/>
              <p:cNvSpPr>
                <a:spLocks noChangeShapeType="1"/>
              </p:cNvSpPr>
              <p:nvPr/>
            </p:nvSpPr>
            <p:spPr bwMode="auto">
              <a:xfrm>
                <a:off x="4944" y="3772"/>
                <a:ext cx="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" name="Line 188"/>
            <p:cNvSpPr>
              <a:spLocks noChangeShapeType="1"/>
            </p:cNvSpPr>
            <p:nvPr/>
          </p:nvSpPr>
          <p:spPr bwMode="auto">
            <a:xfrm>
              <a:off x="5144" y="2900"/>
              <a:ext cx="0" cy="6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8" name="Group 189"/>
            <p:cNvGrpSpPr>
              <a:grpSpLocks/>
            </p:cNvGrpSpPr>
            <p:nvPr/>
          </p:nvGrpSpPr>
          <p:grpSpPr bwMode="auto">
            <a:xfrm>
              <a:off x="5077" y="3540"/>
              <a:ext cx="135" cy="280"/>
              <a:chOff x="5077" y="3540"/>
              <a:chExt cx="135" cy="280"/>
            </a:xfrm>
          </p:grpSpPr>
          <p:sp>
            <p:nvSpPr>
              <p:cNvPr id="475" name="Arc 190"/>
              <p:cNvSpPr>
                <a:spLocks/>
              </p:cNvSpPr>
              <p:nvPr/>
            </p:nvSpPr>
            <p:spPr bwMode="auto">
              <a:xfrm>
                <a:off x="5144" y="3540"/>
                <a:ext cx="68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6" name="Arc 191"/>
              <p:cNvSpPr>
                <a:spLocks/>
              </p:cNvSpPr>
              <p:nvPr/>
            </p:nvSpPr>
            <p:spPr bwMode="auto">
              <a:xfrm>
                <a:off x="5140" y="3540"/>
                <a:ext cx="72" cy="2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7" name="Arc 192"/>
              <p:cNvSpPr>
                <a:spLocks/>
              </p:cNvSpPr>
              <p:nvPr/>
            </p:nvSpPr>
            <p:spPr bwMode="auto">
              <a:xfrm>
                <a:off x="5077" y="3552"/>
                <a:ext cx="72" cy="2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8" name="Arc 193"/>
              <p:cNvSpPr>
                <a:spLocks/>
              </p:cNvSpPr>
              <p:nvPr/>
            </p:nvSpPr>
            <p:spPr bwMode="auto">
              <a:xfrm>
                <a:off x="5077" y="3540"/>
                <a:ext cx="72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Line 194"/>
              <p:cNvSpPr>
                <a:spLocks noChangeShapeType="1"/>
              </p:cNvSpPr>
              <p:nvPr/>
            </p:nvSpPr>
            <p:spPr bwMode="auto">
              <a:xfrm>
                <a:off x="5144" y="3772"/>
                <a:ext cx="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9" name="Line 195"/>
            <p:cNvSpPr>
              <a:spLocks noChangeShapeType="1"/>
            </p:cNvSpPr>
            <p:nvPr/>
          </p:nvSpPr>
          <p:spPr bwMode="auto">
            <a:xfrm>
              <a:off x="4236" y="1664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Line 196"/>
            <p:cNvSpPr>
              <a:spLocks noChangeShapeType="1"/>
            </p:cNvSpPr>
            <p:nvPr/>
          </p:nvSpPr>
          <p:spPr bwMode="auto">
            <a:xfrm>
              <a:off x="4236" y="180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Line 197"/>
            <p:cNvSpPr>
              <a:spLocks noChangeShapeType="1"/>
            </p:cNvSpPr>
            <p:nvPr/>
          </p:nvSpPr>
          <p:spPr bwMode="auto">
            <a:xfrm flipV="1">
              <a:off x="4232" y="1660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Arc 198"/>
            <p:cNvSpPr>
              <a:spLocks/>
            </p:cNvSpPr>
            <p:nvPr/>
          </p:nvSpPr>
          <p:spPr bwMode="auto">
            <a:xfrm>
              <a:off x="4380" y="1669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Arc 199"/>
            <p:cNvSpPr>
              <a:spLocks/>
            </p:cNvSpPr>
            <p:nvPr/>
          </p:nvSpPr>
          <p:spPr bwMode="auto">
            <a:xfrm>
              <a:off x="4380" y="1740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Line 200"/>
            <p:cNvSpPr>
              <a:spLocks noChangeShapeType="1"/>
            </p:cNvSpPr>
            <p:nvPr/>
          </p:nvSpPr>
          <p:spPr bwMode="auto">
            <a:xfrm>
              <a:off x="3500" y="1736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Line 201"/>
            <p:cNvSpPr>
              <a:spLocks noChangeShapeType="1"/>
            </p:cNvSpPr>
            <p:nvPr/>
          </p:nvSpPr>
          <p:spPr bwMode="auto">
            <a:xfrm>
              <a:off x="4452" y="1736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Line 202"/>
            <p:cNvSpPr>
              <a:spLocks noChangeShapeType="1"/>
            </p:cNvSpPr>
            <p:nvPr/>
          </p:nvSpPr>
          <p:spPr bwMode="auto">
            <a:xfrm>
              <a:off x="4236" y="1304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Line 203"/>
            <p:cNvSpPr>
              <a:spLocks noChangeShapeType="1"/>
            </p:cNvSpPr>
            <p:nvPr/>
          </p:nvSpPr>
          <p:spPr bwMode="auto">
            <a:xfrm>
              <a:off x="4236" y="144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Line 204"/>
            <p:cNvSpPr>
              <a:spLocks noChangeShapeType="1"/>
            </p:cNvSpPr>
            <p:nvPr/>
          </p:nvSpPr>
          <p:spPr bwMode="auto">
            <a:xfrm flipV="1">
              <a:off x="4232" y="1300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Arc 205"/>
            <p:cNvSpPr>
              <a:spLocks/>
            </p:cNvSpPr>
            <p:nvPr/>
          </p:nvSpPr>
          <p:spPr bwMode="auto">
            <a:xfrm>
              <a:off x="4380" y="1309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Arc 206"/>
            <p:cNvSpPr>
              <a:spLocks/>
            </p:cNvSpPr>
            <p:nvPr/>
          </p:nvSpPr>
          <p:spPr bwMode="auto">
            <a:xfrm>
              <a:off x="4380" y="1380"/>
              <a:ext cx="7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Line 207"/>
            <p:cNvSpPr>
              <a:spLocks noChangeShapeType="1"/>
            </p:cNvSpPr>
            <p:nvPr/>
          </p:nvSpPr>
          <p:spPr bwMode="auto">
            <a:xfrm>
              <a:off x="3500" y="1376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Line 208"/>
            <p:cNvSpPr>
              <a:spLocks noChangeShapeType="1"/>
            </p:cNvSpPr>
            <p:nvPr/>
          </p:nvSpPr>
          <p:spPr bwMode="auto">
            <a:xfrm>
              <a:off x="4452" y="1376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Line 209"/>
            <p:cNvSpPr>
              <a:spLocks noChangeShapeType="1"/>
            </p:cNvSpPr>
            <p:nvPr/>
          </p:nvSpPr>
          <p:spPr bwMode="auto">
            <a:xfrm>
              <a:off x="4236" y="1840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Line 210"/>
            <p:cNvSpPr>
              <a:spLocks noChangeShapeType="1"/>
            </p:cNvSpPr>
            <p:nvPr/>
          </p:nvSpPr>
          <p:spPr bwMode="auto">
            <a:xfrm>
              <a:off x="4236" y="1992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Line 211"/>
            <p:cNvSpPr>
              <a:spLocks noChangeShapeType="1"/>
            </p:cNvSpPr>
            <p:nvPr/>
          </p:nvSpPr>
          <p:spPr bwMode="auto">
            <a:xfrm flipV="1">
              <a:off x="4232" y="1836"/>
              <a:ext cx="0" cy="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Arc 212"/>
            <p:cNvSpPr>
              <a:spLocks/>
            </p:cNvSpPr>
            <p:nvPr/>
          </p:nvSpPr>
          <p:spPr bwMode="auto">
            <a:xfrm>
              <a:off x="4380" y="1845"/>
              <a:ext cx="7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Arc 213"/>
            <p:cNvSpPr>
              <a:spLocks/>
            </p:cNvSpPr>
            <p:nvPr/>
          </p:nvSpPr>
          <p:spPr bwMode="auto">
            <a:xfrm>
              <a:off x="4380" y="1916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Line 214"/>
            <p:cNvSpPr>
              <a:spLocks noChangeShapeType="1"/>
            </p:cNvSpPr>
            <p:nvPr/>
          </p:nvSpPr>
          <p:spPr bwMode="auto">
            <a:xfrm>
              <a:off x="3500" y="1912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Line 215"/>
            <p:cNvSpPr>
              <a:spLocks noChangeShapeType="1"/>
            </p:cNvSpPr>
            <p:nvPr/>
          </p:nvSpPr>
          <p:spPr bwMode="auto">
            <a:xfrm>
              <a:off x="4452" y="1912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Line 216"/>
            <p:cNvSpPr>
              <a:spLocks noChangeShapeType="1"/>
            </p:cNvSpPr>
            <p:nvPr/>
          </p:nvSpPr>
          <p:spPr bwMode="auto">
            <a:xfrm>
              <a:off x="4236" y="2016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Line 217"/>
            <p:cNvSpPr>
              <a:spLocks noChangeShapeType="1"/>
            </p:cNvSpPr>
            <p:nvPr/>
          </p:nvSpPr>
          <p:spPr bwMode="auto">
            <a:xfrm>
              <a:off x="4236" y="2168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218"/>
            <p:cNvSpPr>
              <a:spLocks noChangeShapeType="1"/>
            </p:cNvSpPr>
            <p:nvPr/>
          </p:nvSpPr>
          <p:spPr bwMode="auto">
            <a:xfrm flipV="1">
              <a:off x="4232" y="2012"/>
              <a:ext cx="0" cy="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Arc 219"/>
            <p:cNvSpPr>
              <a:spLocks/>
            </p:cNvSpPr>
            <p:nvPr/>
          </p:nvSpPr>
          <p:spPr bwMode="auto">
            <a:xfrm>
              <a:off x="4380" y="2021"/>
              <a:ext cx="7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Arc 220"/>
            <p:cNvSpPr>
              <a:spLocks/>
            </p:cNvSpPr>
            <p:nvPr/>
          </p:nvSpPr>
          <p:spPr bwMode="auto">
            <a:xfrm>
              <a:off x="4380" y="2092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Line 221"/>
            <p:cNvSpPr>
              <a:spLocks noChangeShapeType="1"/>
            </p:cNvSpPr>
            <p:nvPr/>
          </p:nvSpPr>
          <p:spPr bwMode="auto">
            <a:xfrm>
              <a:off x="3500" y="2096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Line 222"/>
            <p:cNvSpPr>
              <a:spLocks noChangeShapeType="1"/>
            </p:cNvSpPr>
            <p:nvPr/>
          </p:nvSpPr>
          <p:spPr bwMode="auto">
            <a:xfrm>
              <a:off x="4452" y="2096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Line 223"/>
            <p:cNvSpPr>
              <a:spLocks noChangeShapeType="1"/>
            </p:cNvSpPr>
            <p:nvPr/>
          </p:nvSpPr>
          <p:spPr bwMode="auto">
            <a:xfrm>
              <a:off x="4236" y="2536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Line 224"/>
            <p:cNvSpPr>
              <a:spLocks noChangeShapeType="1"/>
            </p:cNvSpPr>
            <p:nvPr/>
          </p:nvSpPr>
          <p:spPr bwMode="auto">
            <a:xfrm>
              <a:off x="4236" y="2680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Line 225"/>
            <p:cNvSpPr>
              <a:spLocks noChangeShapeType="1"/>
            </p:cNvSpPr>
            <p:nvPr/>
          </p:nvSpPr>
          <p:spPr bwMode="auto">
            <a:xfrm flipV="1">
              <a:off x="4232" y="2532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Arc 226"/>
            <p:cNvSpPr>
              <a:spLocks/>
            </p:cNvSpPr>
            <p:nvPr/>
          </p:nvSpPr>
          <p:spPr bwMode="auto">
            <a:xfrm>
              <a:off x="4380" y="2541"/>
              <a:ext cx="7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Arc 227"/>
            <p:cNvSpPr>
              <a:spLocks/>
            </p:cNvSpPr>
            <p:nvPr/>
          </p:nvSpPr>
          <p:spPr bwMode="auto">
            <a:xfrm>
              <a:off x="4380" y="2612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Line 228"/>
            <p:cNvSpPr>
              <a:spLocks noChangeShapeType="1"/>
            </p:cNvSpPr>
            <p:nvPr/>
          </p:nvSpPr>
          <p:spPr bwMode="auto">
            <a:xfrm>
              <a:off x="3500" y="2608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Line 229"/>
            <p:cNvSpPr>
              <a:spLocks noChangeShapeType="1"/>
            </p:cNvSpPr>
            <p:nvPr/>
          </p:nvSpPr>
          <p:spPr bwMode="auto">
            <a:xfrm>
              <a:off x="4452" y="2608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Line 230"/>
            <p:cNvSpPr>
              <a:spLocks noChangeShapeType="1"/>
            </p:cNvSpPr>
            <p:nvPr/>
          </p:nvSpPr>
          <p:spPr bwMode="auto">
            <a:xfrm>
              <a:off x="4236" y="2712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Line 231"/>
            <p:cNvSpPr>
              <a:spLocks noChangeShapeType="1"/>
            </p:cNvSpPr>
            <p:nvPr/>
          </p:nvSpPr>
          <p:spPr bwMode="auto">
            <a:xfrm>
              <a:off x="4236" y="2872"/>
              <a:ext cx="1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Line 232"/>
            <p:cNvSpPr>
              <a:spLocks noChangeShapeType="1"/>
            </p:cNvSpPr>
            <p:nvPr/>
          </p:nvSpPr>
          <p:spPr bwMode="auto">
            <a:xfrm flipV="1">
              <a:off x="4232" y="2708"/>
              <a:ext cx="0" cy="1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Arc 233"/>
            <p:cNvSpPr>
              <a:spLocks/>
            </p:cNvSpPr>
            <p:nvPr/>
          </p:nvSpPr>
          <p:spPr bwMode="auto">
            <a:xfrm>
              <a:off x="4380" y="2717"/>
              <a:ext cx="7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Arc 234"/>
            <p:cNvSpPr>
              <a:spLocks/>
            </p:cNvSpPr>
            <p:nvPr/>
          </p:nvSpPr>
          <p:spPr bwMode="auto">
            <a:xfrm>
              <a:off x="4380" y="2792"/>
              <a:ext cx="72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Line 235"/>
            <p:cNvSpPr>
              <a:spLocks noChangeShapeType="1"/>
            </p:cNvSpPr>
            <p:nvPr/>
          </p:nvSpPr>
          <p:spPr bwMode="auto">
            <a:xfrm>
              <a:off x="3500" y="2784"/>
              <a:ext cx="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Line 236"/>
            <p:cNvSpPr>
              <a:spLocks noChangeShapeType="1"/>
            </p:cNvSpPr>
            <p:nvPr/>
          </p:nvSpPr>
          <p:spPr bwMode="auto">
            <a:xfrm>
              <a:off x="4452" y="2784"/>
              <a:ext cx="8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Rectangle 237"/>
            <p:cNvSpPr>
              <a:spLocks noChangeArrowheads="1"/>
            </p:cNvSpPr>
            <p:nvPr/>
          </p:nvSpPr>
          <p:spPr bwMode="auto">
            <a:xfrm>
              <a:off x="3468" y="756"/>
              <a:ext cx="1200" cy="71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12" name="Rectangle 238"/>
            <p:cNvSpPr>
              <a:spLocks noChangeArrowheads="1"/>
            </p:cNvSpPr>
            <p:nvPr/>
          </p:nvSpPr>
          <p:spPr bwMode="auto">
            <a:xfrm>
              <a:off x="3468" y="1468"/>
              <a:ext cx="1400" cy="71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13" name="Rectangle 239"/>
            <p:cNvSpPr>
              <a:spLocks noChangeArrowheads="1"/>
            </p:cNvSpPr>
            <p:nvPr/>
          </p:nvSpPr>
          <p:spPr bwMode="auto">
            <a:xfrm>
              <a:off x="3468" y="2172"/>
              <a:ext cx="1568" cy="71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grpSp>
          <p:nvGrpSpPr>
            <p:cNvPr id="314" name="Group 240"/>
            <p:cNvGrpSpPr>
              <a:grpSpLocks/>
            </p:cNvGrpSpPr>
            <p:nvPr/>
          </p:nvGrpSpPr>
          <p:grpSpPr bwMode="auto">
            <a:xfrm>
              <a:off x="3532" y="1364"/>
              <a:ext cx="64" cy="32"/>
              <a:chOff x="3532" y="1364"/>
              <a:chExt cx="64" cy="32"/>
            </a:xfrm>
          </p:grpSpPr>
          <p:sp>
            <p:nvSpPr>
              <p:cNvPr id="473" name="Line 241"/>
              <p:cNvSpPr>
                <a:spLocks noChangeShapeType="1"/>
              </p:cNvSpPr>
              <p:nvPr/>
            </p:nvSpPr>
            <p:spPr bwMode="auto">
              <a:xfrm>
                <a:off x="3540" y="1364"/>
                <a:ext cx="48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Line 242"/>
              <p:cNvSpPr>
                <a:spLocks noChangeShapeType="1"/>
              </p:cNvSpPr>
              <p:nvPr/>
            </p:nvSpPr>
            <p:spPr bwMode="auto">
              <a:xfrm flipH="1">
                <a:off x="3532" y="1364"/>
                <a:ext cx="64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5" name="Group 243"/>
            <p:cNvGrpSpPr>
              <a:grpSpLocks/>
            </p:cNvGrpSpPr>
            <p:nvPr/>
          </p:nvGrpSpPr>
          <p:grpSpPr bwMode="auto">
            <a:xfrm>
              <a:off x="3604" y="1364"/>
              <a:ext cx="56" cy="32"/>
              <a:chOff x="3604" y="1364"/>
              <a:chExt cx="56" cy="32"/>
            </a:xfrm>
          </p:grpSpPr>
          <p:sp>
            <p:nvSpPr>
              <p:cNvPr id="471" name="Line 244"/>
              <p:cNvSpPr>
                <a:spLocks noChangeShapeType="1"/>
              </p:cNvSpPr>
              <p:nvPr/>
            </p:nvSpPr>
            <p:spPr bwMode="auto">
              <a:xfrm>
                <a:off x="3612" y="1364"/>
                <a:ext cx="40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2" name="Line 245"/>
              <p:cNvSpPr>
                <a:spLocks noChangeShapeType="1"/>
              </p:cNvSpPr>
              <p:nvPr/>
            </p:nvSpPr>
            <p:spPr bwMode="auto">
              <a:xfrm flipH="1">
                <a:off x="3604" y="1364"/>
                <a:ext cx="56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6" name="Group 246"/>
            <p:cNvGrpSpPr>
              <a:grpSpLocks/>
            </p:cNvGrpSpPr>
            <p:nvPr/>
          </p:nvGrpSpPr>
          <p:grpSpPr bwMode="auto">
            <a:xfrm>
              <a:off x="3684" y="1364"/>
              <a:ext cx="72" cy="32"/>
              <a:chOff x="3684" y="1364"/>
              <a:chExt cx="72" cy="32"/>
            </a:xfrm>
          </p:grpSpPr>
          <p:sp>
            <p:nvSpPr>
              <p:cNvPr id="469" name="Line 247"/>
              <p:cNvSpPr>
                <a:spLocks noChangeShapeType="1"/>
              </p:cNvSpPr>
              <p:nvPr/>
            </p:nvSpPr>
            <p:spPr bwMode="auto">
              <a:xfrm>
                <a:off x="3692" y="1364"/>
                <a:ext cx="56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0" name="Line 248"/>
              <p:cNvSpPr>
                <a:spLocks noChangeShapeType="1"/>
              </p:cNvSpPr>
              <p:nvPr/>
            </p:nvSpPr>
            <p:spPr bwMode="auto">
              <a:xfrm flipH="1">
                <a:off x="3684" y="1364"/>
                <a:ext cx="72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7" name="Group 249"/>
            <p:cNvGrpSpPr>
              <a:grpSpLocks/>
            </p:cNvGrpSpPr>
            <p:nvPr/>
          </p:nvGrpSpPr>
          <p:grpSpPr bwMode="auto">
            <a:xfrm>
              <a:off x="3756" y="1364"/>
              <a:ext cx="56" cy="32"/>
              <a:chOff x="3756" y="1364"/>
              <a:chExt cx="56" cy="32"/>
            </a:xfrm>
          </p:grpSpPr>
          <p:sp>
            <p:nvSpPr>
              <p:cNvPr id="467" name="Line 250"/>
              <p:cNvSpPr>
                <a:spLocks noChangeShapeType="1"/>
              </p:cNvSpPr>
              <p:nvPr/>
            </p:nvSpPr>
            <p:spPr bwMode="auto">
              <a:xfrm>
                <a:off x="3764" y="1364"/>
                <a:ext cx="40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8" name="Line 251"/>
              <p:cNvSpPr>
                <a:spLocks noChangeShapeType="1"/>
              </p:cNvSpPr>
              <p:nvPr/>
            </p:nvSpPr>
            <p:spPr bwMode="auto">
              <a:xfrm flipH="1">
                <a:off x="3756" y="1364"/>
                <a:ext cx="56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" name="Group 252"/>
            <p:cNvGrpSpPr>
              <a:grpSpLocks/>
            </p:cNvGrpSpPr>
            <p:nvPr/>
          </p:nvGrpSpPr>
          <p:grpSpPr bwMode="auto">
            <a:xfrm>
              <a:off x="3828" y="1364"/>
              <a:ext cx="72" cy="32"/>
              <a:chOff x="3828" y="1364"/>
              <a:chExt cx="72" cy="32"/>
            </a:xfrm>
          </p:grpSpPr>
          <p:sp>
            <p:nvSpPr>
              <p:cNvPr id="465" name="Line 253"/>
              <p:cNvSpPr>
                <a:spLocks noChangeShapeType="1"/>
              </p:cNvSpPr>
              <p:nvPr/>
            </p:nvSpPr>
            <p:spPr bwMode="auto">
              <a:xfrm>
                <a:off x="3836" y="1364"/>
                <a:ext cx="56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" name="Line 254"/>
              <p:cNvSpPr>
                <a:spLocks noChangeShapeType="1"/>
              </p:cNvSpPr>
              <p:nvPr/>
            </p:nvSpPr>
            <p:spPr bwMode="auto">
              <a:xfrm flipH="1">
                <a:off x="3828" y="1364"/>
                <a:ext cx="72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9" name="Group 255"/>
            <p:cNvGrpSpPr>
              <a:grpSpLocks/>
            </p:cNvGrpSpPr>
            <p:nvPr/>
          </p:nvGrpSpPr>
          <p:grpSpPr bwMode="auto">
            <a:xfrm>
              <a:off x="3900" y="1364"/>
              <a:ext cx="64" cy="32"/>
              <a:chOff x="3900" y="1364"/>
              <a:chExt cx="64" cy="32"/>
            </a:xfrm>
          </p:grpSpPr>
          <p:sp>
            <p:nvSpPr>
              <p:cNvPr id="463" name="Line 256"/>
              <p:cNvSpPr>
                <a:spLocks noChangeShapeType="1"/>
              </p:cNvSpPr>
              <p:nvPr/>
            </p:nvSpPr>
            <p:spPr bwMode="auto">
              <a:xfrm>
                <a:off x="3908" y="1364"/>
                <a:ext cx="48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" name="Line 257"/>
              <p:cNvSpPr>
                <a:spLocks noChangeShapeType="1"/>
              </p:cNvSpPr>
              <p:nvPr/>
            </p:nvSpPr>
            <p:spPr bwMode="auto">
              <a:xfrm flipH="1">
                <a:off x="3900" y="1364"/>
                <a:ext cx="64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0" name="Group 258"/>
            <p:cNvGrpSpPr>
              <a:grpSpLocks/>
            </p:cNvGrpSpPr>
            <p:nvPr/>
          </p:nvGrpSpPr>
          <p:grpSpPr bwMode="auto">
            <a:xfrm>
              <a:off x="3988" y="1364"/>
              <a:ext cx="72" cy="32"/>
              <a:chOff x="3988" y="1364"/>
              <a:chExt cx="72" cy="32"/>
            </a:xfrm>
          </p:grpSpPr>
          <p:sp>
            <p:nvSpPr>
              <p:cNvPr id="461" name="Line 259"/>
              <p:cNvSpPr>
                <a:spLocks noChangeShapeType="1"/>
              </p:cNvSpPr>
              <p:nvPr/>
            </p:nvSpPr>
            <p:spPr bwMode="auto">
              <a:xfrm>
                <a:off x="3996" y="1364"/>
                <a:ext cx="56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" name="Line 260"/>
              <p:cNvSpPr>
                <a:spLocks noChangeShapeType="1"/>
              </p:cNvSpPr>
              <p:nvPr/>
            </p:nvSpPr>
            <p:spPr bwMode="auto">
              <a:xfrm flipH="1">
                <a:off x="3988" y="1364"/>
                <a:ext cx="72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261"/>
            <p:cNvGrpSpPr>
              <a:grpSpLocks/>
            </p:cNvGrpSpPr>
            <p:nvPr/>
          </p:nvGrpSpPr>
          <p:grpSpPr bwMode="auto">
            <a:xfrm>
              <a:off x="4060" y="1364"/>
              <a:ext cx="56" cy="32"/>
              <a:chOff x="4060" y="1364"/>
              <a:chExt cx="56" cy="32"/>
            </a:xfrm>
          </p:grpSpPr>
          <p:sp>
            <p:nvSpPr>
              <p:cNvPr id="459" name="Line 262"/>
              <p:cNvSpPr>
                <a:spLocks noChangeShapeType="1"/>
              </p:cNvSpPr>
              <p:nvPr/>
            </p:nvSpPr>
            <p:spPr bwMode="auto">
              <a:xfrm>
                <a:off x="4068" y="1364"/>
                <a:ext cx="40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0" name="Line 263"/>
              <p:cNvSpPr>
                <a:spLocks noChangeShapeType="1"/>
              </p:cNvSpPr>
              <p:nvPr/>
            </p:nvSpPr>
            <p:spPr bwMode="auto">
              <a:xfrm flipH="1">
                <a:off x="4060" y="1364"/>
                <a:ext cx="56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2" name="Oval 264"/>
            <p:cNvSpPr>
              <a:spLocks noChangeArrowheads="1"/>
            </p:cNvSpPr>
            <p:nvPr/>
          </p:nvSpPr>
          <p:spPr bwMode="auto">
            <a:xfrm>
              <a:off x="4564" y="828"/>
              <a:ext cx="48" cy="40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3" name="Oval 265"/>
            <p:cNvSpPr>
              <a:spLocks noChangeArrowheads="1"/>
            </p:cNvSpPr>
            <p:nvPr/>
          </p:nvSpPr>
          <p:spPr bwMode="auto">
            <a:xfrm>
              <a:off x="4564" y="1012"/>
              <a:ext cx="48" cy="3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4" name="Oval 266"/>
            <p:cNvSpPr>
              <a:spLocks noChangeArrowheads="1"/>
            </p:cNvSpPr>
            <p:nvPr/>
          </p:nvSpPr>
          <p:spPr bwMode="auto">
            <a:xfrm>
              <a:off x="4564" y="1188"/>
              <a:ext cx="48" cy="3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5" name="Oval 267"/>
            <p:cNvSpPr>
              <a:spLocks noChangeArrowheads="1"/>
            </p:cNvSpPr>
            <p:nvPr/>
          </p:nvSpPr>
          <p:spPr bwMode="auto">
            <a:xfrm>
              <a:off x="4564" y="1364"/>
              <a:ext cx="48" cy="3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6" name="Oval 268"/>
            <p:cNvSpPr>
              <a:spLocks noChangeArrowheads="1"/>
            </p:cNvSpPr>
            <p:nvPr/>
          </p:nvSpPr>
          <p:spPr bwMode="auto">
            <a:xfrm>
              <a:off x="4756" y="1540"/>
              <a:ext cx="32" cy="3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7" name="Oval 269"/>
            <p:cNvSpPr>
              <a:spLocks noChangeArrowheads="1"/>
            </p:cNvSpPr>
            <p:nvPr/>
          </p:nvSpPr>
          <p:spPr bwMode="auto">
            <a:xfrm>
              <a:off x="4756" y="1724"/>
              <a:ext cx="32" cy="40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8" name="Oval 270"/>
            <p:cNvSpPr>
              <a:spLocks noChangeArrowheads="1"/>
            </p:cNvSpPr>
            <p:nvPr/>
          </p:nvSpPr>
          <p:spPr bwMode="auto">
            <a:xfrm>
              <a:off x="4756" y="1900"/>
              <a:ext cx="32" cy="40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29" name="Oval 271"/>
            <p:cNvSpPr>
              <a:spLocks noChangeArrowheads="1"/>
            </p:cNvSpPr>
            <p:nvPr/>
          </p:nvSpPr>
          <p:spPr bwMode="auto">
            <a:xfrm>
              <a:off x="4756" y="2084"/>
              <a:ext cx="32" cy="3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0" name="Oval 272"/>
            <p:cNvSpPr>
              <a:spLocks noChangeArrowheads="1"/>
            </p:cNvSpPr>
            <p:nvPr/>
          </p:nvSpPr>
          <p:spPr bwMode="auto">
            <a:xfrm>
              <a:off x="4932" y="2244"/>
              <a:ext cx="48" cy="4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1" name="Oval 273"/>
            <p:cNvSpPr>
              <a:spLocks noChangeArrowheads="1"/>
            </p:cNvSpPr>
            <p:nvPr/>
          </p:nvSpPr>
          <p:spPr bwMode="auto">
            <a:xfrm>
              <a:off x="4932" y="2428"/>
              <a:ext cx="48" cy="3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2" name="Oval 274"/>
            <p:cNvSpPr>
              <a:spLocks noChangeArrowheads="1"/>
            </p:cNvSpPr>
            <p:nvPr/>
          </p:nvSpPr>
          <p:spPr bwMode="auto">
            <a:xfrm>
              <a:off x="4932" y="2588"/>
              <a:ext cx="48" cy="48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3" name="Oval 275"/>
            <p:cNvSpPr>
              <a:spLocks noChangeArrowheads="1"/>
            </p:cNvSpPr>
            <p:nvPr/>
          </p:nvSpPr>
          <p:spPr bwMode="auto">
            <a:xfrm>
              <a:off x="4932" y="2780"/>
              <a:ext cx="48" cy="3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4" name="Oval 276"/>
            <p:cNvSpPr>
              <a:spLocks noChangeArrowheads="1"/>
            </p:cNvSpPr>
            <p:nvPr/>
          </p:nvSpPr>
          <p:spPr bwMode="auto">
            <a:xfrm>
              <a:off x="5140" y="2956"/>
              <a:ext cx="32" cy="3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5" name="Oval 277"/>
            <p:cNvSpPr>
              <a:spLocks noChangeArrowheads="1"/>
            </p:cNvSpPr>
            <p:nvPr/>
          </p:nvSpPr>
          <p:spPr bwMode="auto">
            <a:xfrm>
              <a:off x="5140" y="3124"/>
              <a:ext cx="32" cy="3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6" name="Oval 278"/>
            <p:cNvSpPr>
              <a:spLocks noChangeArrowheads="1"/>
            </p:cNvSpPr>
            <p:nvPr/>
          </p:nvSpPr>
          <p:spPr bwMode="auto">
            <a:xfrm>
              <a:off x="5140" y="3300"/>
              <a:ext cx="32" cy="3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37" name="Oval 279"/>
            <p:cNvSpPr>
              <a:spLocks noChangeArrowheads="1"/>
            </p:cNvSpPr>
            <p:nvPr/>
          </p:nvSpPr>
          <p:spPr bwMode="auto">
            <a:xfrm>
              <a:off x="5140" y="3468"/>
              <a:ext cx="32" cy="40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grpSp>
          <p:nvGrpSpPr>
            <p:cNvPr id="338" name="Group 280"/>
            <p:cNvGrpSpPr>
              <a:grpSpLocks/>
            </p:cNvGrpSpPr>
            <p:nvPr/>
          </p:nvGrpSpPr>
          <p:grpSpPr bwMode="auto">
            <a:xfrm>
              <a:off x="3532" y="1716"/>
              <a:ext cx="64" cy="48"/>
              <a:chOff x="3532" y="1716"/>
              <a:chExt cx="64" cy="48"/>
            </a:xfrm>
          </p:grpSpPr>
          <p:sp>
            <p:nvSpPr>
              <p:cNvPr id="457" name="Line 281"/>
              <p:cNvSpPr>
                <a:spLocks noChangeShapeType="1"/>
              </p:cNvSpPr>
              <p:nvPr/>
            </p:nvSpPr>
            <p:spPr bwMode="auto">
              <a:xfrm>
                <a:off x="3540" y="1716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8" name="Line 282"/>
              <p:cNvSpPr>
                <a:spLocks noChangeShapeType="1"/>
              </p:cNvSpPr>
              <p:nvPr/>
            </p:nvSpPr>
            <p:spPr bwMode="auto">
              <a:xfrm flipH="1">
                <a:off x="3532" y="1716"/>
                <a:ext cx="64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9" name="Group 283"/>
            <p:cNvGrpSpPr>
              <a:grpSpLocks/>
            </p:cNvGrpSpPr>
            <p:nvPr/>
          </p:nvGrpSpPr>
          <p:grpSpPr bwMode="auto">
            <a:xfrm>
              <a:off x="3604" y="1716"/>
              <a:ext cx="56" cy="48"/>
              <a:chOff x="3604" y="1716"/>
              <a:chExt cx="56" cy="48"/>
            </a:xfrm>
          </p:grpSpPr>
          <p:sp>
            <p:nvSpPr>
              <p:cNvPr id="455" name="Line 284"/>
              <p:cNvSpPr>
                <a:spLocks noChangeShapeType="1"/>
              </p:cNvSpPr>
              <p:nvPr/>
            </p:nvSpPr>
            <p:spPr bwMode="auto">
              <a:xfrm>
                <a:off x="3612" y="1716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6" name="Line 285"/>
              <p:cNvSpPr>
                <a:spLocks noChangeShapeType="1"/>
              </p:cNvSpPr>
              <p:nvPr/>
            </p:nvSpPr>
            <p:spPr bwMode="auto">
              <a:xfrm flipH="1">
                <a:off x="3604" y="1716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0" name="Group 286"/>
            <p:cNvGrpSpPr>
              <a:grpSpLocks/>
            </p:cNvGrpSpPr>
            <p:nvPr/>
          </p:nvGrpSpPr>
          <p:grpSpPr bwMode="auto">
            <a:xfrm>
              <a:off x="3684" y="1716"/>
              <a:ext cx="72" cy="48"/>
              <a:chOff x="3684" y="1716"/>
              <a:chExt cx="72" cy="48"/>
            </a:xfrm>
          </p:grpSpPr>
          <p:sp>
            <p:nvSpPr>
              <p:cNvPr id="453" name="Line 287"/>
              <p:cNvSpPr>
                <a:spLocks noChangeShapeType="1"/>
              </p:cNvSpPr>
              <p:nvPr/>
            </p:nvSpPr>
            <p:spPr bwMode="auto">
              <a:xfrm>
                <a:off x="3692" y="1716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" name="Line 288"/>
              <p:cNvSpPr>
                <a:spLocks noChangeShapeType="1"/>
              </p:cNvSpPr>
              <p:nvPr/>
            </p:nvSpPr>
            <p:spPr bwMode="auto">
              <a:xfrm flipH="1">
                <a:off x="3684" y="1716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1" name="Group 289"/>
            <p:cNvGrpSpPr>
              <a:grpSpLocks/>
            </p:cNvGrpSpPr>
            <p:nvPr/>
          </p:nvGrpSpPr>
          <p:grpSpPr bwMode="auto">
            <a:xfrm>
              <a:off x="3756" y="1716"/>
              <a:ext cx="56" cy="48"/>
              <a:chOff x="3756" y="1716"/>
              <a:chExt cx="56" cy="48"/>
            </a:xfrm>
          </p:grpSpPr>
          <p:sp>
            <p:nvSpPr>
              <p:cNvPr id="451" name="Line 290"/>
              <p:cNvSpPr>
                <a:spLocks noChangeShapeType="1"/>
              </p:cNvSpPr>
              <p:nvPr/>
            </p:nvSpPr>
            <p:spPr bwMode="auto">
              <a:xfrm>
                <a:off x="3764" y="1716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" name="Line 291"/>
              <p:cNvSpPr>
                <a:spLocks noChangeShapeType="1"/>
              </p:cNvSpPr>
              <p:nvPr/>
            </p:nvSpPr>
            <p:spPr bwMode="auto">
              <a:xfrm flipH="1">
                <a:off x="3756" y="1716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2" name="Group 292"/>
            <p:cNvGrpSpPr>
              <a:grpSpLocks/>
            </p:cNvGrpSpPr>
            <p:nvPr/>
          </p:nvGrpSpPr>
          <p:grpSpPr bwMode="auto">
            <a:xfrm>
              <a:off x="3828" y="1716"/>
              <a:ext cx="72" cy="48"/>
              <a:chOff x="3828" y="1716"/>
              <a:chExt cx="72" cy="48"/>
            </a:xfrm>
          </p:grpSpPr>
          <p:sp>
            <p:nvSpPr>
              <p:cNvPr id="449" name="Line 293"/>
              <p:cNvSpPr>
                <a:spLocks noChangeShapeType="1"/>
              </p:cNvSpPr>
              <p:nvPr/>
            </p:nvSpPr>
            <p:spPr bwMode="auto">
              <a:xfrm>
                <a:off x="3836" y="1716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" name="Line 294"/>
              <p:cNvSpPr>
                <a:spLocks noChangeShapeType="1"/>
              </p:cNvSpPr>
              <p:nvPr/>
            </p:nvSpPr>
            <p:spPr bwMode="auto">
              <a:xfrm flipH="1">
                <a:off x="3828" y="1716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" name="Group 295"/>
            <p:cNvGrpSpPr>
              <a:grpSpLocks/>
            </p:cNvGrpSpPr>
            <p:nvPr/>
          </p:nvGrpSpPr>
          <p:grpSpPr bwMode="auto">
            <a:xfrm>
              <a:off x="3900" y="1716"/>
              <a:ext cx="64" cy="48"/>
              <a:chOff x="3900" y="1716"/>
              <a:chExt cx="64" cy="48"/>
            </a:xfrm>
          </p:grpSpPr>
          <p:sp>
            <p:nvSpPr>
              <p:cNvPr id="447" name="Line 296"/>
              <p:cNvSpPr>
                <a:spLocks noChangeShapeType="1"/>
              </p:cNvSpPr>
              <p:nvPr/>
            </p:nvSpPr>
            <p:spPr bwMode="auto">
              <a:xfrm>
                <a:off x="3908" y="1716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8" name="Line 297"/>
              <p:cNvSpPr>
                <a:spLocks noChangeShapeType="1"/>
              </p:cNvSpPr>
              <p:nvPr/>
            </p:nvSpPr>
            <p:spPr bwMode="auto">
              <a:xfrm flipH="1">
                <a:off x="3900" y="1716"/>
                <a:ext cx="64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4" name="Group 298"/>
            <p:cNvGrpSpPr>
              <a:grpSpLocks/>
            </p:cNvGrpSpPr>
            <p:nvPr/>
          </p:nvGrpSpPr>
          <p:grpSpPr bwMode="auto">
            <a:xfrm>
              <a:off x="3988" y="1716"/>
              <a:ext cx="72" cy="48"/>
              <a:chOff x="3988" y="1716"/>
              <a:chExt cx="72" cy="48"/>
            </a:xfrm>
          </p:grpSpPr>
          <p:sp>
            <p:nvSpPr>
              <p:cNvPr id="445" name="Line 299"/>
              <p:cNvSpPr>
                <a:spLocks noChangeShapeType="1"/>
              </p:cNvSpPr>
              <p:nvPr/>
            </p:nvSpPr>
            <p:spPr bwMode="auto">
              <a:xfrm>
                <a:off x="3996" y="1716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6" name="Line 300"/>
              <p:cNvSpPr>
                <a:spLocks noChangeShapeType="1"/>
              </p:cNvSpPr>
              <p:nvPr/>
            </p:nvSpPr>
            <p:spPr bwMode="auto">
              <a:xfrm flipH="1">
                <a:off x="3988" y="1716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5" name="Group 301"/>
            <p:cNvGrpSpPr>
              <a:grpSpLocks/>
            </p:cNvGrpSpPr>
            <p:nvPr/>
          </p:nvGrpSpPr>
          <p:grpSpPr bwMode="auto">
            <a:xfrm>
              <a:off x="4060" y="1716"/>
              <a:ext cx="56" cy="48"/>
              <a:chOff x="4060" y="1716"/>
              <a:chExt cx="56" cy="48"/>
            </a:xfrm>
          </p:grpSpPr>
          <p:sp>
            <p:nvSpPr>
              <p:cNvPr id="443" name="Line 302"/>
              <p:cNvSpPr>
                <a:spLocks noChangeShapeType="1"/>
              </p:cNvSpPr>
              <p:nvPr/>
            </p:nvSpPr>
            <p:spPr bwMode="auto">
              <a:xfrm>
                <a:off x="4068" y="1716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4" name="Line 303"/>
              <p:cNvSpPr>
                <a:spLocks noChangeShapeType="1"/>
              </p:cNvSpPr>
              <p:nvPr/>
            </p:nvSpPr>
            <p:spPr bwMode="auto">
              <a:xfrm flipH="1">
                <a:off x="4060" y="1716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6" name="Group 304"/>
            <p:cNvGrpSpPr>
              <a:grpSpLocks/>
            </p:cNvGrpSpPr>
            <p:nvPr/>
          </p:nvGrpSpPr>
          <p:grpSpPr bwMode="auto">
            <a:xfrm>
              <a:off x="3532" y="1892"/>
              <a:ext cx="64" cy="48"/>
              <a:chOff x="3532" y="1892"/>
              <a:chExt cx="64" cy="48"/>
            </a:xfrm>
          </p:grpSpPr>
          <p:sp>
            <p:nvSpPr>
              <p:cNvPr id="441" name="Line 305"/>
              <p:cNvSpPr>
                <a:spLocks noChangeShapeType="1"/>
              </p:cNvSpPr>
              <p:nvPr/>
            </p:nvSpPr>
            <p:spPr bwMode="auto">
              <a:xfrm>
                <a:off x="3540" y="1892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Line 306"/>
              <p:cNvSpPr>
                <a:spLocks noChangeShapeType="1"/>
              </p:cNvSpPr>
              <p:nvPr/>
            </p:nvSpPr>
            <p:spPr bwMode="auto">
              <a:xfrm flipH="1">
                <a:off x="3532" y="1892"/>
                <a:ext cx="64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7" name="Group 307"/>
            <p:cNvGrpSpPr>
              <a:grpSpLocks/>
            </p:cNvGrpSpPr>
            <p:nvPr/>
          </p:nvGrpSpPr>
          <p:grpSpPr bwMode="auto">
            <a:xfrm>
              <a:off x="3604" y="1892"/>
              <a:ext cx="56" cy="48"/>
              <a:chOff x="3604" y="1892"/>
              <a:chExt cx="56" cy="48"/>
            </a:xfrm>
          </p:grpSpPr>
          <p:sp>
            <p:nvSpPr>
              <p:cNvPr id="439" name="Line 308"/>
              <p:cNvSpPr>
                <a:spLocks noChangeShapeType="1"/>
              </p:cNvSpPr>
              <p:nvPr/>
            </p:nvSpPr>
            <p:spPr bwMode="auto">
              <a:xfrm>
                <a:off x="3612" y="1892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Line 309"/>
              <p:cNvSpPr>
                <a:spLocks noChangeShapeType="1"/>
              </p:cNvSpPr>
              <p:nvPr/>
            </p:nvSpPr>
            <p:spPr bwMode="auto">
              <a:xfrm flipH="1">
                <a:off x="3604" y="1892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8" name="Group 310"/>
            <p:cNvGrpSpPr>
              <a:grpSpLocks/>
            </p:cNvGrpSpPr>
            <p:nvPr/>
          </p:nvGrpSpPr>
          <p:grpSpPr bwMode="auto">
            <a:xfrm>
              <a:off x="3684" y="1892"/>
              <a:ext cx="72" cy="48"/>
              <a:chOff x="3684" y="1892"/>
              <a:chExt cx="72" cy="48"/>
            </a:xfrm>
          </p:grpSpPr>
          <p:sp>
            <p:nvSpPr>
              <p:cNvPr id="437" name="Line 311"/>
              <p:cNvSpPr>
                <a:spLocks noChangeShapeType="1"/>
              </p:cNvSpPr>
              <p:nvPr/>
            </p:nvSpPr>
            <p:spPr bwMode="auto">
              <a:xfrm>
                <a:off x="3692" y="1892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Line 312"/>
              <p:cNvSpPr>
                <a:spLocks noChangeShapeType="1"/>
              </p:cNvSpPr>
              <p:nvPr/>
            </p:nvSpPr>
            <p:spPr bwMode="auto">
              <a:xfrm flipH="1">
                <a:off x="3684" y="1892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9" name="Group 313"/>
            <p:cNvGrpSpPr>
              <a:grpSpLocks/>
            </p:cNvGrpSpPr>
            <p:nvPr/>
          </p:nvGrpSpPr>
          <p:grpSpPr bwMode="auto">
            <a:xfrm>
              <a:off x="3756" y="1892"/>
              <a:ext cx="56" cy="48"/>
              <a:chOff x="3756" y="1892"/>
              <a:chExt cx="56" cy="48"/>
            </a:xfrm>
          </p:grpSpPr>
          <p:sp>
            <p:nvSpPr>
              <p:cNvPr id="435" name="Line 314"/>
              <p:cNvSpPr>
                <a:spLocks noChangeShapeType="1"/>
              </p:cNvSpPr>
              <p:nvPr/>
            </p:nvSpPr>
            <p:spPr bwMode="auto">
              <a:xfrm>
                <a:off x="3764" y="1892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Line 315"/>
              <p:cNvSpPr>
                <a:spLocks noChangeShapeType="1"/>
              </p:cNvSpPr>
              <p:nvPr/>
            </p:nvSpPr>
            <p:spPr bwMode="auto">
              <a:xfrm flipH="1">
                <a:off x="3756" y="1892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0" name="Group 316"/>
            <p:cNvGrpSpPr>
              <a:grpSpLocks/>
            </p:cNvGrpSpPr>
            <p:nvPr/>
          </p:nvGrpSpPr>
          <p:grpSpPr bwMode="auto">
            <a:xfrm>
              <a:off x="3828" y="1892"/>
              <a:ext cx="72" cy="48"/>
              <a:chOff x="3828" y="1892"/>
              <a:chExt cx="72" cy="48"/>
            </a:xfrm>
          </p:grpSpPr>
          <p:sp>
            <p:nvSpPr>
              <p:cNvPr id="433" name="Line 317"/>
              <p:cNvSpPr>
                <a:spLocks noChangeShapeType="1"/>
              </p:cNvSpPr>
              <p:nvPr/>
            </p:nvSpPr>
            <p:spPr bwMode="auto">
              <a:xfrm>
                <a:off x="3836" y="1892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4" name="Line 318"/>
              <p:cNvSpPr>
                <a:spLocks noChangeShapeType="1"/>
              </p:cNvSpPr>
              <p:nvPr/>
            </p:nvSpPr>
            <p:spPr bwMode="auto">
              <a:xfrm flipH="1">
                <a:off x="3828" y="1892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1" name="Group 319"/>
            <p:cNvGrpSpPr>
              <a:grpSpLocks/>
            </p:cNvGrpSpPr>
            <p:nvPr/>
          </p:nvGrpSpPr>
          <p:grpSpPr bwMode="auto">
            <a:xfrm>
              <a:off x="3900" y="1892"/>
              <a:ext cx="64" cy="48"/>
              <a:chOff x="3900" y="1892"/>
              <a:chExt cx="64" cy="48"/>
            </a:xfrm>
          </p:grpSpPr>
          <p:sp>
            <p:nvSpPr>
              <p:cNvPr id="431" name="Line 320"/>
              <p:cNvSpPr>
                <a:spLocks noChangeShapeType="1"/>
              </p:cNvSpPr>
              <p:nvPr/>
            </p:nvSpPr>
            <p:spPr bwMode="auto">
              <a:xfrm>
                <a:off x="3908" y="1892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" name="Line 321"/>
              <p:cNvSpPr>
                <a:spLocks noChangeShapeType="1"/>
              </p:cNvSpPr>
              <p:nvPr/>
            </p:nvSpPr>
            <p:spPr bwMode="auto">
              <a:xfrm flipH="1">
                <a:off x="3900" y="1892"/>
                <a:ext cx="64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2" name="Group 322"/>
            <p:cNvGrpSpPr>
              <a:grpSpLocks/>
            </p:cNvGrpSpPr>
            <p:nvPr/>
          </p:nvGrpSpPr>
          <p:grpSpPr bwMode="auto">
            <a:xfrm>
              <a:off x="3988" y="1892"/>
              <a:ext cx="72" cy="48"/>
              <a:chOff x="3988" y="1892"/>
              <a:chExt cx="72" cy="48"/>
            </a:xfrm>
          </p:grpSpPr>
          <p:sp>
            <p:nvSpPr>
              <p:cNvPr id="429" name="Line 323"/>
              <p:cNvSpPr>
                <a:spLocks noChangeShapeType="1"/>
              </p:cNvSpPr>
              <p:nvPr/>
            </p:nvSpPr>
            <p:spPr bwMode="auto">
              <a:xfrm>
                <a:off x="3996" y="1892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" name="Line 324"/>
              <p:cNvSpPr>
                <a:spLocks noChangeShapeType="1"/>
              </p:cNvSpPr>
              <p:nvPr/>
            </p:nvSpPr>
            <p:spPr bwMode="auto">
              <a:xfrm flipH="1">
                <a:off x="3988" y="1892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3" name="Group 325"/>
            <p:cNvGrpSpPr>
              <a:grpSpLocks/>
            </p:cNvGrpSpPr>
            <p:nvPr/>
          </p:nvGrpSpPr>
          <p:grpSpPr bwMode="auto">
            <a:xfrm>
              <a:off x="4060" y="1892"/>
              <a:ext cx="56" cy="48"/>
              <a:chOff x="4060" y="1892"/>
              <a:chExt cx="56" cy="48"/>
            </a:xfrm>
          </p:grpSpPr>
          <p:sp>
            <p:nvSpPr>
              <p:cNvPr id="427" name="Line 326"/>
              <p:cNvSpPr>
                <a:spLocks noChangeShapeType="1"/>
              </p:cNvSpPr>
              <p:nvPr/>
            </p:nvSpPr>
            <p:spPr bwMode="auto">
              <a:xfrm>
                <a:off x="4068" y="1892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8" name="Line 327"/>
              <p:cNvSpPr>
                <a:spLocks noChangeShapeType="1"/>
              </p:cNvSpPr>
              <p:nvPr/>
            </p:nvSpPr>
            <p:spPr bwMode="auto">
              <a:xfrm flipH="1">
                <a:off x="4060" y="1892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4" name="Group 328"/>
            <p:cNvGrpSpPr>
              <a:grpSpLocks/>
            </p:cNvGrpSpPr>
            <p:nvPr/>
          </p:nvGrpSpPr>
          <p:grpSpPr bwMode="auto">
            <a:xfrm>
              <a:off x="3532" y="2068"/>
              <a:ext cx="64" cy="48"/>
              <a:chOff x="3532" y="2068"/>
              <a:chExt cx="64" cy="48"/>
            </a:xfrm>
          </p:grpSpPr>
          <p:sp>
            <p:nvSpPr>
              <p:cNvPr id="425" name="Line 329"/>
              <p:cNvSpPr>
                <a:spLocks noChangeShapeType="1"/>
              </p:cNvSpPr>
              <p:nvPr/>
            </p:nvSpPr>
            <p:spPr bwMode="auto">
              <a:xfrm>
                <a:off x="3540" y="2068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6" name="Line 330"/>
              <p:cNvSpPr>
                <a:spLocks noChangeShapeType="1"/>
              </p:cNvSpPr>
              <p:nvPr/>
            </p:nvSpPr>
            <p:spPr bwMode="auto">
              <a:xfrm flipH="1">
                <a:off x="3532" y="2068"/>
                <a:ext cx="64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5" name="Group 331"/>
            <p:cNvGrpSpPr>
              <a:grpSpLocks/>
            </p:cNvGrpSpPr>
            <p:nvPr/>
          </p:nvGrpSpPr>
          <p:grpSpPr bwMode="auto">
            <a:xfrm>
              <a:off x="3604" y="2068"/>
              <a:ext cx="56" cy="48"/>
              <a:chOff x="3604" y="2068"/>
              <a:chExt cx="56" cy="48"/>
            </a:xfrm>
          </p:grpSpPr>
          <p:sp>
            <p:nvSpPr>
              <p:cNvPr id="423" name="Line 332"/>
              <p:cNvSpPr>
                <a:spLocks noChangeShapeType="1"/>
              </p:cNvSpPr>
              <p:nvPr/>
            </p:nvSpPr>
            <p:spPr bwMode="auto">
              <a:xfrm>
                <a:off x="3612" y="2068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4" name="Line 333"/>
              <p:cNvSpPr>
                <a:spLocks noChangeShapeType="1"/>
              </p:cNvSpPr>
              <p:nvPr/>
            </p:nvSpPr>
            <p:spPr bwMode="auto">
              <a:xfrm flipH="1">
                <a:off x="3604" y="206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6" name="Group 334"/>
            <p:cNvGrpSpPr>
              <a:grpSpLocks/>
            </p:cNvGrpSpPr>
            <p:nvPr/>
          </p:nvGrpSpPr>
          <p:grpSpPr bwMode="auto">
            <a:xfrm>
              <a:off x="3684" y="2068"/>
              <a:ext cx="72" cy="48"/>
              <a:chOff x="3684" y="2068"/>
              <a:chExt cx="72" cy="48"/>
            </a:xfrm>
          </p:grpSpPr>
          <p:sp>
            <p:nvSpPr>
              <p:cNvPr id="421" name="Line 335"/>
              <p:cNvSpPr>
                <a:spLocks noChangeShapeType="1"/>
              </p:cNvSpPr>
              <p:nvPr/>
            </p:nvSpPr>
            <p:spPr bwMode="auto">
              <a:xfrm>
                <a:off x="3692" y="206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" name="Line 336"/>
              <p:cNvSpPr>
                <a:spLocks noChangeShapeType="1"/>
              </p:cNvSpPr>
              <p:nvPr/>
            </p:nvSpPr>
            <p:spPr bwMode="auto">
              <a:xfrm flipH="1">
                <a:off x="3684" y="2068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7" name="Group 337"/>
            <p:cNvGrpSpPr>
              <a:grpSpLocks/>
            </p:cNvGrpSpPr>
            <p:nvPr/>
          </p:nvGrpSpPr>
          <p:grpSpPr bwMode="auto">
            <a:xfrm>
              <a:off x="3756" y="2068"/>
              <a:ext cx="56" cy="48"/>
              <a:chOff x="3756" y="2068"/>
              <a:chExt cx="56" cy="48"/>
            </a:xfrm>
          </p:grpSpPr>
          <p:sp>
            <p:nvSpPr>
              <p:cNvPr id="419" name="Line 338"/>
              <p:cNvSpPr>
                <a:spLocks noChangeShapeType="1"/>
              </p:cNvSpPr>
              <p:nvPr/>
            </p:nvSpPr>
            <p:spPr bwMode="auto">
              <a:xfrm>
                <a:off x="3764" y="2068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" name="Line 339"/>
              <p:cNvSpPr>
                <a:spLocks noChangeShapeType="1"/>
              </p:cNvSpPr>
              <p:nvPr/>
            </p:nvSpPr>
            <p:spPr bwMode="auto">
              <a:xfrm flipH="1">
                <a:off x="3756" y="206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8" name="Group 340"/>
            <p:cNvGrpSpPr>
              <a:grpSpLocks/>
            </p:cNvGrpSpPr>
            <p:nvPr/>
          </p:nvGrpSpPr>
          <p:grpSpPr bwMode="auto">
            <a:xfrm>
              <a:off x="3828" y="2068"/>
              <a:ext cx="72" cy="48"/>
              <a:chOff x="3828" y="2068"/>
              <a:chExt cx="72" cy="48"/>
            </a:xfrm>
          </p:grpSpPr>
          <p:sp>
            <p:nvSpPr>
              <p:cNvPr id="417" name="Line 341"/>
              <p:cNvSpPr>
                <a:spLocks noChangeShapeType="1"/>
              </p:cNvSpPr>
              <p:nvPr/>
            </p:nvSpPr>
            <p:spPr bwMode="auto">
              <a:xfrm>
                <a:off x="3836" y="206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8" name="Line 342"/>
              <p:cNvSpPr>
                <a:spLocks noChangeShapeType="1"/>
              </p:cNvSpPr>
              <p:nvPr/>
            </p:nvSpPr>
            <p:spPr bwMode="auto">
              <a:xfrm flipH="1">
                <a:off x="3828" y="2068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9" name="Group 343"/>
            <p:cNvGrpSpPr>
              <a:grpSpLocks/>
            </p:cNvGrpSpPr>
            <p:nvPr/>
          </p:nvGrpSpPr>
          <p:grpSpPr bwMode="auto">
            <a:xfrm>
              <a:off x="3900" y="2068"/>
              <a:ext cx="64" cy="48"/>
              <a:chOff x="3900" y="2068"/>
              <a:chExt cx="64" cy="48"/>
            </a:xfrm>
          </p:grpSpPr>
          <p:sp>
            <p:nvSpPr>
              <p:cNvPr id="415" name="Line 344"/>
              <p:cNvSpPr>
                <a:spLocks noChangeShapeType="1"/>
              </p:cNvSpPr>
              <p:nvPr/>
            </p:nvSpPr>
            <p:spPr bwMode="auto">
              <a:xfrm>
                <a:off x="3908" y="2068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" name="Line 345"/>
              <p:cNvSpPr>
                <a:spLocks noChangeShapeType="1"/>
              </p:cNvSpPr>
              <p:nvPr/>
            </p:nvSpPr>
            <p:spPr bwMode="auto">
              <a:xfrm flipH="1">
                <a:off x="3900" y="2068"/>
                <a:ext cx="64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0" name="Group 346"/>
            <p:cNvGrpSpPr>
              <a:grpSpLocks/>
            </p:cNvGrpSpPr>
            <p:nvPr/>
          </p:nvGrpSpPr>
          <p:grpSpPr bwMode="auto">
            <a:xfrm>
              <a:off x="3988" y="2068"/>
              <a:ext cx="72" cy="48"/>
              <a:chOff x="3988" y="2068"/>
              <a:chExt cx="72" cy="48"/>
            </a:xfrm>
          </p:grpSpPr>
          <p:sp>
            <p:nvSpPr>
              <p:cNvPr id="413" name="Line 347"/>
              <p:cNvSpPr>
                <a:spLocks noChangeShapeType="1"/>
              </p:cNvSpPr>
              <p:nvPr/>
            </p:nvSpPr>
            <p:spPr bwMode="auto">
              <a:xfrm>
                <a:off x="3996" y="206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4" name="Line 348"/>
              <p:cNvSpPr>
                <a:spLocks noChangeShapeType="1"/>
              </p:cNvSpPr>
              <p:nvPr/>
            </p:nvSpPr>
            <p:spPr bwMode="auto">
              <a:xfrm flipH="1">
                <a:off x="3988" y="2068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1" name="Group 349"/>
            <p:cNvGrpSpPr>
              <a:grpSpLocks/>
            </p:cNvGrpSpPr>
            <p:nvPr/>
          </p:nvGrpSpPr>
          <p:grpSpPr bwMode="auto">
            <a:xfrm>
              <a:off x="4060" y="2068"/>
              <a:ext cx="56" cy="48"/>
              <a:chOff x="4060" y="2068"/>
              <a:chExt cx="56" cy="48"/>
            </a:xfrm>
          </p:grpSpPr>
          <p:sp>
            <p:nvSpPr>
              <p:cNvPr id="411" name="Line 350"/>
              <p:cNvSpPr>
                <a:spLocks noChangeShapeType="1"/>
              </p:cNvSpPr>
              <p:nvPr/>
            </p:nvSpPr>
            <p:spPr bwMode="auto">
              <a:xfrm>
                <a:off x="4068" y="2068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2" name="Line 351"/>
              <p:cNvSpPr>
                <a:spLocks noChangeShapeType="1"/>
              </p:cNvSpPr>
              <p:nvPr/>
            </p:nvSpPr>
            <p:spPr bwMode="auto">
              <a:xfrm flipH="1">
                <a:off x="4060" y="206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2" name="Group 352"/>
            <p:cNvGrpSpPr>
              <a:grpSpLocks/>
            </p:cNvGrpSpPr>
            <p:nvPr/>
          </p:nvGrpSpPr>
          <p:grpSpPr bwMode="auto">
            <a:xfrm>
              <a:off x="3532" y="2588"/>
              <a:ext cx="64" cy="48"/>
              <a:chOff x="3532" y="2588"/>
              <a:chExt cx="64" cy="48"/>
            </a:xfrm>
          </p:grpSpPr>
          <p:sp>
            <p:nvSpPr>
              <p:cNvPr id="409" name="Line 353"/>
              <p:cNvSpPr>
                <a:spLocks noChangeShapeType="1"/>
              </p:cNvSpPr>
              <p:nvPr/>
            </p:nvSpPr>
            <p:spPr bwMode="auto">
              <a:xfrm>
                <a:off x="3540" y="2588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" name="Line 354"/>
              <p:cNvSpPr>
                <a:spLocks noChangeShapeType="1"/>
              </p:cNvSpPr>
              <p:nvPr/>
            </p:nvSpPr>
            <p:spPr bwMode="auto">
              <a:xfrm flipH="1">
                <a:off x="3532" y="2588"/>
                <a:ext cx="64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3" name="Group 355"/>
            <p:cNvGrpSpPr>
              <a:grpSpLocks/>
            </p:cNvGrpSpPr>
            <p:nvPr/>
          </p:nvGrpSpPr>
          <p:grpSpPr bwMode="auto">
            <a:xfrm>
              <a:off x="3604" y="2588"/>
              <a:ext cx="56" cy="48"/>
              <a:chOff x="3604" y="2588"/>
              <a:chExt cx="56" cy="48"/>
            </a:xfrm>
          </p:grpSpPr>
          <p:sp>
            <p:nvSpPr>
              <p:cNvPr id="407" name="Line 356"/>
              <p:cNvSpPr>
                <a:spLocks noChangeShapeType="1"/>
              </p:cNvSpPr>
              <p:nvPr/>
            </p:nvSpPr>
            <p:spPr bwMode="auto">
              <a:xfrm>
                <a:off x="3612" y="2588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8" name="Line 357"/>
              <p:cNvSpPr>
                <a:spLocks noChangeShapeType="1"/>
              </p:cNvSpPr>
              <p:nvPr/>
            </p:nvSpPr>
            <p:spPr bwMode="auto">
              <a:xfrm flipH="1">
                <a:off x="3604" y="258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4" name="Group 358"/>
            <p:cNvGrpSpPr>
              <a:grpSpLocks/>
            </p:cNvGrpSpPr>
            <p:nvPr/>
          </p:nvGrpSpPr>
          <p:grpSpPr bwMode="auto">
            <a:xfrm>
              <a:off x="3684" y="2588"/>
              <a:ext cx="72" cy="48"/>
              <a:chOff x="3684" y="2588"/>
              <a:chExt cx="72" cy="48"/>
            </a:xfrm>
          </p:grpSpPr>
          <p:sp>
            <p:nvSpPr>
              <p:cNvPr id="405" name="Line 359"/>
              <p:cNvSpPr>
                <a:spLocks noChangeShapeType="1"/>
              </p:cNvSpPr>
              <p:nvPr/>
            </p:nvSpPr>
            <p:spPr bwMode="auto">
              <a:xfrm>
                <a:off x="3692" y="258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6" name="Line 360"/>
              <p:cNvSpPr>
                <a:spLocks noChangeShapeType="1"/>
              </p:cNvSpPr>
              <p:nvPr/>
            </p:nvSpPr>
            <p:spPr bwMode="auto">
              <a:xfrm flipH="1">
                <a:off x="3684" y="2588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5" name="Group 361"/>
            <p:cNvGrpSpPr>
              <a:grpSpLocks/>
            </p:cNvGrpSpPr>
            <p:nvPr/>
          </p:nvGrpSpPr>
          <p:grpSpPr bwMode="auto">
            <a:xfrm>
              <a:off x="3756" y="2588"/>
              <a:ext cx="56" cy="48"/>
              <a:chOff x="3756" y="2588"/>
              <a:chExt cx="56" cy="48"/>
            </a:xfrm>
          </p:grpSpPr>
          <p:sp>
            <p:nvSpPr>
              <p:cNvPr id="403" name="Line 362"/>
              <p:cNvSpPr>
                <a:spLocks noChangeShapeType="1"/>
              </p:cNvSpPr>
              <p:nvPr/>
            </p:nvSpPr>
            <p:spPr bwMode="auto">
              <a:xfrm>
                <a:off x="3764" y="2588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4" name="Line 363"/>
              <p:cNvSpPr>
                <a:spLocks noChangeShapeType="1"/>
              </p:cNvSpPr>
              <p:nvPr/>
            </p:nvSpPr>
            <p:spPr bwMode="auto">
              <a:xfrm flipH="1">
                <a:off x="3756" y="258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6" name="Group 364"/>
            <p:cNvGrpSpPr>
              <a:grpSpLocks/>
            </p:cNvGrpSpPr>
            <p:nvPr/>
          </p:nvGrpSpPr>
          <p:grpSpPr bwMode="auto">
            <a:xfrm>
              <a:off x="3828" y="2588"/>
              <a:ext cx="72" cy="48"/>
              <a:chOff x="3828" y="2588"/>
              <a:chExt cx="72" cy="48"/>
            </a:xfrm>
          </p:grpSpPr>
          <p:sp>
            <p:nvSpPr>
              <p:cNvPr id="401" name="Line 365"/>
              <p:cNvSpPr>
                <a:spLocks noChangeShapeType="1"/>
              </p:cNvSpPr>
              <p:nvPr/>
            </p:nvSpPr>
            <p:spPr bwMode="auto">
              <a:xfrm>
                <a:off x="3836" y="258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2" name="Line 366"/>
              <p:cNvSpPr>
                <a:spLocks noChangeShapeType="1"/>
              </p:cNvSpPr>
              <p:nvPr/>
            </p:nvSpPr>
            <p:spPr bwMode="auto">
              <a:xfrm flipH="1">
                <a:off x="3828" y="2588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7" name="Group 367"/>
            <p:cNvGrpSpPr>
              <a:grpSpLocks/>
            </p:cNvGrpSpPr>
            <p:nvPr/>
          </p:nvGrpSpPr>
          <p:grpSpPr bwMode="auto">
            <a:xfrm>
              <a:off x="3900" y="2588"/>
              <a:ext cx="64" cy="48"/>
              <a:chOff x="3900" y="2588"/>
              <a:chExt cx="64" cy="48"/>
            </a:xfrm>
          </p:grpSpPr>
          <p:sp>
            <p:nvSpPr>
              <p:cNvPr id="399" name="Line 368"/>
              <p:cNvSpPr>
                <a:spLocks noChangeShapeType="1"/>
              </p:cNvSpPr>
              <p:nvPr/>
            </p:nvSpPr>
            <p:spPr bwMode="auto">
              <a:xfrm>
                <a:off x="3908" y="2588"/>
                <a:ext cx="48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" name="Line 369"/>
              <p:cNvSpPr>
                <a:spLocks noChangeShapeType="1"/>
              </p:cNvSpPr>
              <p:nvPr/>
            </p:nvSpPr>
            <p:spPr bwMode="auto">
              <a:xfrm flipH="1">
                <a:off x="3900" y="2588"/>
                <a:ext cx="64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8" name="Group 370"/>
            <p:cNvGrpSpPr>
              <a:grpSpLocks/>
            </p:cNvGrpSpPr>
            <p:nvPr/>
          </p:nvGrpSpPr>
          <p:grpSpPr bwMode="auto">
            <a:xfrm>
              <a:off x="3988" y="2588"/>
              <a:ext cx="72" cy="48"/>
              <a:chOff x="3988" y="2588"/>
              <a:chExt cx="72" cy="48"/>
            </a:xfrm>
          </p:grpSpPr>
          <p:sp>
            <p:nvSpPr>
              <p:cNvPr id="397" name="Line 371"/>
              <p:cNvSpPr>
                <a:spLocks noChangeShapeType="1"/>
              </p:cNvSpPr>
              <p:nvPr/>
            </p:nvSpPr>
            <p:spPr bwMode="auto">
              <a:xfrm>
                <a:off x="3996" y="258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8" name="Line 372"/>
              <p:cNvSpPr>
                <a:spLocks noChangeShapeType="1"/>
              </p:cNvSpPr>
              <p:nvPr/>
            </p:nvSpPr>
            <p:spPr bwMode="auto">
              <a:xfrm flipH="1">
                <a:off x="3988" y="2588"/>
                <a:ext cx="72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9" name="Group 373"/>
            <p:cNvGrpSpPr>
              <a:grpSpLocks/>
            </p:cNvGrpSpPr>
            <p:nvPr/>
          </p:nvGrpSpPr>
          <p:grpSpPr bwMode="auto">
            <a:xfrm>
              <a:off x="4060" y="2588"/>
              <a:ext cx="56" cy="48"/>
              <a:chOff x="4060" y="2588"/>
              <a:chExt cx="56" cy="48"/>
            </a:xfrm>
          </p:grpSpPr>
          <p:sp>
            <p:nvSpPr>
              <p:cNvPr id="395" name="Line 374"/>
              <p:cNvSpPr>
                <a:spLocks noChangeShapeType="1"/>
              </p:cNvSpPr>
              <p:nvPr/>
            </p:nvSpPr>
            <p:spPr bwMode="auto">
              <a:xfrm>
                <a:off x="4068" y="2588"/>
                <a:ext cx="40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6" name="Line 375"/>
              <p:cNvSpPr>
                <a:spLocks noChangeShapeType="1"/>
              </p:cNvSpPr>
              <p:nvPr/>
            </p:nvSpPr>
            <p:spPr bwMode="auto">
              <a:xfrm flipH="1">
                <a:off x="4060" y="2588"/>
                <a:ext cx="56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0" name="Group 376"/>
            <p:cNvGrpSpPr>
              <a:grpSpLocks/>
            </p:cNvGrpSpPr>
            <p:nvPr/>
          </p:nvGrpSpPr>
          <p:grpSpPr bwMode="auto">
            <a:xfrm>
              <a:off x="3532" y="2772"/>
              <a:ext cx="64" cy="40"/>
              <a:chOff x="3532" y="2772"/>
              <a:chExt cx="64" cy="40"/>
            </a:xfrm>
          </p:grpSpPr>
          <p:sp>
            <p:nvSpPr>
              <p:cNvPr id="393" name="Line 377"/>
              <p:cNvSpPr>
                <a:spLocks noChangeShapeType="1"/>
              </p:cNvSpPr>
              <p:nvPr/>
            </p:nvSpPr>
            <p:spPr bwMode="auto">
              <a:xfrm>
                <a:off x="3540" y="2772"/>
                <a:ext cx="48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" name="Line 378"/>
              <p:cNvSpPr>
                <a:spLocks noChangeShapeType="1"/>
              </p:cNvSpPr>
              <p:nvPr/>
            </p:nvSpPr>
            <p:spPr bwMode="auto">
              <a:xfrm flipH="1">
                <a:off x="3532" y="2772"/>
                <a:ext cx="64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1" name="Group 379"/>
            <p:cNvGrpSpPr>
              <a:grpSpLocks/>
            </p:cNvGrpSpPr>
            <p:nvPr/>
          </p:nvGrpSpPr>
          <p:grpSpPr bwMode="auto">
            <a:xfrm>
              <a:off x="3604" y="2772"/>
              <a:ext cx="56" cy="40"/>
              <a:chOff x="3604" y="2772"/>
              <a:chExt cx="56" cy="40"/>
            </a:xfrm>
          </p:grpSpPr>
          <p:sp>
            <p:nvSpPr>
              <p:cNvPr id="391" name="Line 380"/>
              <p:cNvSpPr>
                <a:spLocks noChangeShapeType="1"/>
              </p:cNvSpPr>
              <p:nvPr/>
            </p:nvSpPr>
            <p:spPr bwMode="auto">
              <a:xfrm>
                <a:off x="3612" y="2772"/>
                <a:ext cx="4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2" name="Line 381"/>
              <p:cNvSpPr>
                <a:spLocks noChangeShapeType="1"/>
              </p:cNvSpPr>
              <p:nvPr/>
            </p:nvSpPr>
            <p:spPr bwMode="auto">
              <a:xfrm flipH="1">
                <a:off x="3604" y="2772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2" name="Group 382"/>
            <p:cNvGrpSpPr>
              <a:grpSpLocks/>
            </p:cNvGrpSpPr>
            <p:nvPr/>
          </p:nvGrpSpPr>
          <p:grpSpPr bwMode="auto">
            <a:xfrm>
              <a:off x="3684" y="2772"/>
              <a:ext cx="72" cy="40"/>
              <a:chOff x="3684" y="2772"/>
              <a:chExt cx="72" cy="40"/>
            </a:xfrm>
          </p:grpSpPr>
          <p:sp>
            <p:nvSpPr>
              <p:cNvPr id="389" name="Line 383"/>
              <p:cNvSpPr>
                <a:spLocks noChangeShapeType="1"/>
              </p:cNvSpPr>
              <p:nvPr/>
            </p:nvSpPr>
            <p:spPr bwMode="auto">
              <a:xfrm>
                <a:off x="3692" y="2772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0" name="Line 384"/>
              <p:cNvSpPr>
                <a:spLocks noChangeShapeType="1"/>
              </p:cNvSpPr>
              <p:nvPr/>
            </p:nvSpPr>
            <p:spPr bwMode="auto">
              <a:xfrm flipH="1">
                <a:off x="3684" y="2772"/>
                <a:ext cx="72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3" name="Group 385"/>
            <p:cNvGrpSpPr>
              <a:grpSpLocks/>
            </p:cNvGrpSpPr>
            <p:nvPr/>
          </p:nvGrpSpPr>
          <p:grpSpPr bwMode="auto">
            <a:xfrm>
              <a:off x="3756" y="2772"/>
              <a:ext cx="56" cy="40"/>
              <a:chOff x="3756" y="2772"/>
              <a:chExt cx="56" cy="40"/>
            </a:xfrm>
          </p:grpSpPr>
          <p:sp>
            <p:nvSpPr>
              <p:cNvPr id="387" name="Line 386"/>
              <p:cNvSpPr>
                <a:spLocks noChangeShapeType="1"/>
              </p:cNvSpPr>
              <p:nvPr/>
            </p:nvSpPr>
            <p:spPr bwMode="auto">
              <a:xfrm>
                <a:off x="3764" y="2772"/>
                <a:ext cx="4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8" name="Line 387"/>
              <p:cNvSpPr>
                <a:spLocks noChangeShapeType="1"/>
              </p:cNvSpPr>
              <p:nvPr/>
            </p:nvSpPr>
            <p:spPr bwMode="auto">
              <a:xfrm flipH="1">
                <a:off x="3756" y="2772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4" name="Group 388"/>
            <p:cNvGrpSpPr>
              <a:grpSpLocks/>
            </p:cNvGrpSpPr>
            <p:nvPr/>
          </p:nvGrpSpPr>
          <p:grpSpPr bwMode="auto">
            <a:xfrm>
              <a:off x="3828" y="2772"/>
              <a:ext cx="72" cy="40"/>
              <a:chOff x="3828" y="2772"/>
              <a:chExt cx="72" cy="40"/>
            </a:xfrm>
          </p:grpSpPr>
          <p:sp>
            <p:nvSpPr>
              <p:cNvPr id="385" name="Line 389"/>
              <p:cNvSpPr>
                <a:spLocks noChangeShapeType="1"/>
              </p:cNvSpPr>
              <p:nvPr/>
            </p:nvSpPr>
            <p:spPr bwMode="auto">
              <a:xfrm>
                <a:off x="3836" y="2772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6" name="Line 390"/>
              <p:cNvSpPr>
                <a:spLocks noChangeShapeType="1"/>
              </p:cNvSpPr>
              <p:nvPr/>
            </p:nvSpPr>
            <p:spPr bwMode="auto">
              <a:xfrm flipH="1">
                <a:off x="3828" y="2772"/>
                <a:ext cx="72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5" name="Group 391"/>
            <p:cNvGrpSpPr>
              <a:grpSpLocks/>
            </p:cNvGrpSpPr>
            <p:nvPr/>
          </p:nvGrpSpPr>
          <p:grpSpPr bwMode="auto">
            <a:xfrm>
              <a:off x="3900" y="2772"/>
              <a:ext cx="64" cy="40"/>
              <a:chOff x="3900" y="2772"/>
              <a:chExt cx="64" cy="40"/>
            </a:xfrm>
          </p:grpSpPr>
          <p:sp>
            <p:nvSpPr>
              <p:cNvPr id="383" name="Line 392"/>
              <p:cNvSpPr>
                <a:spLocks noChangeShapeType="1"/>
              </p:cNvSpPr>
              <p:nvPr/>
            </p:nvSpPr>
            <p:spPr bwMode="auto">
              <a:xfrm>
                <a:off x="3908" y="2772"/>
                <a:ext cx="48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4" name="Line 393"/>
              <p:cNvSpPr>
                <a:spLocks noChangeShapeType="1"/>
              </p:cNvSpPr>
              <p:nvPr/>
            </p:nvSpPr>
            <p:spPr bwMode="auto">
              <a:xfrm flipH="1">
                <a:off x="3900" y="2772"/>
                <a:ext cx="64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6" name="Group 394"/>
            <p:cNvGrpSpPr>
              <a:grpSpLocks/>
            </p:cNvGrpSpPr>
            <p:nvPr/>
          </p:nvGrpSpPr>
          <p:grpSpPr bwMode="auto">
            <a:xfrm>
              <a:off x="3988" y="2772"/>
              <a:ext cx="72" cy="40"/>
              <a:chOff x="3988" y="2772"/>
              <a:chExt cx="72" cy="40"/>
            </a:xfrm>
          </p:grpSpPr>
          <p:sp>
            <p:nvSpPr>
              <p:cNvPr id="381" name="Line 395"/>
              <p:cNvSpPr>
                <a:spLocks noChangeShapeType="1"/>
              </p:cNvSpPr>
              <p:nvPr/>
            </p:nvSpPr>
            <p:spPr bwMode="auto">
              <a:xfrm>
                <a:off x="3996" y="2772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2" name="Line 396"/>
              <p:cNvSpPr>
                <a:spLocks noChangeShapeType="1"/>
              </p:cNvSpPr>
              <p:nvPr/>
            </p:nvSpPr>
            <p:spPr bwMode="auto">
              <a:xfrm flipH="1">
                <a:off x="3988" y="2772"/>
                <a:ext cx="72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7" name="Group 397"/>
            <p:cNvGrpSpPr>
              <a:grpSpLocks/>
            </p:cNvGrpSpPr>
            <p:nvPr/>
          </p:nvGrpSpPr>
          <p:grpSpPr bwMode="auto">
            <a:xfrm>
              <a:off x="4060" y="2772"/>
              <a:ext cx="56" cy="40"/>
              <a:chOff x="4060" y="2772"/>
              <a:chExt cx="56" cy="40"/>
            </a:xfrm>
          </p:grpSpPr>
          <p:sp>
            <p:nvSpPr>
              <p:cNvPr id="379" name="Line 398"/>
              <p:cNvSpPr>
                <a:spLocks noChangeShapeType="1"/>
              </p:cNvSpPr>
              <p:nvPr/>
            </p:nvSpPr>
            <p:spPr bwMode="auto">
              <a:xfrm>
                <a:off x="4068" y="2772"/>
                <a:ext cx="4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" name="Line 399"/>
              <p:cNvSpPr>
                <a:spLocks noChangeShapeType="1"/>
              </p:cNvSpPr>
              <p:nvPr/>
            </p:nvSpPr>
            <p:spPr bwMode="auto">
              <a:xfrm flipH="1">
                <a:off x="4060" y="2772"/>
                <a:ext cx="56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78" name="Rectangle 400"/>
            <p:cNvSpPr>
              <a:spLocks noChangeArrowheads="1"/>
            </p:cNvSpPr>
            <p:nvPr/>
          </p:nvSpPr>
          <p:spPr bwMode="auto">
            <a:xfrm>
              <a:off x="4429" y="3784"/>
              <a:ext cx="880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175"/>
                </a:lnSpc>
                <a:tabLst>
                  <a:tab pos="276225" algn="l"/>
                  <a:tab pos="563563" algn="l"/>
                  <a:tab pos="839788" algn="l"/>
                </a:tabLst>
              </a:pPr>
              <a:r>
                <a:rPr lang="en-US" sz="1400">
                  <a:latin typeface="Tahoma" pitchFamily="34" charset="0"/>
                </a:rPr>
                <a:t>W	  X	  Y	   Z</a:t>
              </a:r>
            </a:p>
          </p:txBody>
        </p:sp>
      </p:grp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041" name="Group 2"/>
          <p:cNvGrpSpPr>
            <a:grpSpLocks/>
          </p:cNvGrpSpPr>
          <p:nvPr/>
        </p:nvGrpSpPr>
        <p:grpSpPr bwMode="auto">
          <a:xfrm rot="5400000" flipV="1">
            <a:off x="3395663" y="4510087"/>
            <a:ext cx="1411288" cy="817563"/>
            <a:chOff x="2034" y="3150"/>
            <a:chExt cx="900" cy="522"/>
          </a:xfrm>
        </p:grpSpPr>
        <p:grpSp>
          <p:nvGrpSpPr>
            <p:cNvPr id="343458" name="Group 3"/>
            <p:cNvGrpSpPr>
              <a:grpSpLocks/>
            </p:cNvGrpSpPr>
            <p:nvPr/>
          </p:nvGrpSpPr>
          <p:grpSpPr bwMode="auto">
            <a:xfrm>
              <a:off x="2034" y="3300"/>
              <a:ext cx="900" cy="228"/>
              <a:chOff x="456" y="3312"/>
              <a:chExt cx="900" cy="228"/>
            </a:xfrm>
          </p:grpSpPr>
          <p:grpSp>
            <p:nvGrpSpPr>
              <p:cNvPr id="343461" name="Group 4"/>
              <p:cNvGrpSpPr>
                <a:grpSpLocks/>
              </p:cNvGrpSpPr>
              <p:nvPr/>
            </p:nvGrpSpPr>
            <p:grpSpPr bwMode="auto">
              <a:xfrm>
                <a:off x="456" y="3312"/>
                <a:ext cx="216" cy="222"/>
                <a:chOff x="456" y="3312"/>
                <a:chExt cx="216" cy="222"/>
              </a:xfrm>
            </p:grpSpPr>
            <p:sp>
              <p:nvSpPr>
                <p:cNvPr id="343465" name="Rectangle 5"/>
                <p:cNvSpPr>
                  <a:spLocks noChangeArrowheads="1"/>
                </p:cNvSpPr>
                <p:nvPr/>
              </p:nvSpPr>
              <p:spPr bwMode="auto">
                <a:xfrm>
                  <a:off x="486" y="3366"/>
                  <a:ext cx="186" cy="120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algn="ctr" eaLnBrk="0" hangingPunct="0"/>
                  <a:endParaRPr lang="en-US"/>
                </a:p>
              </p:txBody>
            </p:sp>
            <p:sp>
              <p:nvSpPr>
                <p:cNvPr id="343466" name="Rectangle 6"/>
                <p:cNvSpPr>
                  <a:spLocks noChangeArrowheads="1"/>
                </p:cNvSpPr>
                <p:nvPr/>
              </p:nvSpPr>
              <p:spPr bwMode="auto">
                <a:xfrm>
                  <a:off x="456" y="3312"/>
                  <a:ext cx="47" cy="22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algn="ctr" eaLnBrk="0" hangingPunct="0"/>
                  <a:endParaRPr lang="en-US"/>
                </a:p>
              </p:txBody>
            </p:sp>
          </p:grpSp>
          <p:grpSp>
            <p:nvGrpSpPr>
              <p:cNvPr id="343462" name="Group 7"/>
              <p:cNvGrpSpPr>
                <a:grpSpLocks/>
              </p:cNvGrpSpPr>
              <p:nvPr/>
            </p:nvGrpSpPr>
            <p:grpSpPr bwMode="auto">
              <a:xfrm flipH="1" flipV="1">
                <a:off x="1140" y="3318"/>
                <a:ext cx="216" cy="222"/>
                <a:chOff x="456" y="3312"/>
                <a:chExt cx="216" cy="222"/>
              </a:xfrm>
            </p:grpSpPr>
            <p:sp>
              <p:nvSpPr>
                <p:cNvPr id="343463" name="Rectangle 8"/>
                <p:cNvSpPr>
                  <a:spLocks noChangeArrowheads="1"/>
                </p:cNvSpPr>
                <p:nvPr/>
              </p:nvSpPr>
              <p:spPr bwMode="auto">
                <a:xfrm>
                  <a:off x="486" y="3366"/>
                  <a:ext cx="186" cy="120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/>
                <a:p>
                  <a:pPr algn="ctr" eaLnBrk="0" hangingPunct="0"/>
                  <a:endParaRPr lang="en-US"/>
                </a:p>
              </p:txBody>
            </p:sp>
            <p:sp>
              <p:nvSpPr>
                <p:cNvPr id="343464" name="Rectangle 9"/>
                <p:cNvSpPr>
                  <a:spLocks noChangeArrowheads="1"/>
                </p:cNvSpPr>
                <p:nvPr/>
              </p:nvSpPr>
              <p:spPr bwMode="auto">
                <a:xfrm>
                  <a:off x="456" y="3312"/>
                  <a:ext cx="47" cy="22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/>
                <a:p>
                  <a:pPr algn="ctr" eaLnBrk="0" hangingPunct="0"/>
                  <a:endParaRPr lang="en-US"/>
                </a:p>
              </p:txBody>
            </p:sp>
          </p:grpSp>
        </p:grpSp>
        <p:sp>
          <p:nvSpPr>
            <p:cNvPr id="343459" name="Rectangle 10"/>
            <p:cNvSpPr>
              <a:spLocks noChangeArrowheads="1"/>
            </p:cNvSpPr>
            <p:nvPr/>
          </p:nvSpPr>
          <p:spPr bwMode="auto">
            <a:xfrm>
              <a:off x="2124" y="3336"/>
              <a:ext cx="336" cy="33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460" name="Rectangle 11"/>
            <p:cNvSpPr>
              <a:spLocks noChangeArrowheads="1"/>
            </p:cNvSpPr>
            <p:nvPr/>
          </p:nvSpPr>
          <p:spPr bwMode="auto">
            <a:xfrm>
              <a:off x="2142" y="3150"/>
              <a:ext cx="126" cy="33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endParaRPr lang="en-US"/>
            </a:p>
          </p:txBody>
        </p:sp>
      </p:grpSp>
      <p:grpSp>
        <p:nvGrpSpPr>
          <p:cNvPr id="343042" name="Group 12"/>
          <p:cNvGrpSpPr>
            <a:grpSpLocks/>
          </p:cNvGrpSpPr>
          <p:nvPr/>
        </p:nvGrpSpPr>
        <p:grpSpPr bwMode="auto">
          <a:xfrm>
            <a:off x="714375" y="4886325"/>
            <a:ext cx="1408113" cy="357188"/>
            <a:chOff x="456" y="3312"/>
            <a:chExt cx="900" cy="228"/>
          </a:xfrm>
        </p:grpSpPr>
        <p:grpSp>
          <p:nvGrpSpPr>
            <p:cNvPr id="343452" name="Group 13"/>
            <p:cNvGrpSpPr>
              <a:grpSpLocks/>
            </p:cNvGrpSpPr>
            <p:nvPr/>
          </p:nvGrpSpPr>
          <p:grpSpPr bwMode="auto">
            <a:xfrm>
              <a:off x="456" y="3312"/>
              <a:ext cx="216" cy="222"/>
              <a:chOff x="456" y="3312"/>
              <a:chExt cx="216" cy="222"/>
            </a:xfrm>
          </p:grpSpPr>
          <p:sp>
            <p:nvSpPr>
              <p:cNvPr id="343456" name="Rectangle 14"/>
              <p:cNvSpPr>
                <a:spLocks noChangeArrowheads="1"/>
              </p:cNvSpPr>
              <p:nvPr/>
            </p:nvSpPr>
            <p:spPr bwMode="auto">
              <a:xfrm>
                <a:off x="486" y="3366"/>
                <a:ext cx="186" cy="12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43457" name="Rectangle 15"/>
              <p:cNvSpPr>
                <a:spLocks noChangeArrowheads="1"/>
              </p:cNvSpPr>
              <p:nvPr/>
            </p:nvSpPr>
            <p:spPr bwMode="auto">
              <a:xfrm>
                <a:off x="456" y="3312"/>
                <a:ext cx="47" cy="22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</p:grpSp>
        <p:grpSp>
          <p:nvGrpSpPr>
            <p:cNvPr id="343453" name="Group 16"/>
            <p:cNvGrpSpPr>
              <a:grpSpLocks/>
            </p:cNvGrpSpPr>
            <p:nvPr/>
          </p:nvGrpSpPr>
          <p:grpSpPr bwMode="auto">
            <a:xfrm flipH="1" flipV="1">
              <a:off x="1140" y="3318"/>
              <a:ext cx="216" cy="222"/>
              <a:chOff x="456" y="3312"/>
              <a:chExt cx="216" cy="222"/>
            </a:xfrm>
          </p:grpSpPr>
          <p:sp>
            <p:nvSpPr>
              <p:cNvPr id="343454" name="Rectangle 17"/>
              <p:cNvSpPr>
                <a:spLocks noChangeArrowheads="1"/>
              </p:cNvSpPr>
              <p:nvPr/>
            </p:nvSpPr>
            <p:spPr bwMode="auto">
              <a:xfrm>
                <a:off x="486" y="3366"/>
                <a:ext cx="186" cy="12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43455" name="Rectangle 18"/>
              <p:cNvSpPr>
                <a:spLocks noChangeArrowheads="1"/>
              </p:cNvSpPr>
              <p:nvPr/>
            </p:nvSpPr>
            <p:spPr bwMode="auto">
              <a:xfrm>
                <a:off x="456" y="3312"/>
                <a:ext cx="47" cy="22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 eaLnBrk="0" hangingPunct="0"/>
                <a:endParaRPr lang="en-US"/>
              </a:p>
            </p:txBody>
          </p:sp>
        </p:grpSp>
      </p:grpSp>
      <p:grpSp>
        <p:nvGrpSpPr>
          <p:cNvPr id="343043" name="Group 19"/>
          <p:cNvGrpSpPr>
            <a:grpSpLocks/>
          </p:cNvGrpSpPr>
          <p:nvPr/>
        </p:nvGrpSpPr>
        <p:grpSpPr bwMode="auto">
          <a:xfrm rot="-5400000">
            <a:off x="2921001" y="2062163"/>
            <a:ext cx="1409700" cy="638175"/>
            <a:chOff x="1956" y="1692"/>
            <a:chExt cx="900" cy="408"/>
          </a:xfrm>
        </p:grpSpPr>
        <p:grpSp>
          <p:nvGrpSpPr>
            <p:cNvPr id="343446" name="Group 20"/>
            <p:cNvGrpSpPr>
              <a:grpSpLocks/>
            </p:cNvGrpSpPr>
            <p:nvPr/>
          </p:nvGrpSpPr>
          <p:grpSpPr bwMode="auto">
            <a:xfrm flipH="1">
              <a:off x="2622" y="1692"/>
              <a:ext cx="234" cy="408"/>
              <a:chOff x="1860" y="1596"/>
              <a:chExt cx="234" cy="408"/>
            </a:xfrm>
          </p:grpSpPr>
          <p:sp>
            <p:nvSpPr>
              <p:cNvPr id="343450" name="Rectangle 21"/>
              <p:cNvSpPr>
                <a:spLocks noChangeArrowheads="1"/>
              </p:cNvSpPr>
              <p:nvPr/>
            </p:nvSpPr>
            <p:spPr bwMode="auto">
              <a:xfrm>
                <a:off x="1890" y="1620"/>
                <a:ext cx="204" cy="34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43451" name="Rectangle 22"/>
              <p:cNvSpPr>
                <a:spLocks noChangeArrowheads="1"/>
              </p:cNvSpPr>
              <p:nvPr/>
            </p:nvSpPr>
            <p:spPr bwMode="auto">
              <a:xfrm>
                <a:off x="1860" y="1596"/>
                <a:ext cx="48" cy="40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eaLnBrk="0" hangingPunct="0"/>
                <a:endParaRPr lang="en-US"/>
              </a:p>
            </p:txBody>
          </p:sp>
        </p:grpSp>
        <p:grpSp>
          <p:nvGrpSpPr>
            <p:cNvPr id="343447" name="Group 23"/>
            <p:cNvGrpSpPr>
              <a:grpSpLocks/>
            </p:cNvGrpSpPr>
            <p:nvPr/>
          </p:nvGrpSpPr>
          <p:grpSpPr bwMode="auto">
            <a:xfrm>
              <a:off x="1956" y="1692"/>
              <a:ext cx="234" cy="408"/>
              <a:chOff x="1860" y="1596"/>
              <a:chExt cx="234" cy="408"/>
            </a:xfrm>
          </p:grpSpPr>
          <p:sp>
            <p:nvSpPr>
              <p:cNvPr id="343448" name="Rectangle 24"/>
              <p:cNvSpPr>
                <a:spLocks noChangeArrowheads="1"/>
              </p:cNvSpPr>
              <p:nvPr/>
            </p:nvSpPr>
            <p:spPr bwMode="auto">
              <a:xfrm>
                <a:off x="1890" y="1620"/>
                <a:ext cx="204" cy="34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43449" name="Rectangle 25"/>
              <p:cNvSpPr>
                <a:spLocks noChangeArrowheads="1"/>
              </p:cNvSpPr>
              <p:nvPr/>
            </p:nvSpPr>
            <p:spPr bwMode="auto">
              <a:xfrm>
                <a:off x="1860" y="1596"/>
                <a:ext cx="48" cy="40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 eaLnBrk="0" hangingPunct="0"/>
                <a:endParaRPr lang="en-US"/>
              </a:p>
            </p:txBody>
          </p:sp>
        </p:grpSp>
      </p:grpSp>
      <p:grpSp>
        <p:nvGrpSpPr>
          <p:cNvPr id="343044" name="Group 26"/>
          <p:cNvGrpSpPr>
            <a:grpSpLocks/>
          </p:cNvGrpSpPr>
          <p:nvPr/>
        </p:nvGrpSpPr>
        <p:grpSpPr bwMode="auto">
          <a:xfrm>
            <a:off x="2913063" y="2101850"/>
            <a:ext cx="1408112" cy="638175"/>
            <a:chOff x="1860" y="1596"/>
            <a:chExt cx="900" cy="408"/>
          </a:xfrm>
        </p:grpSpPr>
        <p:grpSp>
          <p:nvGrpSpPr>
            <p:cNvPr id="343440" name="Group 27"/>
            <p:cNvGrpSpPr>
              <a:grpSpLocks/>
            </p:cNvGrpSpPr>
            <p:nvPr/>
          </p:nvGrpSpPr>
          <p:grpSpPr bwMode="auto">
            <a:xfrm flipH="1">
              <a:off x="2526" y="1596"/>
              <a:ext cx="234" cy="408"/>
              <a:chOff x="1860" y="1596"/>
              <a:chExt cx="234" cy="408"/>
            </a:xfrm>
          </p:grpSpPr>
          <p:sp>
            <p:nvSpPr>
              <p:cNvPr id="343444" name="Rectangle 28"/>
              <p:cNvSpPr>
                <a:spLocks noChangeArrowheads="1"/>
              </p:cNvSpPr>
              <p:nvPr/>
            </p:nvSpPr>
            <p:spPr bwMode="auto">
              <a:xfrm>
                <a:off x="1890" y="1620"/>
                <a:ext cx="204" cy="34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43445" name="Rectangle 29"/>
              <p:cNvSpPr>
                <a:spLocks noChangeArrowheads="1"/>
              </p:cNvSpPr>
              <p:nvPr/>
            </p:nvSpPr>
            <p:spPr bwMode="auto">
              <a:xfrm>
                <a:off x="1860" y="1596"/>
                <a:ext cx="48" cy="40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</p:grpSp>
        <p:grpSp>
          <p:nvGrpSpPr>
            <p:cNvPr id="343441" name="Group 30"/>
            <p:cNvGrpSpPr>
              <a:grpSpLocks/>
            </p:cNvGrpSpPr>
            <p:nvPr/>
          </p:nvGrpSpPr>
          <p:grpSpPr bwMode="auto">
            <a:xfrm>
              <a:off x="1860" y="1596"/>
              <a:ext cx="234" cy="408"/>
              <a:chOff x="1860" y="1596"/>
              <a:chExt cx="234" cy="408"/>
            </a:xfrm>
          </p:grpSpPr>
          <p:sp>
            <p:nvSpPr>
              <p:cNvPr id="343442" name="Rectangle 31"/>
              <p:cNvSpPr>
                <a:spLocks noChangeArrowheads="1"/>
              </p:cNvSpPr>
              <p:nvPr/>
            </p:nvSpPr>
            <p:spPr bwMode="auto">
              <a:xfrm>
                <a:off x="1890" y="1620"/>
                <a:ext cx="204" cy="34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343443" name="Rectangle 32"/>
              <p:cNvSpPr>
                <a:spLocks noChangeArrowheads="1"/>
              </p:cNvSpPr>
              <p:nvPr/>
            </p:nvSpPr>
            <p:spPr bwMode="auto">
              <a:xfrm>
                <a:off x="1860" y="1596"/>
                <a:ext cx="48" cy="40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/>
              </a:p>
            </p:txBody>
          </p:sp>
        </p:grpSp>
      </p:grpSp>
      <p:grpSp>
        <p:nvGrpSpPr>
          <p:cNvPr id="343045" name="Group 33"/>
          <p:cNvGrpSpPr>
            <a:grpSpLocks/>
          </p:cNvGrpSpPr>
          <p:nvPr/>
        </p:nvGrpSpPr>
        <p:grpSpPr bwMode="auto">
          <a:xfrm>
            <a:off x="5395913" y="1778000"/>
            <a:ext cx="3214687" cy="4394200"/>
            <a:chOff x="3164" y="504"/>
            <a:chExt cx="2548" cy="3480"/>
          </a:xfrm>
        </p:grpSpPr>
        <p:sp>
          <p:nvSpPr>
            <p:cNvPr id="343147" name="Line 34"/>
            <p:cNvSpPr>
              <a:spLocks noChangeShapeType="1"/>
            </p:cNvSpPr>
            <p:nvPr/>
          </p:nvSpPr>
          <p:spPr bwMode="auto">
            <a:xfrm>
              <a:off x="3848" y="820"/>
              <a:ext cx="0" cy="25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48" name="Line 35"/>
            <p:cNvSpPr>
              <a:spLocks noChangeShapeType="1"/>
            </p:cNvSpPr>
            <p:nvPr/>
          </p:nvSpPr>
          <p:spPr bwMode="auto">
            <a:xfrm>
              <a:off x="3776" y="772"/>
              <a:ext cx="0" cy="2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49" name="Line 36"/>
            <p:cNvSpPr>
              <a:spLocks noChangeShapeType="1"/>
            </p:cNvSpPr>
            <p:nvPr/>
          </p:nvSpPr>
          <p:spPr bwMode="auto">
            <a:xfrm>
              <a:off x="3600" y="772"/>
              <a:ext cx="0" cy="2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50" name="Line 37"/>
            <p:cNvSpPr>
              <a:spLocks noChangeShapeType="1"/>
            </p:cNvSpPr>
            <p:nvPr/>
          </p:nvSpPr>
          <p:spPr bwMode="auto">
            <a:xfrm>
              <a:off x="3496" y="820"/>
              <a:ext cx="0" cy="25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51" name="Line 38"/>
            <p:cNvSpPr>
              <a:spLocks noChangeShapeType="1"/>
            </p:cNvSpPr>
            <p:nvPr/>
          </p:nvSpPr>
          <p:spPr bwMode="auto">
            <a:xfrm>
              <a:off x="3256" y="772"/>
              <a:ext cx="0" cy="2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52" name="Line 39"/>
            <p:cNvSpPr>
              <a:spLocks noChangeShapeType="1"/>
            </p:cNvSpPr>
            <p:nvPr/>
          </p:nvSpPr>
          <p:spPr bwMode="auto">
            <a:xfrm>
              <a:off x="3320" y="812"/>
              <a:ext cx="0" cy="25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53" name="Line 40"/>
            <p:cNvSpPr>
              <a:spLocks noChangeShapeType="1"/>
            </p:cNvSpPr>
            <p:nvPr/>
          </p:nvSpPr>
          <p:spPr bwMode="auto">
            <a:xfrm>
              <a:off x="4012" y="1472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54" name="Line 41"/>
            <p:cNvSpPr>
              <a:spLocks noChangeShapeType="1"/>
            </p:cNvSpPr>
            <p:nvPr/>
          </p:nvSpPr>
          <p:spPr bwMode="auto">
            <a:xfrm>
              <a:off x="4012" y="1656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55" name="Line 42"/>
            <p:cNvSpPr>
              <a:spLocks noChangeShapeType="1"/>
            </p:cNvSpPr>
            <p:nvPr/>
          </p:nvSpPr>
          <p:spPr bwMode="auto">
            <a:xfrm flipV="1">
              <a:off x="4008" y="1468"/>
              <a:ext cx="0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56" name="Arc 43"/>
            <p:cNvSpPr>
              <a:spLocks/>
            </p:cNvSpPr>
            <p:nvPr/>
          </p:nvSpPr>
          <p:spPr bwMode="auto">
            <a:xfrm>
              <a:off x="4196" y="1477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57" name="Arc 44"/>
            <p:cNvSpPr>
              <a:spLocks/>
            </p:cNvSpPr>
            <p:nvPr/>
          </p:nvSpPr>
          <p:spPr bwMode="auto">
            <a:xfrm>
              <a:off x="4196" y="1556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58" name="Line 45"/>
            <p:cNvSpPr>
              <a:spLocks noChangeShapeType="1"/>
            </p:cNvSpPr>
            <p:nvPr/>
          </p:nvSpPr>
          <p:spPr bwMode="auto">
            <a:xfrm>
              <a:off x="3164" y="1560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59" name="Line 46"/>
            <p:cNvSpPr>
              <a:spLocks noChangeShapeType="1"/>
            </p:cNvSpPr>
            <p:nvPr/>
          </p:nvSpPr>
          <p:spPr bwMode="auto">
            <a:xfrm>
              <a:off x="4292" y="1560"/>
              <a:ext cx="9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160" name="Group 47"/>
            <p:cNvGrpSpPr>
              <a:grpSpLocks/>
            </p:cNvGrpSpPr>
            <p:nvPr/>
          </p:nvGrpSpPr>
          <p:grpSpPr bwMode="auto">
            <a:xfrm>
              <a:off x="3636" y="1092"/>
              <a:ext cx="72" cy="56"/>
              <a:chOff x="3636" y="1092"/>
              <a:chExt cx="72" cy="56"/>
            </a:xfrm>
          </p:grpSpPr>
          <p:sp>
            <p:nvSpPr>
              <p:cNvPr id="343438" name="Line 48"/>
              <p:cNvSpPr>
                <a:spLocks noChangeShapeType="1"/>
              </p:cNvSpPr>
              <p:nvPr/>
            </p:nvSpPr>
            <p:spPr bwMode="auto">
              <a:xfrm>
                <a:off x="3644" y="109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39" name="Line 49"/>
              <p:cNvSpPr>
                <a:spLocks noChangeShapeType="1"/>
              </p:cNvSpPr>
              <p:nvPr/>
            </p:nvSpPr>
            <p:spPr bwMode="auto">
              <a:xfrm flipH="1">
                <a:off x="3636" y="109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161" name="Group 50"/>
            <p:cNvGrpSpPr>
              <a:grpSpLocks/>
            </p:cNvGrpSpPr>
            <p:nvPr/>
          </p:nvGrpSpPr>
          <p:grpSpPr bwMode="auto">
            <a:xfrm>
              <a:off x="3396" y="1092"/>
              <a:ext cx="72" cy="56"/>
              <a:chOff x="3396" y="1092"/>
              <a:chExt cx="72" cy="56"/>
            </a:xfrm>
          </p:grpSpPr>
          <p:sp>
            <p:nvSpPr>
              <p:cNvPr id="343436" name="Line 51"/>
              <p:cNvSpPr>
                <a:spLocks noChangeShapeType="1"/>
              </p:cNvSpPr>
              <p:nvPr/>
            </p:nvSpPr>
            <p:spPr bwMode="auto">
              <a:xfrm>
                <a:off x="3404" y="109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37" name="Line 52"/>
              <p:cNvSpPr>
                <a:spLocks noChangeShapeType="1"/>
              </p:cNvSpPr>
              <p:nvPr/>
            </p:nvSpPr>
            <p:spPr bwMode="auto">
              <a:xfrm flipH="1">
                <a:off x="3396" y="109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162" name="Line 53"/>
            <p:cNvSpPr>
              <a:spLocks noChangeShapeType="1"/>
            </p:cNvSpPr>
            <p:nvPr/>
          </p:nvSpPr>
          <p:spPr bwMode="auto">
            <a:xfrm flipH="1">
              <a:off x="3804" y="716"/>
              <a:ext cx="96" cy="1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63" name="Line 54"/>
            <p:cNvSpPr>
              <a:spLocks noChangeShapeType="1"/>
            </p:cNvSpPr>
            <p:nvPr/>
          </p:nvSpPr>
          <p:spPr bwMode="auto">
            <a:xfrm>
              <a:off x="3748" y="716"/>
              <a:ext cx="56" cy="1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64" name="Line 55"/>
            <p:cNvSpPr>
              <a:spLocks noChangeShapeType="1"/>
            </p:cNvSpPr>
            <p:nvPr/>
          </p:nvSpPr>
          <p:spPr bwMode="auto">
            <a:xfrm flipH="1">
              <a:off x="3740" y="712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65" name="Oval 56"/>
            <p:cNvSpPr>
              <a:spLocks noChangeArrowheads="1"/>
            </p:cNvSpPr>
            <p:nvPr/>
          </p:nvSpPr>
          <p:spPr bwMode="auto">
            <a:xfrm>
              <a:off x="3844" y="788"/>
              <a:ext cx="24" cy="2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66" name="Line 57"/>
            <p:cNvSpPr>
              <a:spLocks noChangeShapeType="1"/>
            </p:cNvSpPr>
            <p:nvPr/>
          </p:nvSpPr>
          <p:spPr bwMode="auto">
            <a:xfrm>
              <a:off x="3808" y="64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67" name="Line 58"/>
            <p:cNvSpPr>
              <a:spLocks noChangeShapeType="1"/>
            </p:cNvSpPr>
            <p:nvPr/>
          </p:nvSpPr>
          <p:spPr bwMode="auto">
            <a:xfrm>
              <a:off x="4012" y="808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68" name="Line 59"/>
            <p:cNvSpPr>
              <a:spLocks noChangeShapeType="1"/>
            </p:cNvSpPr>
            <p:nvPr/>
          </p:nvSpPr>
          <p:spPr bwMode="auto">
            <a:xfrm>
              <a:off x="4012" y="992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69" name="Line 60"/>
            <p:cNvSpPr>
              <a:spLocks noChangeShapeType="1"/>
            </p:cNvSpPr>
            <p:nvPr/>
          </p:nvSpPr>
          <p:spPr bwMode="auto">
            <a:xfrm flipV="1">
              <a:off x="4008" y="804"/>
              <a:ext cx="0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70" name="Arc 61"/>
            <p:cNvSpPr>
              <a:spLocks/>
            </p:cNvSpPr>
            <p:nvPr/>
          </p:nvSpPr>
          <p:spPr bwMode="auto">
            <a:xfrm>
              <a:off x="4196" y="813"/>
              <a:ext cx="88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71" name="Arc 62"/>
            <p:cNvSpPr>
              <a:spLocks/>
            </p:cNvSpPr>
            <p:nvPr/>
          </p:nvSpPr>
          <p:spPr bwMode="auto">
            <a:xfrm>
              <a:off x="4196" y="892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72" name="Line 63"/>
            <p:cNvSpPr>
              <a:spLocks noChangeShapeType="1"/>
            </p:cNvSpPr>
            <p:nvPr/>
          </p:nvSpPr>
          <p:spPr bwMode="auto">
            <a:xfrm>
              <a:off x="3164" y="896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73" name="Line 64"/>
            <p:cNvSpPr>
              <a:spLocks noChangeShapeType="1"/>
            </p:cNvSpPr>
            <p:nvPr/>
          </p:nvSpPr>
          <p:spPr bwMode="auto">
            <a:xfrm>
              <a:off x="4292" y="896"/>
              <a:ext cx="92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74" name="Line 65"/>
            <p:cNvSpPr>
              <a:spLocks noChangeShapeType="1"/>
            </p:cNvSpPr>
            <p:nvPr/>
          </p:nvSpPr>
          <p:spPr bwMode="auto">
            <a:xfrm>
              <a:off x="4012" y="1024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75" name="Line 66"/>
            <p:cNvSpPr>
              <a:spLocks noChangeShapeType="1"/>
            </p:cNvSpPr>
            <p:nvPr/>
          </p:nvSpPr>
          <p:spPr bwMode="auto">
            <a:xfrm>
              <a:off x="4012" y="1216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76" name="Line 67"/>
            <p:cNvSpPr>
              <a:spLocks noChangeShapeType="1"/>
            </p:cNvSpPr>
            <p:nvPr/>
          </p:nvSpPr>
          <p:spPr bwMode="auto">
            <a:xfrm flipV="1">
              <a:off x="4008" y="1020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77" name="Arc 68"/>
            <p:cNvSpPr>
              <a:spLocks/>
            </p:cNvSpPr>
            <p:nvPr/>
          </p:nvSpPr>
          <p:spPr bwMode="auto">
            <a:xfrm>
              <a:off x="4196" y="1029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78" name="Arc 69"/>
            <p:cNvSpPr>
              <a:spLocks/>
            </p:cNvSpPr>
            <p:nvPr/>
          </p:nvSpPr>
          <p:spPr bwMode="auto">
            <a:xfrm>
              <a:off x="4196" y="1116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79" name="Line 70"/>
            <p:cNvSpPr>
              <a:spLocks noChangeShapeType="1"/>
            </p:cNvSpPr>
            <p:nvPr/>
          </p:nvSpPr>
          <p:spPr bwMode="auto">
            <a:xfrm>
              <a:off x="3164" y="1120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80" name="Line 71"/>
            <p:cNvSpPr>
              <a:spLocks noChangeShapeType="1"/>
            </p:cNvSpPr>
            <p:nvPr/>
          </p:nvSpPr>
          <p:spPr bwMode="auto">
            <a:xfrm>
              <a:off x="4292" y="1120"/>
              <a:ext cx="93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81" name="Line 72"/>
            <p:cNvSpPr>
              <a:spLocks noChangeShapeType="1"/>
            </p:cNvSpPr>
            <p:nvPr/>
          </p:nvSpPr>
          <p:spPr bwMode="auto">
            <a:xfrm>
              <a:off x="4012" y="1248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82" name="Line 73"/>
            <p:cNvSpPr>
              <a:spLocks noChangeShapeType="1"/>
            </p:cNvSpPr>
            <p:nvPr/>
          </p:nvSpPr>
          <p:spPr bwMode="auto">
            <a:xfrm>
              <a:off x="4012" y="1432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83" name="Line 74"/>
            <p:cNvSpPr>
              <a:spLocks noChangeShapeType="1"/>
            </p:cNvSpPr>
            <p:nvPr/>
          </p:nvSpPr>
          <p:spPr bwMode="auto">
            <a:xfrm flipV="1">
              <a:off x="4008" y="1244"/>
              <a:ext cx="0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84" name="Arc 75"/>
            <p:cNvSpPr>
              <a:spLocks/>
            </p:cNvSpPr>
            <p:nvPr/>
          </p:nvSpPr>
          <p:spPr bwMode="auto">
            <a:xfrm>
              <a:off x="4196" y="1253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85" name="Arc 76"/>
            <p:cNvSpPr>
              <a:spLocks/>
            </p:cNvSpPr>
            <p:nvPr/>
          </p:nvSpPr>
          <p:spPr bwMode="auto">
            <a:xfrm>
              <a:off x="4196" y="1336"/>
              <a:ext cx="88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86" name="Line 77"/>
            <p:cNvSpPr>
              <a:spLocks noChangeShapeType="1"/>
            </p:cNvSpPr>
            <p:nvPr/>
          </p:nvSpPr>
          <p:spPr bwMode="auto">
            <a:xfrm>
              <a:off x="3164" y="1344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87" name="Line 78"/>
            <p:cNvSpPr>
              <a:spLocks noChangeShapeType="1"/>
            </p:cNvSpPr>
            <p:nvPr/>
          </p:nvSpPr>
          <p:spPr bwMode="auto">
            <a:xfrm>
              <a:off x="4292" y="1344"/>
              <a:ext cx="93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188" name="Group 79"/>
            <p:cNvGrpSpPr>
              <a:grpSpLocks/>
            </p:cNvGrpSpPr>
            <p:nvPr/>
          </p:nvGrpSpPr>
          <p:grpSpPr bwMode="auto">
            <a:xfrm>
              <a:off x="3636" y="868"/>
              <a:ext cx="72" cy="56"/>
              <a:chOff x="3636" y="868"/>
              <a:chExt cx="72" cy="56"/>
            </a:xfrm>
          </p:grpSpPr>
          <p:sp>
            <p:nvSpPr>
              <p:cNvPr id="343434" name="Line 80"/>
              <p:cNvSpPr>
                <a:spLocks noChangeShapeType="1"/>
              </p:cNvSpPr>
              <p:nvPr/>
            </p:nvSpPr>
            <p:spPr bwMode="auto">
              <a:xfrm>
                <a:off x="3644" y="86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35" name="Line 81"/>
              <p:cNvSpPr>
                <a:spLocks noChangeShapeType="1"/>
              </p:cNvSpPr>
              <p:nvPr/>
            </p:nvSpPr>
            <p:spPr bwMode="auto">
              <a:xfrm flipH="1">
                <a:off x="3636" y="86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189" name="Line 82"/>
            <p:cNvSpPr>
              <a:spLocks noChangeShapeType="1"/>
            </p:cNvSpPr>
            <p:nvPr/>
          </p:nvSpPr>
          <p:spPr bwMode="auto">
            <a:xfrm flipH="1">
              <a:off x="3636" y="716"/>
              <a:ext cx="88" cy="1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90" name="Line 83"/>
            <p:cNvSpPr>
              <a:spLocks noChangeShapeType="1"/>
            </p:cNvSpPr>
            <p:nvPr/>
          </p:nvSpPr>
          <p:spPr bwMode="auto">
            <a:xfrm>
              <a:off x="3572" y="716"/>
              <a:ext cx="64" cy="1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91" name="Line 84"/>
            <p:cNvSpPr>
              <a:spLocks noChangeShapeType="1"/>
            </p:cNvSpPr>
            <p:nvPr/>
          </p:nvSpPr>
          <p:spPr bwMode="auto">
            <a:xfrm flipH="1">
              <a:off x="3564" y="712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92" name="Oval 85"/>
            <p:cNvSpPr>
              <a:spLocks noChangeArrowheads="1"/>
            </p:cNvSpPr>
            <p:nvPr/>
          </p:nvSpPr>
          <p:spPr bwMode="auto">
            <a:xfrm>
              <a:off x="3668" y="788"/>
              <a:ext cx="24" cy="2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93" name="Line 86"/>
            <p:cNvSpPr>
              <a:spLocks noChangeShapeType="1"/>
            </p:cNvSpPr>
            <p:nvPr/>
          </p:nvSpPr>
          <p:spPr bwMode="auto">
            <a:xfrm>
              <a:off x="3640" y="64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94" name="Line 87"/>
            <p:cNvSpPr>
              <a:spLocks noChangeShapeType="1"/>
            </p:cNvSpPr>
            <p:nvPr/>
          </p:nvSpPr>
          <p:spPr bwMode="auto">
            <a:xfrm>
              <a:off x="3672" y="820"/>
              <a:ext cx="0" cy="25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195" name="Group 88"/>
            <p:cNvGrpSpPr>
              <a:grpSpLocks/>
            </p:cNvGrpSpPr>
            <p:nvPr/>
          </p:nvGrpSpPr>
          <p:grpSpPr bwMode="auto">
            <a:xfrm>
              <a:off x="3812" y="868"/>
              <a:ext cx="72" cy="56"/>
              <a:chOff x="3812" y="868"/>
              <a:chExt cx="72" cy="56"/>
            </a:xfrm>
          </p:grpSpPr>
          <p:sp>
            <p:nvSpPr>
              <p:cNvPr id="343432" name="Line 89"/>
              <p:cNvSpPr>
                <a:spLocks noChangeShapeType="1"/>
              </p:cNvSpPr>
              <p:nvPr/>
            </p:nvSpPr>
            <p:spPr bwMode="auto">
              <a:xfrm>
                <a:off x="3820" y="86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33" name="Line 90"/>
              <p:cNvSpPr>
                <a:spLocks noChangeShapeType="1"/>
              </p:cNvSpPr>
              <p:nvPr/>
            </p:nvSpPr>
            <p:spPr bwMode="auto">
              <a:xfrm flipH="1">
                <a:off x="3812" y="86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196" name="Line 91"/>
            <p:cNvSpPr>
              <a:spLocks noChangeShapeType="1"/>
            </p:cNvSpPr>
            <p:nvPr/>
          </p:nvSpPr>
          <p:spPr bwMode="auto">
            <a:xfrm flipH="1">
              <a:off x="3460" y="716"/>
              <a:ext cx="88" cy="1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97" name="Line 92"/>
            <p:cNvSpPr>
              <a:spLocks noChangeShapeType="1"/>
            </p:cNvSpPr>
            <p:nvPr/>
          </p:nvSpPr>
          <p:spPr bwMode="auto">
            <a:xfrm>
              <a:off x="3388" y="716"/>
              <a:ext cx="72" cy="1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98" name="Line 93"/>
            <p:cNvSpPr>
              <a:spLocks noChangeShapeType="1"/>
            </p:cNvSpPr>
            <p:nvPr/>
          </p:nvSpPr>
          <p:spPr bwMode="auto">
            <a:xfrm flipH="1">
              <a:off x="3380" y="712"/>
              <a:ext cx="1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99" name="Oval 94"/>
            <p:cNvSpPr>
              <a:spLocks noChangeArrowheads="1"/>
            </p:cNvSpPr>
            <p:nvPr/>
          </p:nvSpPr>
          <p:spPr bwMode="auto">
            <a:xfrm>
              <a:off x="3492" y="788"/>
              <a:ext cx="24" cy="2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200" name="Line 95"/>
            <p:cNvSpPr>
              <a:spLocks noChangeShapeType="1"/>
            </p:cNvSpPr>
            <p:nvPr/>
          </p:nvSpPr>
          <p:spPr bwMode="auto">
            <a:xfrm>
              <a:off x="3464" y="64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01" name="Line 96"/>
            <p:cNvSpPr>
              <a:spLocks noChangeShapeType="1"/>
            </p:cNvSpPr>
            <p:nvPr/>
          </p:nvSpPr>
          <p:spPr bwMode="auto">
            <a:xfrm>
              <a:off x="3432" y="772"/>
              <a:ext cx="0" cy="2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02" name="Group 97"/>
            <p:cNvGrpSpPr>
              <a:grpSpLocks/>
            </p:cNvGrpSpPr>
            <p:nvPr/>
          </p:nvGrpSpPr>
          <p:grpSpPr bwMode="auto">
            <a:xfrm>
              <a:off x="3460" y="868"/>
              <a:ext cx="72" cy="56"/>
              <a:chOff x="3460" y="868"/>
              <a:chExt cx="72" cy="56"/>
            </a:xfrm>
          </p:grpSpPr>
          <p:sp>
            <p:nvSpPr>
              <p:cNvPr id="343430" name="Line 98"/>
              <p:cNvSpPr>
                <a:spLocks noChangeShapeType="1"/>
              </p:cNvSpPr>
              <p:nvPr/>
            </p:nvSpPr>
            <p:spPr bwMode="auto">
              <a:xfrm>
                <a:off x="3468" y="86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31" name="Line 99"/>
              <p:cNvSpPr>
                <a:spLocks noChangeShapeType="1"/>
              </p:cNvSpPr>
              <p:nvPr/>
            </p:nvSpPr>
            <p:spPr bwMode="auto">
              <a:xfrm flipH="1">
                <a:off x="3460" y="86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03" name="Group 100"/>
            <p:cNvGrpSpPr>
              <a:grpSpLocks/>
            </p:cNvGrpSpPr>
            <p:nvPr/>
          </p:nvGrpSpPr>
          <p:grpSpPr bwMode="auto">
            <a:xfrm>
              <a:off x="3284" y="1092"/>
              <a:ext cx="72" cy="56"/>
              <a:chOff x="3284" y="1092"/>
              <a:chExt cx="72" cy="56"/>
            </a:xfrm>
          </p:grpSpPr>
          <p:sp>
            <p:nvSpPr>
              <p:cNvPr id="343428" name="Line 101"/>
              <p:cNvSpPr>
                <a:spLocks noChangeShapeType="1"/>
              </p:cNvSpPr>
              <p:nvPr/>
            </p:nvSpPr>
            <p:spPr bwMode="auto">
              <a:xfrm>
                <a:off x="3292" y="109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29" name="Line 102"/>
              <p:cNvSpPr>
                <a:spLocks noChangeShapeType="1"/>
              </p:cNvSpPr>
              <p:nvPr/>
            </p:nvSpPr>
            <p:spPr bwMode="auto">
              <a:xfrm flipH="1">
                <a:off x="3284" y="109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04" name="Line 103"/>
            <p:cNvSpPr>
              <a:spLocks noChangeShapeType="1"/>
            </p:cNvSpPr>
            <p:nvPr/>
          </p:nvSpPr>
          <p:spPr bwMode="auto">
            <a:xfrm flipH="1">
              <a:off x="3284" y="716"/>
              <a:ext cx="80" cy="1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05" name="Line 104"/>
            <p:cNvSpPr>
              <a:spLocks noChangeShapeType="1"/>
            </p:cNvSpPr>
            <p:nvPr/>
          </p:nvSpPr>
          <p:spPr bwMode="auto">
            <a:xfrm>
              <a:off x="3212" y="716"/>
              <a:ext cx="72" cy="1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06" name="Line 105"/>
            <p:cNvSpPr>
              <a:spLocks noChangeShapeType="1"/>
            </p:cNvSpPr>
            <p:nvPr/>
          </p:nvSpPr>
          <p:spPr bwMode="auto">
            <a:xfrm flipH="1">
              <a:off x="3204" y="712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07" name="Oval 106"/>
            <p:cNvSpPr>
              <a:spLocks noChangeArrowheads="1"/>
            </p:cNvSpPr>
            <p:nvPr/>
          </p:nvSpPr>
          <p:spPr bwMode="auto">
            <a:xfrm>
              <a:off x="3316" y="788"/>
              <a:ext cx="24" cy="2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208" name="Line 107"/>
            <p:cNvSpPr>
              <a:spLocks noChangeShapeType="1"/>
            </p:cNvSpPr>
            <p:nvPr/>
          </p:nvSpPr>
          <p:spPr bwMode="auto">
            <a:xfrm>
              <a:off x="3288" y="644"/>
              <a:ext cx="0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09" name="Group 108"/>
            <p:cNvGrpSpPr>
              <a:grpSpLocks/>
            </p:cNvGrpSpPr>
            <p:nvPr/>
          </p:nvGrpSpPr>
          <p:grpSpPr bwMode="auto">
            <a:xfrm>
              <a:off x="3284" y="868"/>
              <a:ext cx="72" cy="56"/>
              <a:chOff x="3284" y="868"/>
              <a:chExt cx="72" cy="56"/>
            </a:xfrm>
          </p:grpSpPr>
          <p:sp>
            <p:nvSpPr>
              <p:cNvPr id="343426" name="Line 109"/>
              <p:cNvSpPr>
                <a:spLocks noChangeShapeType="1"/>
              </p:cNvSpPr>
              <p:nvPr/>
            </p:nvSpPr>
            <p:spPr bwMode="auto">
              <a:xfrm>
                <a:off x="3292" y="86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27" name="Line 110"/>
              <p:cNvSpPr>
                <a:spLocks noChangeShapeType="1"/>
              </p:cNvSpPr>
              <p:nvPr/>
            </p:nvSpPr>
            <p:spPr bwMode="auto">
              <a:xfrm flipH="1">
                <a:off x="3284" y="86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10" name="Line 111"/>
            <p:cNvSpPr>
              <a:spLocks noChangeShapeType="1"/>
            </p:cNvSpPr>
            <p:nvPr/>
          </p:nvSpPr>
          <p:spPr bwMode="auto">
            <a:xfrm>
              <a:off x="4012" y="1680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11" name="Line 112"/>
            <p:cNvSpPr>
              <a:spLocks noChangeShapeType="1"/>
            </p:cNvSpPr>
            <p:nvPr/>
          </p:nvSpPr>
          <p:spPr bwMode="auto">
            <a:xfrm>
              <a:off x="4012" y="1864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12" name="Line 113"/>
            <p:cNvSpPr>
              <a:spLocks noChangeShapeType="1"/>
            </p:cNvSpPr>
            <p:nvPr/>
          </p:nvSpPr>
          <p:spPr bwMode="auto">
            <a:xfrm flipV="1">
              <a:off x="4008" y="1676"/>
              <a:ext cx="0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13" name="Arc 114"/>
            <p:cNvSpPr>
              <a:spLocks/>
            </p:cNvSpPr>
            <p:nvPr/>
          </p:nvSpPr>
          <p:spPr bwMode="auto">
            <a:xfrm>
              <a:off x="4196" y="1685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14" name="Arc 115"/>
            <p:cNvSpPr>
              <a:spLocks/>
            </p:cNvSpPr>
            <p:nvPr/>
          </p:nvSpPr>
          <p:spPr bwMode="auto">
            <a:xfrm>
              <a:off x="4196" y="1780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15" name="Line 116"/>
            <p:cNvSpPr>
              <a:spLocks noChangeShapeType="1"/>
            </p:cNvSpPr>
            <p:nvPr/>
          </p:nvSpPr>
          <p:spPr bwMode="auto">
            <a:xfrm>
              <a:off x="3164" y="1776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16" name="Line 117"/>
            <p:cNvSpPr>
              <a:spLocks noChangeShapeType="1"/>
            </p:cNvSpPr>
            <p:nvPr/>
          </p:nvSpPr>
          <p:spPr bwMode="auto">
            <a:xfrm>
              <a:off x="4292" y="1776"/>
              <a:ext cx="9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17" name="Group 118"/>
            <p:cNvGrpSpPr>
              <a:grpSpLocks/>
            </p:cNvGrpSpPr>
            <p:nvPr/>
          </p:nvGrpSpPr>
          <p:grpSpPr bwMode="auto">
            <a:xfrm>
              <a:off x="3740" y="1092"/>
              <a:ext cx="72" cy="56"/>
              <a:chOff x="3740" y="1092"/>
              <a:chExt cx="72" cy="56"/>
            </a:xfrm>
          </p:grpSpPr>
          <p:sp>
            <p:nvSpPr>
              <p:cNvPr id="343424" name="Line 119"/>
              <p:cNvSpPr>
                <a:spLocks noChangeShapeType="1"/>
              </p:cNvSpPr>
              <p:nvPr/>
            </p:nvSpPr>
            <p:spPr bwMode="auto">
              <a:xfrm>
                <a:off x="3748" y="109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25" name="Line 120"/>
              <p:cNvSpPr>
                <a:spLocks noChangeShapeType="1"/>
              </p:cNvSpPr>
              <p:nvPr/>
            </p:nvSpPr>
            <p:spPr bwMode="auto">
              <a:xfrm flipH="1">
                <a:off x="3740" y="109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18" name="Line 121"/>
            <p:cNvSpPr>
              <a:spLocks noChangeShapeType="1"/>
            </p:cNvSpPr>
            <p:nvPr/>
          </p:nvSpPr>
          <p:spPr bwMode="auto">
            <a:xfrm>
              <a:off x="4012" y="1904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19" name="Line 122"/>
            <p:cNvSpPr>
              <a:spLocks noChangeShapeType="1"/>
            </p:cNvSpPr>
            <p:nvPr/>
          </p:nvSpPr>
          <p:spPr bwMode="auto">
            <a:xfrm>
              <a:off x="4012" y="2088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20" name="Line 123"/>
            <p:cNvSpPr>
              <a:spLocks noChangeShapeType="1"/>
            </p:cNvSpPr>
            <p:nvPr/>
          </p:nvSpPr>
          <p:spPr bwMode="auto">
            <a:xfrm flipV="1">
              <a:off x="4008" y="1900"/>
              <a:ext cx="0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21" name="Arc 124"/>
            <p:cNvSpPr>
              <a:spLocks/>
            </p:cNvSpPr>
            <p:nvPr/>
          </p:nvSpPr>
          <p:spPr bwMode="auto">
            <a:xfrm>
              <a:off x="4196" y="1909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22" name="Arc 125"/>
            <p:cNvSpPr>
              <a:spLocks/>
            </p:cNvSpPr>
            <p:nvPr/>
          </p:nvSpPr>
          <p:spPr bwMode="auto">
            <a:xfrm>
              <a:off x="4196" y="1988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23" name="Line 126"/>
            <p:cNvSpPr>
              <a:spLocks noChangeShapeType="1"/>
            </p:cNvSpPr>
            <p:nvPr/>
          </p:nvSpPr>
          <p:spPr bwMode="auto">
            <a:xfrm>
              <a:off x="3164" y="1992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24" name="Line 127"/>
            <p:cNvSpPr>
              <a:spLocks noChangeShapeType="1"/>
            </p:cNvSpPr>
            <p:nvPr/>
          </p:nvSpPr>
          <p:spPr bwMode="auto">
            <a:xfrm>
              <a:off x="4292" y="1992"/>
              <a:ext cx="9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25" name="Group 128"/>
            <p:cNvGrpSpPr>
              <a:grpSpLocks/>
            </p:cNvGrpSpPr>
            <p:nvPr/>
          </p:nvGrpSpPr>
          <p:grpSpPr bwMode="auto">
            <a:xfrm>
              <a:off x="3220" y="1316"/>
              <a:ext cx="72" cy="56"/>
              <a:chOff x="3220" y="1316"/>
              <a:chExt cx="72" cy="56"/>
            </a:xfrm>
          </p:grpSpPr>
          <p:sp>
            <p:nvSpPr>
              <p:cNvPr id="343422" name="Line 129"/>
              <p:cNvSpPr>
                <a:spLocks noChangeShapeType="1"/>
              </p:cNvSpPr>
              <p:nvPr/>
            </p:nvSpPr>
            <p:spPr bwMode="auto">
              <a:xfrm>
                <a:off x="3228" y="13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23" name="Line 130"/>
              <p:cNvSpPr>
                <a:spLocks noChangeShapeType="1"/>
              </p:cNvSpPr>
              <p:nvPr/>
            </p:nvSpPr>
            <p:spPr bwMode="auto">
              <a:xfrm flipH="1">
                <a:off x="3220" y="13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26" name="Line 131"/>
            <p:cNvSpPr>
              <a:spLocks noChangeShapeType="1"/>
            </p:cNvSpPr>
            <p:nvPr/>
          </p:nvSpPr>
          <p:spPr bwMode="auto">
            <a:xfrm>
              <a:off x="4012" y="2112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27" name="Line 132"/>
            <p:cNvSpPr>
              <a:spLocks noChangeShapeType="1"/>
            </p:cNvSpPr>
            <p:nvPr/>
          </p:nvSpPr>
          <p:spPr bwMode="auto">
            <a:xfrm>
              <a:off x="4012" y="2296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28" name="Line 133"/>
            <p:cNvSpPr>
              <a:spLocks noChangeShapeType="1"/>
            </p:cNvSpPr>
            <p:nvPr/>
          </p:nvSpPr>
          <p:spPr bwMode="auto">
            <a:xfrm flipV="1">
              <a:off x="4008" y="2108"/>
              <a:ext cx="0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29" name="Arc 134"/>
            <p:cNvSpPr>
              <a:spLocks/>
            </p:cNvSpPr>
            <p:nvPr/>
          </p:nvSpPr>
          <p:spPr bwMode="auto">
            <a:xfrm>
              <a:off x="4196" y="2117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30" name="Arc 135"/>
            <p:cNvSpPr>
              <a:spLocks/>
            </p:cNvSpPr>
            <p:nvPr/>
          </p:nvSpPr>
          <p:spPr bwMode="auto">
            <a:xfrm>
              <a:off x="4196" y="2212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31" name="Line 136"/>
            <p:cNvSpPr>
              <a:spLocks noChangeShapeType="1"/>
            </p:cNvSpPr>
            <p:nvPr/>
          </p:nvSpPr>
          <p:spPr bwMode="auto">
            <a:xfrm>
              <a:off x="3164" y="2208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32" name="Line 137"/>
            <p:cNvSpPr>
              <a:spLocks noChangeShapeType="1"/>
            </p:cNvSpPr>
            <p:nvPr/>
          </p:nvSpPr>
          <p:spPr bwMode="auto">
            <a:xfrm>
              <a:off x="4292" y="2208"/>
              <a:ext cx="9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33" name="Group 138"/>
            <p:cNvGrpSpPr>
              <a:grpSpLocks/>
            </p:cNvGrpSpPr>
            <p:nvPr/>
          </p:nvGrpSpPr>
          <p:grpSpPr bwMode="auto">
            <a:xfrm>
              <a:off x="3220" y="1532"/>
              <a:ext cx="72" cy="56"/>
              <a:chOff x="3220" y="1532"/>
              <a:chExt cx="72" cy="56"/>
            </a:xfrm>
          </p:grpSpPr>
          <p:sp>
            <p:nvSpPr>
              <p:cNvPr id="343420" name="Line 139"/>
              <p:cNvSpPr>
                <a:spLocks noChangeShapeType="1"/>
              </p:cNvSpPr>
              <p:nvPr/>
            </p:nvSpPr>
            <p:spPr bwMode="auto">
              <a:xfrm>
                <a:off x="3228" y="153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21" name="Line 140"/>
              <p:cNvSpPr>
                <a:spLocks noChangeShapeType="1"/>
              </p:cNvSpPr>
              <p:nvPr/>
            </p:nvSpPr>
            <p:spPr bwMode="auto">
              <a:xfrm flipH="1">
                <a:off x="3220" y="153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34" name="Group 141"/>
            <p:cNvGrpSpPr>
              <a:grpSpLocks/>
            </p:cNvGrpSpPr>
            <p:nvPr/>
          </p:nvGrpSpPr>
          <p:grpSpPr bwMode="auto">
            <a:xfrm>
              <a:off x="3740" y="1316"/>
              <a:ext cx="72" cy="56"/>
              <a:chOff x="3740" y="1316"/>
              <a:chExt cx="72" cy="56"/>
            </a:xfrm>
          </p:grpSpPr>
          <p:sp>
            <p:nvSpPr>
              <p:cNvPr id="343418" name="Line 142"/>
              <p:cNvSpPr>
                <a:spLocks noChangeShapeType="1"/>
              </p:cNvSpPr>
              <p:nvPr/>
            </p:nvSpPr>
            <p:spPr bwMode="auto">
              <a:xfrm>
                <a:off x="3748" y="13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19" name="Line 143"/>
              <p:cNvSpPr>
                <a:spLocks noChangeShapeType="1"/>
              </p:cNvSpPr>
              <p:nvPr/>
            </p:nvSpPr>
            <p:spPr bwMode="auto">
              <a:xfrm flipH="1">
                <a:off x="3740" y="13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35" name="Group 144"/>
            <p:cNvGrpSpPr>
              <a:grpSpLocks/>
            </p:cNvGrpSpPr>
            <p:nvPr/>
          </p:nvGrpSpPr>
          <p:grpSpPr bwMode="auto">
            <a:xfrm>
              <a:off x="3564" y="1316"/>
              <a:ext cx="72" cy="56"/>
              <a:chOff x="3564" y="1316"/>
              <a:chExt cx="72" cy="56"/>
            </a:xfrm>
          </p:grpSpPr>
          <p:sp>
            <p:nvSpPr>
              <p:cNvPr id="343416" name="Line 145"/>
              <p:cNvSpPr>
                <a:spLocks noChangeShapeType="1"/>
              </p:cNvSpPr>
              <p:nvPr/>
            </p:nvSpPr>
            <p:spPr bwMode="auto">
              <a:xfrm>
                <a:off x="3572" y="13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17" name="Line 146"/>
              <p:cNvSpPr>
                <a:spLocks noChangeShapeType="1"/>
              </p:cNvSpPr>
              <p:nvPr/>
            </p:nvSpPr>
            <p:spPr bwMode="auto">
              <a:xfrm flipH="1">
                <a:off x="3564" y="13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36" name="Group 147"/>
            <p:cNvGrpSpPr>
              <a:grpSpLocks/>
            </p:cNvGrpSpPr>
            <p:nvPr/>
          </p:nvGrpSpPr>
          <p:grpSpPr bwMode="auto">
            <a:xfrm>
              <a:off x="3396" y="1316"/>
              <a:ext cx="72" cy="56"/>
              <a:chOff x="3396" y="1316"/>
              <a:chExt cx="72" cy="56"/>
            </a:xfrm>
          </p:grpSpPr>
          <p:sp>
            <p:nvSpPr>
              <p:cNvPr id="343414" name="Line 148"/>
              <p:cNvSpPr>
                <a:spLocks noChangeShapeType="1"/>
              </p:cNvSpPr>
              <p:nvPr/>
            </p:nvSpPr>
            <p:spPr bwMode="auto">
              <a:xfrm>
                <a:off x="3404" y="13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15" name="Line 149"/>
              <p:cNvSpPr>
                <a:spLocks noChangeShapeType="1"/>
              </p:cNvSpPr>
              <p:nvPr/>
            </p:nvSpPr>
            <p:spPr bwMode="auto">
              <a:xfrm flipH="1">
                <a:off x="3396" y="13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37" name="Line 150"/>
            <p:cNvSpPr>
              <a:spLocks noChangeShapeType="1"/>
            </p:cNvSpPr>
            <p:nvPr/>
          </p:nvSpPr>
          <p:spPr bwMode="auto">
            <a:xfrm>
              <a:off x="4012" y="2336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38" name="Line 151"/>
            <p:cNvSpPr>
              <a:spLocks noChangeShapeType="1"/>
            </p:cNvSpPr>
            <p:nvPr/>
          </p:nvSpPr>
          <p:spPr bwMode="auto">
            <a:xfrm>
              <a:off x="4012" y="2512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39" name="Line 152"/>
            <p:cNvSpPr>
              <a:spLocks noChangeShapeType="1"/>
            </p:cNvSpPr>
            <p:nvPr/>
          </p:nvSpPr>
          <p:spPr bwMode="auto">
            <a:xfrm flipV="1">
              <a:off x="4008" y="2332"/>
              <a:ext cx="0" cy="1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40" name="Arc 153"/>
            <p:cNvSpPr>
              <a:spLocks/>
            </p:cNvSpPr>
            <p:nvPr/>
          </p:nvSpPr>
          <p:spPr bwMode="auto">
            <a:xfrm>
              <a:off x="4196" y="2341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41" name="Arc 154"/>
            <p:cNvSpPr>
              <a:spLocks/>
            </p:cNvSpPr>
            <p:nvPr/>
          </p:nvSpPr>
          <p:spPr bwMode="auto">
            <a:xfrm>
              <a:off x="4196" y="2420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42" name="Line 155"/>
            <p:cNvSpPr>
              <a:spLocks noChangeShapeType="1"/>
            </p:cNvSpPr>
            <p:nvPr/>
          </p:nvSpPr>
          <p:spPr bwMode="auto">
            <a:xfrm>
              <a:off x="3164" y="2416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43" name="Line 156"/>
            <p:cNvSpPr>
              <a:spLocks noChangeShapeType="1"/>
            </p:cNvSpPr>
            <p:nvPr/>
          </p:nvSpPr>
          <p:spPr bwMode="auto">
            <a:xfrm>
              <a:off x="4292" y="2416"/>
              <a:ext cx="9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44" name="Group 157"/>
            <p:cNvGrpSpPr>
              <a:grpSpLocks/>
            </p:cNvGrpSpPr>
            <p:nvPr/>
          </p:nvGrpSpPr>
          <p:grpSpPr bwMode="auto">
            <a:xfrm>
              <a:off x="3812" y="1532"/>
              <a:ext cx="72" cy="56"/>
              <a:chOff x="3812" y="1532"/>
              <a:chExt cx="72" cy="56"/>
            </a:xfrm>
          </p:grpSpPr>
          <p:sp>
            <p:nvSpPr>
              <p:cNvPr id="343412" name="Line 158"/>
              <p:cNvSpPr>
                <a:spLocks noChangeShapeType="1"/>
              </p:cNvSpPr>
              <p:nvPr/>
            </p:nvSpPr>
            <p:spPr bwMode="auto">
              <a:xfrm>
                <a:off x="3820" y="153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13" name="Line 159"/>
              <p:cNvSpPr>
                <a:spLocks noChangeShapeType="1"/>
              </p:cNvSpPr>
              <p:nvPr/>
            </p:nvSpPr>
            <p:spPr bwMode="auto">
              <a:xfrm flipH="1">
                <a:off x="3812" y="153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45" name="Group 160"/>
            <p:cNvGrpSpPr>
              <a:grpSpLocks/>
            </p:cNvGrpSpPr>
            <p:nvPr/>
          </p:nvGrpSpPr>
          <p:grpSpPr bwMode="auto">
            <a:xfrm>
              <a:off x="3564" y="1532"/>
              <a:ext cx="72" cy="56"/>
              <a:chOff x="3564" y="1532"/>
              <a:chExt cx="72" cy="56"/>
            </a:xfrm>
          </p:grpSpPr>
          <p:sp>
            <p:nvSpPr>
              <p:cNvPr id="343410" name="Line 161"/>
              <p:cNvSpPr>
                <a:spLocks noChangeShapeType="1"/>
              </p:cNvSpPr>
              <p:nvPr/>
            </p:nvSpPr>
            <p:spPr bwMode="auto">
              <a:xfrm>
                <a:off x="3572" y="153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11" name="Line 162"/>
              <p:cNvSpPr>
                <a:spLocks noChangeShapeType="1"/>
              </p:cNvSpPr>
              <p:nvPr/>
            </p:nvSpPr>
            <p:spPr bwMode="auto">
              <a:xfrm flipH="1">
                <a:off x="3564" y="153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46" name="Group 163"/>
            <p:cNvGrpSpPr>
              <a:grpSpLocks/>
            </p:cNvGrpSpPr>
            <p:nvPr/>
          </p:nvGrpSpPr>
          <p:grpSpPr bwMode="auto">
            <a:xfrm>
              <a:off x="3460" y="1532"/>
              <a:ext cx="72" cy="56"/>
              <a:chOff x="3460" y="1532"/>
              <a:chExt cx="72" cy="56"/>
            </a:xfrm>
          </p:grpSpPr>
          <p:sp>
            <p:nvSpPr>
              <p:cNvPr id="343408" name="Line 164"/>
              <p:cNvSpPr>
                <a:spLocks noChangeShapeType="1"/>
              </p:cNvSpPr>
              <p:nvPr/>
            </p:nvSpPr>
            <p:spPr bwMode="auto">
              <a:xfrm>
                <a:off x="3468" y="153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09" name="Line 165"/>
              <p:cNvSpPr>
                <a:spLocks noChangeShapeType="1"/>
              </p:cNvSpPr>
              <p:nvPr/>
            </p:nvSpPr>
            <p:spPr bwMode="auto">
              <a:xfrm flipH="1">
                <a:off x="3460" y="153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47" name="Line 166"/>
            <p:cNvSpPr>
              <a:spLocks noChangeShapeType="1"/>
            </p:cNvSpPr>
            <p:nvPr/>
          </p:nvSpPr>
          <p:spPr bwMode="auto">
            <a:xfrm>
              <a:off x="4012" y="2544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48" name="Line 167"/>
            <p:cNvSpPr>
              <a:spLocks noChangeShapeType="1"/>
            </p:cNvSpPr>
            <p:nvPr/>
          </p:nvSpPr>
          <p:spPr bwMode="auto">
            <a:xfrm>
              <a:off x="4012" y="2728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49" name="Line 168"/>
            <p:cNvSpPr>
              <a:spLocks noChangeShapeType="1"/>
            </p:cNvSpPr>
            <p:nvPr/>
          </p:nvSpPr>
          <p:spPr bwMode="auto">
            <a:xfrm flipV="1">
              <a:off x="4008" y="2540"/>
              <a:ext cx="0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50" name="Arc 169"/>
            <p:cNvSpPr>
              <a:spLocks/>
            </p:cNvSpPr>
            <p:nvPr/>
          </p:nvSpPr>
          <p:spPr bwMode="auto">
            <a:xfrm>
              <a:off x="4196" y="2549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51" name="Arc 170"/>
            <p:cNvSpPr>
              <a:spLocks/>
            </p:cNvSpPr>
            <p:nvPr/>
          </p:nvSpPr>
          <p:spPr bwMode="auto">
            <a:xfrm>
              <a:off x="4196" y="2632"/>
              <a:ext cx="88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52" name="Line 171"/>
            <p:cNvSpPr>
              <a:spLocks noChangeShapeType="1"/>
            </p:cNvSpPr>
            <p:nvPr/>
          </p:nvSpPr>
          <p:spPr bwMode="auto">
            <a:xfrm>
              <a:off x="3164" y="2640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53" name="Line 172"/>
            <p:cNvSpPr>
              <a:spLocks noChangeShapeType="1"/>
            </p:cNvSpPr>
            <p:nvPr/>
          </p:nvSpPr>
          <p:spPr bwMode="auto">
            <a:xfrm>
              <a:off x="4292" y="2640"/>
              <a:ext cx="9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54" name="Group 173"/>
            <p:cNvGrpSpPr>
              <a:grpSpLocks/>
            </p:cNvGrpSpPr>
            <p:nvPr/>
          </p:nvGrpSpPr>
          <p:grpSpPr bwMode="auto">
            <a:xfrm>
              <a:off x="3564" y="1964"/>
              <a:ext cx="72" cy="56"/>
              <a:chOff x="3564" y="1964"/>
              <a:chExt cx="72" cy="56"/>
            </a:xfrm>
          </p:grpSpPr>
          <p:sp>
            <p:nvSpPr>
              <p:cNvPr id="343406" name="Line 174"/>
              <p:cNvSpPr>
                <a:spLocks noChangeShapeType="1"/>
              </p:cNvSpPr>
              <p:nvPr/>
            </p:nvSpPr>
            <p:spPr bwMode="auto">
              <a:xfrm>
                <a:off x="3572" y="196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07" name="Line 175"/>
              <p:cNvSpPr>
                <a:spLocks noChangeShapeType="1"/>
              </p:cNvSpPr>
              <p:nvPr/>
            </p:nvSpPr>
            <p:spPr bwMode="auto">
              <a:xfrm flipH="1">
                <a:off x="3564" y="196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55" name="Group 176"/>
            <p:cNvGrpSpPr>
              <a:grpSpLocks/>
            </p:cNvGrpSpPr>
            <p:nvPr/>
          </p:nvGrpSpPr>
          <p:grpSpPr bwMode="auto">
            <a:xfrm>
              <a:off x="3220" y="1748"/>
              <a:ext cx="72" cy="56"/>
              <a:chOff x="3220" y="1748"/>
              <a:chExt cx="72" cy="56"/>
            </a:xfrm>
          </p:grpSpPr>
          <p:sp>
            <p:nvSpPr>
              <p:cNvPr id="343404" name="Line 177"/>
              <p:cNvSpPr>
                <a:spLocks noChangeShapeType="1"/>
              </p:cNvSpPr>
              <p:nvPr/>
            </p:nvSpPr>
            <p:spPr bwMode="auto">
              <a:xfrm>
                <a:off x="3228" y="17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05" name="Line 178"/>
              <p:cNvSpPr>
                <a:spLocks noChangeShapeType="1"/>
              </p:cNvSpPr>
              <p:nvPr/>
            </p:nvSpPr>
            <p:spPr bwMode="auto">
              <a:xfrm flipH="1">
                <a:off x="3220" y="17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56" name="Line 179"/>
            <p:cNvSpPr>
              <a:spLocks noChangeShapeType="1"/>
            </p:cNvSpPr>
            <p:nvPr/>
          </p:nvSpPr>
          <p:spPr bwMode="auto">
            <a:xfrm>
              <a:off x="4012" y="2752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57" name="Line 180"/>
            <p:cNvSpPr>
              <a:spLocks noChangeShapeType="1"/>
            </p:cNvSpPr>
            <p:nvPr/>
          </p:nvSpPr>
          <p:spPr bwMode="auto">
            <a:xfrm>
              <a:off x="4012" y="2944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58" name="Line 181"/>
            <p:cNvSpPr>
              <a:spLocks noChangeShapeType="1"/>
            </p:cNvSpPr>
            <p:nvPr/>
          </p:nvSpPr>
          <p:spPr bwMode="auto">
            <a:xfrm flipV="1">
              <a:off x="4008" y="2748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59" name="Arc 182"/>
            <p:cNvSpPr>
              <a:spLocks/>
            </p:cNvSpPr>
            <p:nvPr/>
          </p:nvSpPr>
          <p:spPr bwMode="auto">
            <a:xfrm>
              <a:off x="4196" y="2757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60" name="Arc 183"/>
            <p:cNvSpPr>
              <a:spLocks/>
            </p:cNvSpPr>
            <p:nvPr/>
          </p:nvSpPr>
          <p:spPr bwMode="auto">
            <a:xfrm>
              <a:off x="4196" y="2852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61" name="Line 184"/>
            <p:cNvSpPr>
              <a:spLocks noChangeShapeType="1"/>
            </p:cNvSpPr>
            <p:nvPr/>
          </p:nvSpPr>
          <p:spPr bwMode="auto">
            <a:xfrm>
              <a:off x="3164" y="2848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62" name="Line 185"/>
            <p:cNvSpPr>
              <a:spLocks noChangeShapeType="1"/>
            </p:cNvSpPr>
            <p:nvPr/>
          </p:nvSpPr>
          <p:spPr bwMode="auto">
            <a:xfrm>
              <a:off x="4292" y="2848"/>
              <a:ext cx="9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63" name="Group 186"/>
            <p:cNvGrpSpPr>
              <a:grpSpLocks/>
            </p:cNvGrpSpPr>
            <p:nvPr/>
          </p:nvGrpSpPr>
          <p:grpSpPr bwMode="auto">
            <a:xfrm>
              <a:off x="3740" y="2180"/>
              <a:ext cx="72" cy="56"/>
              <a:chOff x="3740" y="2180"/>
              <a:chExt cx="72" cy="56"/>
            </a:xfrm>
          </p:grpSpPr>
          <p:sp>
            <p:nvSpPr>
              <p:cNvPr id="343402" name="Line 187"/>
              <p:cNvSpPr>
                <a:spLocks noChangeShapeType="1"/>
              </p:cNvSpPr>
              <p:nvPr/>
            </p:nvSpPr>
            <p:spPr bwMode="auto">
              <a:xfrm>
                <a:off x="3748" y="21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03" name="Line 188"/>
              <p:cNvSpPr>
                <a:spLocks noChangeShapeType="1"/>
              </p:cNvSpPr>
              <p:nvPr/>
            </p:nvSpPr>
            <p:spPr bwMode="auto">
              <a:xfrm flipH="1">
                <a:off x="3740" y="21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64" name="Group 189"/>
            <p:cNvGrpSpPr>
              <a:grpSpLocks/>
            </p:cNvGrpSpPr>
            <p:nvPr/>
          </p:nvGrpSpPr>
          <p:grpSpPr bwMode="auto">
            <a:xfrm>
              <a:off x="3460" y="2180"/>
              <a:ext cx="72" cy="56"/>
              <a:chOff x="3460" y="2180"/>
              <a:chExt cx="72" cy="56"/>
            </a:xfrm>
          </p:grpSpPr>
          <p:sp>
            <p:nvSpPr>
              <p:cNvPr id="343400" name="Line 190"/>
              <p:cNvSpPr>
                <a:spLocks noChangeShapeType="1"/>
              </p:cNvSpPr>
              <p:nvPr/>
            </p:nvSpPr>
            <p:spPr bwMode="auto">
              <a:xfrm>
                <a:off x="3468" y="21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401" name="Line 191"/>
              <p:cNvSpPr>
                <a:spLocks noChangeShapeType="1"/>
              </p:cNvSpPr>
              <p:nvPr/>
            </p:nvSpPr>
            <p:spPr bwMode="auto">
              <a:xfrm flipH="1">
                <a:off x="3460" y="21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65" name="Group 192"/>
            <p:cNvGrpSpPr>
              <a:grpSpLocks/>
            </p:cNvGrpSpPr>
            <p:nvPr/>
          </p:nvGrpSpPr>
          <p:grpSpPr bwMode="auto">
            <a:xfrm>
              <a:off x="3284" y="1964"/>
              <a:ext cx="72" cy="56"/>
              <a:chOff x="3284" y="1964"/>
              <a:chExt cx="72" cy="56"/>
            </a:xfrm>
          </p:grpSpPr>
          <p:sp>
            <p:nvSpPr>
              <p:cNvPr id="343398" name="Line 193"/>
              <p:cNvSpPr>
                <a:spLocks noChangeShapeType="1"/>
              </p:cNvSpPr>
              <p:nvPr/>
            </p:nvSpPr>
            <p:spPr bwMode="auto">
              <a:xfrm>
                <a:off x="3292" y="196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99" name="Line 194"/>
              <p:cNvSpPr>
                <a:spLocks noChangeShapeType="1"/>
              </p:cNvSpPr>
              <p:nvPr/>
            </p:nvSpPr>
            <p:spPr bwMode="auto">
              <a:xfrm flipH="1">
                <a:off x="3284" y="196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66" name="Line 195"/>
            <p:cNvSpPr>
              <a:spLocks noChangeShapeType="1"/>
            </p:cNvSpPr>
            <p:nvPr/>
          </p:nvSpPr>
          <p:spPr bwMode="auto">
            <a:xfrm>
              <a:off x="4440" y="772"/>
              <a:ext cx="0" cy="27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67" name="Group 196"/>
            <p:cNvGrpSpPr>
              <a:grpSpLocks/>
            </p:cNvGrpSpPr>
            <p:nvPr/>
          </p:nvGrpSpPr>
          <p:grpSpPr bwMode="auto">
            <a:xfrm>
              <a:off x="4404" y="868"/>
              <a:ext cx="72" cy="56"/>
              <a:chOff x="4404" y="868"/>
              <a:chExt cx="72" cy="56"/>
            </a:xfrm>
          </p:grpSpPr>
          <p:sp>
            <p:nvSpPr>
              <p:cNvPr id="343396" name="Line 197"/>
              <p:cNvSpPr>
                <a:spLocks noChangeShapeType="1"/>
              </p:cNvSpPr>
              <p:nvPr/>
            </p:nvSpPr>
            <p:spPr bwMode="auto">
              <a:xfrm>
                <a:off x="4412" y="86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97" name="Line 198"/>
              <p:cNvSpPr>
                <a:spLocks noChangeShapeType="1"/>
              </p:cNvSpPr>
              <p:nvPr/>
            </p:nvSpPr>
            <p:spPr bwMode="auto">
              <a:xfrm flipH="1">
                <a:off x="4404" y="86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68" name="Group 199"/>
            <p:cNvGrpSpPr>
              <a:grpSpLocks/>
            </p:cNvGrpSpPr>
            <p:nvPr/>
          </p:nvGrpSpPr>
          <p:grpSpPr bwMode="auto">
            <a:xfrm>
              <a:off x="4404" y="1092"/>
              <a:ext cx="72" cy="56"/>
              <a:chOff x="4404" y="1092"/>
              <a:chExt cx="72" cy="56"/>
            </a:xfrm>
          </p:grpSpPr>
          <p:sp>
            <p:nvSpPr>
              <p:cNvPr id="343394" name="Line 200"/>
              <p:cNvSpPr>
                <a:spLocks noChangeShapeType="1"/>
              </p:cNvSpPr>
              <p:nvPr/>
            </p:nvSpPr>
            <p:spPr bwMode="auto">
              <a:xfrm>
                <a:off x="4412" y="109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95" name="Line 201"/>
              <p:cNvSpPr>
                <a:spLocks noChangeShapeType="1"/>
              </p:cNvSpPr>
              <p:nvPr/>
            </p:nvSpPr>
            <p:spPr bwMode="auto">
              <a:xfrm flipH="1">
                <a:off x="4404" y="109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69" name="Group 202"/>
            <p:cNvGrpSpPr>
              <a:grpSpLocks/>
            </p:cNvGrpSpPr>
            <p:nvPr/>
          </p:nvGrpSpPr>
          <p:grpSpPr bwMode="auto">
            <a:xfrm>
              <a:off x="4404" y="1316"/>
              <a:ext cx="72" cy="56"/>
              <a:chOff x="4404" y="1316"/>
              <a:chExt cx="72" cy="56"/>
            </a:xfrm>
          </p:grpSpPr>
          <p:sp>
            <p:nvSpPr>
              <p:cNvPr id="343392" name="Line 203"/>
              <p:cNvSpPr>
                <a:spLocks noChangeShapeType="1"/>
              </p:cNvSpPr>
              <p:nvPr/>
            </p:nvSpPr>
            <p:spPr bwMode="auto">
              <a:xfrm>
                <a:off x="4412" y="1316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93" name="Line 204"/>
              <p:cNvSpPr>
                <a:spLocks noChangeShapeType="1"/>
              </p:cNvSpPr>
              <p:nvPr/>
            </p:nvSpPr>
            <p:spPr bwMode="auto">
              <a:xfrm flipH="1">
                <a:off x="4404" y="1316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70" name="Group 205"/>
            <p:cNvGrpSpPr>
              <a:grpSpLocks/>
            </p:cNvGrpSpPr>
            <p:nvPr/>
          </p:nvGrpSpPr>
          <p:grpSpPr bwMode="auto">
            <a:xfrm>
              <a:off x="4349" y="3444"/>
              <a:ext cx="175" cy="360"/>
              <a:chOff x="4349" y="3444"/>
              <a:chExt cx="175" cy="360"/>
            </a:xfrm>
          </p:grpSpPr>
          <p:sp>
            <p:nvSpPr>
              <p:cNvPr id="343387" name="Arc 206"/>
              <p:cNvSpPr>
                <a:spLocks/>
              </p:cNvSpPr>
              <p:nvPr/>
            </p:nvSpPr>
            <p:spPr bwMode="auto">
              <a:xfrm>
                <a:off x="4440" y="3444"/>
                <a:ext cx="84" cy="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88" name="Arc 207"/>
              <p:cNvSpPr>
                <a:spLocks/>
              </p:cNvSpPr>
              <p:nvPr/>
            </p:nvSpPr>
            <p:spPr bwMode="auto">
              <a:xfrm>
                <a:off x="4436" y="3444"/>
                <a:ext cx="88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89" name="Arc 208"/>
              <p:cNvSpPr>
                <a:spLocks/>
              </p:cNvSpPr>
              <p:nvPr/>
            </p:nvSpPr>
            <p:spPr bwMode="auto">
              <a:xfrm>
                <a:off x="4349" y="3460"/>
                <a:ext cx="88" cy="2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90" name="Arc 209"/>
              <p:cNvSpPr>
                <a:spLocks/>
              </p:cNvSpPr>
              <p:nvPr/>
            </p:nvSpPr>
            <p:spPr bwMode="auto">
              <a:xfrm>
                <a:off x="4349" y="3444"/>
                <a:ext cx="88" cy="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91" name="Line 210"/>
              <p:cNvSpPr>
                <a:spLocks noChangeShapeType="1"/>
              </p:cNvSpPr>
              <p:nvPr/>
            </p:nvSpPr>
            <p:spPr bwMode="auto">
              <a:xfrm>
                <a:off x="4440" y="374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71" name="Line 211"/>
            <p:cNvSpPr>
              <a:spLocks noChangeShapeType="1"/>
            </p:cNvSpPr>
            <p:nvPr/>
          </p:nvSpPr>
          <p:spPr bwMode="auto">
            <a:xfrm>
              <a:off x="4648" y="772"/>
              <a:ext cx="0" cy="27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72" name="Group 212"/>
            <p:cNvGrpSpPr>
              <a:grpSpLocks/>
            </p:cNvGrpSpPr>
            <p:nvPr/>
          </p:nvGrpSpPr>
          <p:grpSpPr bwMode="auto">
            <a:xfrm>
              <a:off x="4404" y="1532"/>
              <a:ext cx="72" cy="56"/>
              <a:chOff x="4404" y="1532"/>
              <a:chExt cx="72" cy="56"/>
            </a:xfrm>
          </p:grpSpPr>
          <p:sp>
            <p:nvSpPr>
              <p:cNvPr id="343385" name="Line 213"/>
              <p:cNvSpPr>
                <a:spLocks noChangeShapeType="1"/>
              </p:cNvSpPr>
              <p:nvPr/>
            </p:nvSpPr>
            <p:spPr bwMode="auto">
              <a:xfrm>
                <a:off x="4412" y="153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86" name="Line 214"/>
              <p:cNvSpPr>
                <a:spLocks noChangeShapeType="1"/>
              </p:cNvSpPr>
              <p:nvPr/>
            </p:nvSpPr>
            <p:spPr bwMode="auto">
              <a:xfrm flipH="1">
                <a:off x="4404" y="153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73" name="Group 215"/>
            <p:cNvGrpSpPr>
              <a:grpSpLocks/>
            </p:cNvGrpSpPr>
            <p:nvPr/>
          </p:nvGrpSpPr>
          <p:grpSpPr bwMode="auto">
            <a:xfrm>
              <a:off x="4565" y="3444"/>
              <a:ext cx="167" cy="360"/>
              <a:chOff x="4565" y="3444"/>
              <a:chExt cx="167" cy="360"/>
            </a:xfrm>
          </p:grpSpPr>
          <p:sp>
            <p:nvSpPr>
              <p:cNvPr id="343380" name="Arc 216"/>
              <p:cNvSpPr>
                <a:spLocks/>
              </p:cNvSpPr>
              <p:nvPr/>
            </p:nvSpPr>
            <p:spPr bwMode="auto">
              <a:xfrm>
                <a:off x="4656" y="3444"/>
                <a:ext cx="76" cy="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81" name="Arc 217"/>
              <p:cNvSpPr>
                <a:spLocks/>
              </p:cNvSpPr>
              <p:nvPr/>
            </p:nvSpPr>
            <p:spPr bwMode="auto">
              <a:xfrm>
                <a:off x="4644" y="3444"/>
                <a:ext cx="88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82" name="Arc 218"/>
              <p:cNvSpPr>
                <a:spLocks/>
              </p:cNvSpPr>
              <p:nvPr/>
            </p:nvSpPr>
            <p:spPr bwMode="auto">
              <a:xfrm>
                <a:off x="4565" y="3460"/>
                <a:ext cx="92" cy="2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83" name="Arc 219"/>
              <p:cNvSpPr>
                <a:spLocks/>
              </p:cNvSpPr>
              <p:nvPr/>
            </p:nvSpPr>
            <p:spPr bwMode="auto">
              <a:xfrm>
                <a:off x="4565" y="3444"/>
                <a:ext cx="92" cy="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84" name="Line 220"/>
              <p:cNvSpPr>
                <a:spLocks noChangeShapeType="1"/>
              </p:cNvSpPr>
              <p:nvPr/>
            </p:nvSpPr>
            <p:spPr bwMode="auto">
              <a:xfrm>
                <a:off x="4648" y="374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74" name="Line 221"/>
            <p:cNvSpPr>
              <a:spLocks noChangeShapeType="1"/>
            </p:cNvSpPr>
            <p:nvPr/>
          </p:nvSpPr>
          <p:spPr bwMode="auto">
            <a:xfrm>
              <a:off x="4864" y="772"/>
              <a:ext cx="0" cy="27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75" name="Group 222"/>
            <p:cNvGrpSpPr>
              <a:grpSpLocks/>
            </p:cNvGrpSpPr>
            <p:nvPr/>
          </p:nvGrpSpPr>
          <p:grpSpPr bwMode="auto">
            <a:xfrm>
              <a:off x="4781" y="3444"/>
              <a:ext cx="175" cy="360"/>
              <a:chOff x="4781" y="3444"/>
              <a:chExt cx="175" cy="360"/>
            </a:xfrm>
          </p:grpSpPr>
          <p:sp>
            <p:nvSpPr>
              <p:cNvPr id="343375" name="Arc 223"/>
              <p:cNvSpPr>
                <a:spLocks/>
              </p:cNvSpPr>
              <p:nvPr/>
            </p:nvSpPr>
            <p:spPr bwMode="auto">
              <a:xfrm>
                <a:off x="4872" y="3444"/>
                <a:ext cx="84" cy="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76" name="Arc 224"/>
              <p:cNvSpPr>
                <a:spLocks/>
              </p:cNvSpPr>
              <p:nvPr/>
            </p:nvSpPr>
            <p:spPr bwMode="auto">
              <a:xfrm>
                <a:off x="4868" y="3444"/>
                <a:ext cx="88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77" name="Arc 225"/>
              <p:cNvSpPr>
                <a:spLocks/>
              </p:cNvSpPr>
              <p:nvPr/>
            </p:nvSpPr>
            <p:spPr bwMode="auto">
              <a:xfrm>
                <a:off x="4781" y="3460"/>
                <a:ext cx="88" cy="2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78" name="Arc 226"/>
              <p:cNvSpPr>
                <a:spLocks/>
              </p:cNvSpPr>
              <p:nvPr/>
            </p:nvSpPr>
            <p:spPr bwMode="auto">
              <a:xfrm>
                <a:off x="4781" y="3444"/>
                <a:ext cx="88" cy="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79" name="Line 227"/>
              <p:cNvSpPr>
                <a:spLocks noChangeShapeType="1"/>
              </p:cNvSpPr>
              <p:nvPr/>
            </p:nvSpPr>
            <p:spPr bwMode="auto">
              <a:xfrm>
                <a:off x="4864" y="374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76" name="Group 228"/>
            <p:cNvGrpSpPr>
              <a:grpSpLocks/>
            </p:cNvGrpSpPr>
            <p:nvPr/>
          </p:nvGrpSpPr>
          <p:grpSpPr bwMode="auto">
            <a:xfrm>
              <a:off x="4612" y="1748"/>
              <a:ext cx="72" cy="56"/>
              <a:chOff x="4612" y="1748"/>
              <a:chExt cx="72" cy="56"/>
            </a:xfrm>
          </p:grpSpPr>
          <p:sp>
            <p:nvSpPr>
              <p:cNvPr id="343373" name="Line 229"/>
              <p:cNvSpPr>
                <a:spLocks noChangeShapeType="1"/>
              </p:cNvSpPr>
              <p:nvPr/>
            </p:nvSpPr>
            <p:spPr bwMode="auto">
              <a:xfrm>
                <a:off x="4620" y="17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74" name="Line 230"/>
              <p:cNvSpPr>
                <a:spLocks noChangeShapeType="1"/>
              </p:cNvSpPr>
              <p:nvPr/>
            </p:nvSpPr>
            <p:spPr bwMode="auto">
              <a:xfrm flipH="1">
                <a:off x="4612" y="17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77" name="Group 231"/>
            <p:cNvGrpSpPr>
              <a:grpSpLocks/>
            </p:cNvGrpSpPr>
            <p:nvPr/>
          </p:nvGrpSpPr>
          <p:grpSpPr bwMode="auto">
            <a:xfrm>
              <a:off x="4612" y="1964"/>
              <a:ext cx="72" cy="56"/>
              <a:chOff x="4612" y="1964"/>
              <a:chExt cx="72" cy="56"/>
            </a:xfrm>
          </p:grpSpPr>
          <p:sp>
            <p:nvSpPr>
              <p:cNvPr id="343371" name="Line 232"/>
              <p:cNvSpPr>
                <a:spLocks noChangeShapeType="1"/>
              </p:cNvSpPr>
              <p:nvPr/>
            </p:nvSpPr>
            <p:spPr bwMode="auto">
              <a:xfrm>
                <a:off x="4620" y="196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72" name="Line 233"/>
              <p:cNvSpPr>
                <a:spLocks noChangeShapeType="1"/>
              </p:cNvSpPr>
              <p:nvPr/>
            </p:nvSpPr>
            <p:spPr bwMode="auto">
              <a:xfrm flipH="1">
                <a:off x="4612" y="196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78" name="Line 234"/>
            <p:cNvSpPr>
              <a:spLocks noChangeShapeType="1"/>
            </p:cNvSpPr>
            <p:nvPr/>
          </p:nvSpPr>
          <p:spPr bwMode="auto">
            <a:xfrm>
              <a:off x="5088" y="772"/>
              <a:ext cx="0" cy="27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79" name="Group 235"/>
            <p:cNvGrpSpPr>
              <a:grpSpLocks/>
            </p:cNvGrpSpPr>
            <p:nvPr/>
          </p:nvGrpSpPr>
          <p:grpSpPr bwMode="auto">
            <a:xfrm>
              <a:off x="5005" y="3444"/>
              <a:ext cx="167" cy="360"/>
              <a:chOff x="5005" y="3444"/>
              <a:chExt cx="167" cy="360"/>
            </a:xfrm>
          </p:grpSpPr>
          <p:sp>
            <p:nvSpPr>
              <p:cNvPr id="343366" name="Arc 236"/>
              <p:cNvSpPr>
                <a:spLocks/>
              </p:cNvSpPr>
              <p:nvPr/>
            </p:nvSpPr>
            <p:spPr bwMode="auto">
              <a:xfrm>
                <a:off x="5088" y="3444"/>
                <a:ext cx="84" cy="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67" name="Arc 237"/>
              <p:cNvSpPr>
                <a:spLocks/>
              </p:cNvSpPr>
              <p:nvPr/>
            </p:nvSpPr>
            <p:spPr bwMode="auto">
              <a:xfrm>
                <a:off x="5084" y="3444"/>
                <a:ext cx="88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68" name="Arc 238"/>
              <p:cNvSpPr>
                <a:spLocks/>
              </p:cNvSpPr>
              <p:nvPr/>
            </p:nvSpPr>
            <p:spPr bwMode="auto">
              <a:xfrm>
                <a:off x="5005" y="3460"/>
                <a:ext cx="84" cy="2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69" name="Arc 239"/>
              <p:cNvSpPr>
                <a:spLocks/>
              </p:cNvSpPr>
              <p:nvPr/>
            </p:nvSpPr>
            <p:spPr bwMode="auto">
              <a:xfrm>
                <a:off x="5005" y="3444"/>
                <a:ext cx="84" cy="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70" name="Line 240"/>
              <p:cNvSpPr>
                <a:spLocks noChangeShapeType="1"/>
              </p:cNvSpPr>
              <p:nvPr/>
            </p:nvSpPr>
            <p:spPr bwMode="auto">
              <a:xfrm>
                <a:off x="5088" y="3740"/>
                <a:ext cx="0" cy="6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80" name="Group 241"/>
            <p:cNvGrpSpPr>
              <a:grpSpLocks/>
            </p:cNvGrpSpPr>
            <p:nvPr/>
          </p:nvGrpSpPr>
          <p:grpSpPr bwMode="auto">
            <a:xfrm>
              <a:off x="4612" y="2180"/>
              <a:ext cx="72" cy="56"/>
              <a:chOff x="4612" y="2180"/>
              <a:chExt cx="72" cy="56"/>
            </a:xfrm>
          </p:grpSpPr>
          <p:sp>
            <p:nvSpPr>
              <p:cNvPr id="343364" name="Line 242"/>
              <p:cNvSpPr>
                <a:spLocks noChangeShapeType="1"/>
              </p:cNvSpPr>
              <p:nvPr/>
            </p:nvSpPr>
            <p:spPr bwMode="auto">
              <a:xfrm>
                <a:off x="4620" y="218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65" name="Line 243"/>
              <p:cNvSpPr>
                <a:spLocks noChangeShapeType="1"/>
              </p:cNvSpPr>
              <p:nvPr/>
            </p:nvSpPr>
            <p:spPr bwMode="auto">
              <a:xfrm flipH="1">
                <a:off x="4612" y="218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81" name="Group 244"/>
            <p:cNvGrpSpPr>
              <a:grpSpLocks/>
            </p:cNvGrpSpPr>
            <p:nvPr/>
          </p:nvGrpSpPr>
          <p:grpSpPr bwMode="auto">
            <a:xfrm>
              <a:off x="4612" y="2388"/>
              <a:ext cx="72" cy="56"/>
              <a:chOff x="4612" y="2388"/>
              <a:chExt cx="72" cy="56"/>
            </a:xfrm>
          </p:grpSpPr>
          <p:sp>
            <p:nvSpPr>
              <p:cNvPr id="343362" name="Line 245"/>
              <p:cNvSpPr>
                <a:spLocks noChangeShapeType="1"/>
              </p:cNvSpPr>
              <p:nvPr/>
            </p:nvSpPr>
            <p:spPr bwMode="auto">
              <a:xfrm>
                <a:off x="4620" y="238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63" name="Line 246"/>
              <p:cNvSpPr>
                <a:spLocks noChangeShapeType="1"/>
              </p:cNvSpPr>
              <p:nvPr/>
            </p:nvSpPr>
            <p:spPr bwMode="auto">
              <a:xfrm flipH="1">
                <a:off x="4612" y="238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82" name="Group 247"/>
            <p:cNvGrpSpPr>
              <a:grpSpLocks/>
            </p:cNvGrpSpPr>
            <p:nvPr/>
          </p:nvGrpSpPr>
          <p:grpSpPr bwMode="auto">
            <a:xfrm>
              <a:off x="4828" y="1964"/>
              <a:ext cx="72" cy="56"/>
              <a:chOff x="4828" y="1964"/>
              <a:chExt cx="72" cy="56"/>
            </a:xfrm>
          </p:grpSpPr>
          <p:sp>
            <p:nvSpPr>
              <p:cNvPr id="343360" name="Line 248"/>
              <p:cNvSpPr>
                <a:spLocks noChangeShapeType="1"/>
              </p:cNvSpPr>
              <p:nvPr/>
            </p:nvSpPr>
            <p:spPr bwMode="auto">
              <a:xfrm>
                <a:off x="4836" y="196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61" name="Line 249"/>
              <p:cNvSpPr>
                <a:spLocks noChangeShapeType="1"/>
              </p:cNvSpPr>
              <p:nvPr/>
            </p:nvSpPr>
            <p:spPr bwMode="auto">
              <a:xfrm flipH="1">
                <a:off x="4828" y="196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83" name="Group 250"/>
            <p:cNvGrpSpPr>
              <a:grpSpLocks/>
            </p:cNvGrpSpPr>
            <p:nvPr/>
          </p:nvGrpSpPr>
          <p:grpSpPr bwMode="auto">
            <a:xfrm>
              <a:off x="4828" y="2612"/>
              <a:ext cx="72" cy="56"/>
              <a:chOff x="4828" y="2612"/>
              <a:chExt cx="72" cy="56"/>
            </a:xfrm>
          </p:grpSpPr>
          <p:sp>
            <p:nvSpPr>
              <p:cNvPr id="343358" name="Line 251"/>
              <p:cNvSpPr>
                <a:spLocks noChangeShapeType="1"/>
              </p:cNvSpPr>
              <p:nvPr/>
            </p:nvSpPr>
            <p:spPr bwMode="auto">
              <a:xfrm>
                <a:off x="4836" y="26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59" name="Line 252"/>
              <p:cNvSpPr>
                <a:spLocks noChangeShapeType="1"/>
              </p:cNvSpPr>
              <p:nvPr/>
            </p:nvSpPr>
            <p:spPr bwMode="auto">
              <a:xfrm flipH="1">
                <a:off x="4828" y="26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84" name="Rectangle 253"/>
            <p:cNvSpPr>
              <a:spLocks noChangeArrowheads="1"/>
            </p:cNvSpPr>
            <p:nvPr/>
          </p:nvSpPr>
          <p:spPr bwMode="auto">
            <a:xfrm>
              <a:off x="4320" y="3792"/>
              <a:ext cx="90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375"/>
                </a:lnSpc>
                <a:tabLst>
                  <a:tab pos="363538" algn="l"/>
                  <a:tab pos="714375" algn="l"/>
                  <a:tab pos="1052513" algn="l"/>
                </a:tabLst>
              </a:pPr>
              <a:r>
                <a:rPr lang="en-US" sz="1400" dirty="0">
                  <a:latin typeface="Tahoma" pitchFamily="34" charset="0"/>
                </a:rPr>
                <a:t>EQ NE LT GT</a:t>
              </a:r>
            </a:p>
          </p:txBody>
        </p:sp>
        <p:sp>
          <p:nvSpPr>
            <p:cNvPr id="343285" name="Line 254"/>
            <p:cNvSpPr>
              <a:spLocks noChangeShapeType="1"/>
            </p:cNvSpPr>
            <p:nvPr/>
          </p:nvSpPr>
          <p:spPr bwMode="auto">
            <a:xfrm>
              <a:off x="4012" y="2976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86" name="Line 255"/>
            <p:cNvSpPr>
              <a:spLocks noChangeShapeType="1"/>
            </p:cNvSpPr>
            <p:nvPr/>
          </p:nvSpPr>
          <p:spPr bwMode="auto">
            <a:xfrm>
              <a:off x="4012" y="3152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87" name="Line 256"/>
            <p:cNvSpPr>
              <a:spLocks noChangeShapeType="1"/>
            </p:cNvSpPr>
            <p:nvPr/>
          </p:nvSpPr>
          <p:spPr bwMode="auto">
            <a:xfrm flipV="1">
              <a:off x="4008" y="2972"/>
              <a:ext cx="0" cy="1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88" name="Arc 257"/>
            <p:cNvSpPr>
              <a:spLocks/>
            </p:cNvSpPr>
            <p:nvPr/>
          </p:nvSpPr>
          <p:spPr bwMode="auto">
            <a:xfrm>
              <a:off x="4196" y="2981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89" name="Arc 258"/>
            <p:cNvSpPr>
              <a:spLocks/>
            </p:cNvSpPr>
            <p:nvPr/>
          </p:nvSpPr>
          <p:spPr bwMode="auto">
            <a:xfrm>
              <a:off x="4196" y="3064"/>
              <a:ext cx="88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90" name="Line 259"/>
            <p:cNvSpPr>
              <a:spLocks noChangeShapeType="1"/>
            </p:cNvSpPr>
            <p:nvPr/>
          </p:nvSpPr>
          <p:spPr bwMode="auto">
            <a:xfrm>
              <a:off x="3164" y="3072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91" name="Line 260"/>
            <p:cNvSpPr>
              <a:spLocks noChangeShapeType="1"/>
            </p:cNvSpPr>
            <p:nvPr/>
          </p:nvSpPr>
          <p:spPr bwMode="auto">
            <a:xfrm>
              <a:off x="4292" y="3072"/>
              <a:ext cx="9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292" name="Group 261"/>
            <p:cNvGrpSpPr>
              <a:grpSpLocks/>
            </p:cNvGrpSpPr>
            <p:nvPr/>
          </p:nvGrpSpPr>
          <p:grpSpPr bwMode="auto">
            <a:xfrm>
              <a:off x="3396" y="2388"/>
              <a:ext cx="72" cy="56"/>
              <a:chOff x="3396" y="2388"/>
              <a:chExt cx="72" cy="56"/>
            </a:xfrm>
          </p:grpSpPr>
          <p:sp>
            <p:nvSpPr>
              <p:cNvPr id="343356" name="Line 262"/>
              <p:cNvSpPr>
                <a:spLocks noChangeShapeType="1"/>
              </p:cNvSpPr>
              <p:nvPr/>
            </p:nvSpPr>
            <p:spPr bwMode="auto">
              <a:xfrm>
                <a:off x="3404" y="238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57" name="Line 263"/>
              <p:cNvSpPr>
                <a:spLocks noChangeShapeType="1"/>
              </p:cNvSpPr>
              <p:nvPr/>
            </p:nvSpPr>
            <p:spPr bwMode="auto">
              <a:xfrm flipH="1">
                <a:off x="3396" y="238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293" name="Group 264"/>
            <p:cNvGrpSpPr>
              <a:grpSpLocks/>
            </p:cNvGrpSpPr>
            <p:nvPr/>
          </p:nvGrpSpPr>
          <p:grpSpPr bwMode="auto">
            <a:xfrm>
              <a:off x="3636" y="1748"/>
              <a:ext cx="72" cy="56"/>
              <a:chOff x="3636" y="1748"/>
              <a:chExt cx="72" cy="56"/>
            </a:xfrm>
          </p:grpSpPr>
          <p:sp>
            <p:nvSpPr>
              <p:cNvPr id="343354" name="Line 265"/>
              <p:cNvSpPr>
                <a:spLocks noChangeShapeType="1"/>
              </p:cNvSpPr>
              <p:nvPr/>
            </p:nvSpPr>
            <p:spPr bwMode="auto">
              <a:xfrm>
                <a:off x="3644" y="17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55" name="Line 266"/>
              <p:cNvSpPr>
                <a:spLocks noChangeShapeType="1"/>
              </p:cNvSpPr>
              <p:nvPr/>
            </p:nvSpPr>
            <p:spPr bwMode="auto">
              <a:xfrm flipH="1">
                <a:off x="3636" y="17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294" name="Line 267"/>
            <p:cNvSpPr>
              <a:spLocks noChangeShapeType="1"/>
            </p:cNvSpPr>
            <p:nvPr/>
          </p:nvSpPr>
          <p:spPr bwMode="auto">
            <a:xfrm>
              <a:off x="4012" y="3184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95" name="Line 268"/>
            <p:cNvSpPr>
              <a:spLocks noChangeShapeType="1"/>
            </p:cNvSpPr>
            <p:nvPr/>
          </p:nvSpPr>
          <p:spPr bwMode="auto">
            <a:xfrm>
              <a:off x="4012" y="3376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96" name="Line 269"/>
            <p:cNvSpPr>
              <a:spLocks noChangeShapeType="1"/>
            </p:cNvSpPr>
            <p:nvPr/>
          </p:nvSpPr>
          <p:spPr bwMode="auto">
            <a:xfrm flipV="1">
              <a:off x="4008" y="3180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97" name="Arc 270"/>
            <p:cNvSpPr>
              <a:spLocks/>
            </p:cNvSpPr>
            <p:nvPr/>
          </p:nvSpPr>
          <p:spPr bwMode="auto">
            <a:xfrm>
              <a:off x="4196" y="3189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98" name="Arc 271"/>
            <p:cNvSpPr>
              <a:spLocks/>
            </p:cNvSpPr>
            <p:nvPr/>
          </p:nvSpPr>
          <p:spPr bwMode="auto">
            <a:xfrm>
              <a:off x="4196" y="3276"/>
              <a:ext cx="8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99" name="Line 272"/>
            <p:cNvSpPr>
              <a:spLocks noChangeShapeType="1"/>
            </p:cNvSpPr>
            <p:nvPr/>
          </p:nvSpPr>
          <p:spPr bwMode="auto">
            <a:xfrm>
              <a:off x="3164" y="3280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300" name="Line 273"/>
            <p:cNvSpPr>
              <a:spLocks noChangeShapeType="1"/>
            </p:cNvSpPr>
            <p:nvPr/>
          </p:nvSpPr>
          <p:spPr bwMode="auto">
            <a:xfrm>
              <a:off x="4292" y="3280"/>
              <a:ext cx="9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3301" name="Group 274"/>
            <p:cNvGrpSpPr>
              <a:grpSpLocks/>
            </p:cNvGrpSpPr>
            <p:nvPr/>
          </p:nvGrpSpPr>
          <p:grpSpPr bwMode="auto">
            <a:xfrm>
              <a:off x="3740" y="2388"/>
              <a:ext cx="72" cy="56"/>
              <a:chOff x="3740" y="2388"/>
              <a:chExt cx="72" cy="56"/>
            </a:xfrm>
          </p:grpSpPr>
          <p:sp>
            <p:nvSpPr>
              <p:cNvPr id="343352" name="Line 275"/>
              <p:cNvSpPr>
                <a:spLocks noChangeShapeType="1"/>
              </p:cNvSpPr>
              <p:nvPr/>
            </p:nvSpPr>
            <p:spPr bwMode="auto">
              <a:xfrm>
                <a:off x="3748" y="238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53" name="Line 276"/>
              <p:cNvSpPr>
                <a:spLocks noChangeShapeType="1"/>
              </p:cNvSpPr>
              <p:nvPr/>
            </p:nvSpPr>
            <p:spPr bwMode="auto">
              <a:xfrm flipH="1">
                <a:off x="3740" y="238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02" name="Group 277"/>
            <p:cNvGrpSpPr>
              <a:grpSpLocks/>
            </p:cNvGrpSpPr>
            <p:nvPr/>
          </p:nvGrpSpPr>
          <p:grpSpPr bwMode="auto">
            <a:xfrm>
              <a:off x="3460" y="2612"/>
              <a:ext cx="72" cy="56"/>
              <a:chOff x="3460" y="2612"/>
              <a:chExt cx="72" cy="56"/>
            </a:xfrm>
          </p:grpSpPr>
          <p:sp>
            <p:nvSpPr>
              <p:cNvPr id="343350" name="Line 278"/>
              <p:cNvSpPr>
                <a:spLocks noChangeShapeType="1"/>
              </p:cNvSpPr>
              <p:nvPr/>
            </p:nvSpPr>
            <p:spPr bwMode="auto">
              <a:xfrm>
                <a:off x="3468" y="26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51" name="Line 279"/>
              <p:cNvSpPr>
                <a:spLocks noChangeShapeType="1"/>
              </p:cNvSpPr>
              <p:nvPr/>
            </p:nvSpPr>
            <p:spPr bwMode="auto">
              <a:xfrm flipH="1">
                <a:off x="3460" y="26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03" name="Group 280"/>
            <p:cNvGrpSpPr>
              <a:grpSpLocks/>
            </p:cNvGrpSpPr>
            <p:nvPr/>
          </p:nvGrpSpPr>
          <p:grpSpPr bwMode="auto">
            <a:xfrm>
              <a:off x="3284" y="2612"/>
              <a:ext cx="72" cy="56"/>
              <a:chOff x="3284" y="2612"/>
              <a:chExt cx="72" cy="56"/>
            </a:xfrm>
          </p:grpSpPr>
          <p:sp>
            <p:nvSpPr>
              <p:cNvPr id="343348" name="Line 281"/>
              <p:cNvSpPr>
                <a:spLocks noChangeShapeType="1"/>
              </p:cNvSpPr>
              <p:nvPr/>
            </p:nvSpPr>
            <p:spPr bwMode="auto">
              <a:xfrm>
                <a:off x="3292" y="26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49" name="Line 282"/>
              <p:cNvSpPr>
                <a:spLocks noChangeShapeType="1"/>
              </p:cNvSpPr>
              <p:nvPr/>
            </p:nvSpPr>
            <p:spPr bwMode="auto">
              <a:xfrm flipH="1">
                <a:off x="3284" y="26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04" name="Group 283"/>
            <p:cNvGrpSpPr>
              <a:grpSpLocks/>
            </p:cNvGrpSpPr>
            <p:nvPr/>
          </p:nvGrpSpPr>
          <p:grpSpPr bwMode="auto">
            <a:xfrm>
              <a:off x="4828" y="2820"/>
              <a:ext cx="72" cy="56"/>
              <a:chOff x="4828" y="2820"/>
              <a:chExt cx="72" cy="56"/>
            </a:xfrm>
          </p:grpSpPr>
          <p:sp>
            <p:nvSpPr>
              <p:cNvPr id="343346" name="Line 284"/>
              <p:cNvSpPr>
                <a:spLocks noChangeShapeType="1"/>
              </p:cNvSpPr>
              <p:nvPr/>
            </p:nvSpPr>
            <p:spPr bwMode="auto">
              <a:xfrm>
                <a:off x="4836" y="282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47" name="Line 285"/>
              <p:cNvSpPr>
                <a:spLocks noChangeShapeType="1"/>
              </p:cNvSpPr>
              <p:nvPr/>
            </p:nvSpPr>
            <p:spPr bwMode="auto">
              <a:xfrm flipH="1">
                <a:off x="4828" y="282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05" name="Group 286"/>
            <p:cNvGrpSpPr>
              <a:grpSpLocks/>
            </p:cNvGrpSpPr>
            <p:nvPr/>
          </p:nvGrpSpPr>
          <p:grpSpPr bwMode="auto">
            <a:xfrm>
              <a:off x="5052" y="1748"/>
              <a:ext cx="72" cy="56"/>
              <a:chOff x="5052" y="1748"/>
              <a:chExt cx="72" cy="56"/>
            </a:xfrm>
          </p:grpSpPr>
          <p:sp>
            <p:nvSpPr>
              <p:cNvPr id="343344" name="Line 287"/>
              <p:cNvSpPr>
                <a:spLocks noChangeShapeType="1"/>
              </p:cNvSpPr>
              <p:nvPr/>
            </p:nvSpPr>
            <p:spPr bwMode="auto">
              <a:xfrm>
                <a:off x="5060" y="1748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45" name="Line 288"/>
              <p:cNvSpPr>
                <a:spLocks noChangeShapeType="1"/>
              </p:cNvSpPr>
              <p:nvPr/>
            </p:nvSpPr>
            <p:spPr bwMode="auto">
              <a:xfrm flipH="1">
                <a:off x="5052" y="1748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06" name="Group 289"/>
            <p:cNvGrpSpPr>
              <a:grpSpLocks/>
            </p:cNvGrpSpPr>
            <p:nvPr/>
          </p:nvGrpSpPr>
          <p:grpSpPr bwMode="auto">
            <a:xfrm>
              <a:off x="3740" y="2612"/>
              <a:ext cx="72" cy="56"/>
              <a:chOff x="3740" y="2612"/>
              <a:chExt cx="72" cy="56"/>
            </a:xfrm>
          </p:grpSpPr>
          <p:sp>
            <p:nvSpPr>
              <p:cNvPr id="343342" name="Line 290"/>
              <p:cNvSpPr>
                <a:spLocks noChangeShapeType="1"/>
              </p:cNvSpPr>
              <p:nvPr/>
            </p:nvSpPr>
            <p:spPr bwMode="auto">
              <a:xfrm>
                <a:off x="3748" y="261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43" name="Line 291"/>
              <p:cNvSpPr>
                <a:spLocks noChangeShapeType="1"/>
              </p:cNvSpPr>
              <p:nvPr/>
            </p:nvSpPr>
            <p:spPr bwMode="auto">
              <a:xfrm flipH="1">
                <a:off x="3740" y="261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07" name="Group 292"/>
            <p:cNvGrpSpPr>
              <a:grpSpLocks/>
            </p:cNvGrpSpPr>
            <p:nvPr/>
          </p:nvGrpSpPr>
          <p:grpSpPr bwMode="auto">
            <a:xfrm>
              <a:off x="3564" y="2820"/>
              <a:ext cx="72" cy="56"/>
              <a:chOff x="3564" y="2820"/>
              <a:chExt cx="72" cy="56"/>
            </a:xfrm>
          </p:grpSpPr>
          <p:sp>
            <p:nvSpPr>
              <p:cNvPr id="343340" name="Line 293"/>
              <p:cNvSpPr>
                <a:spLocks noChangeShapeType="1"/>
              </p:cNvSpPr>
              <p:nvPr/>
            </p:nvSpPr>
            <p:spPr bwMode="auto">
              <a:xfrm>
                <a:off x="3572" y="282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41" name="Line 294"/>
              <p:cNvSpPr>
                <a:spLocks noChangeShapeType="1"/>
              </p:cNvSpPr>
              <p:nvPr/>
            </p:nvSpPr>
            <p:spPr bwMode="auto">
              <a:xfrm flipH="1">
                <a:off x="3564" y="282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08" name="Group 295"/>
            <p:cNvGrpSpPr>
              <a:grpSpLocks/>
            </p:cNvGrpSpPr>
            <p:nvPr/>
          </p:nvGrpSpPr>
          <p:grpSpPr bwMode="auto">
            <a:xfrm>
              <a:off x="3460" y="2820"/>
              <a:ext cx="72" cy="56"/>
              <a:chOff x="3460" y="2820"/>
              <a:chExt cx="72" cy="56"/>
            </a:xfrm>
          </p:grpSpPr>
          <p:sp>
            <p:nvSpPr>
              <p:cNvPr id="343338" name="Line 296"/>
              <p:cNvSpPr>
                <a:spLocks noChangeShapeType="1"/>
              </p:cNvSpPr>
              <p:nvPr/>
            </p:nvSpPr>
            <p:spPr bwMode="auto">
              <a:xfrm>
                <a:off x="3468" y="282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39" name="Line 297"/>
              <p:cNvSpPr>
                <a:spLocks noChangeShapeType="1"/>
              </p:cNvSpPr>
              <p:nvPr/>
            </p:nvSpPr>
            <p:spPr bwMode="auto">
              <a:xfrm flipH="1">
                <a:off x="3460" y="282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09" name="Group 298"/>
            <p:cNvGrpSpPr>
              <a:grpSpLocks/>
            </p:cNvGrpSpPr>
            <p:nvPr/>
          </p:nvGrpSpPr>
          <p:grpSpPr bwMode="auto">
            <a:xfrm>
              <a:off x="3740" y="2820"/>
              <a:ext cx="72" cy="56"/>
              <a:chOff x="3740" y="2820"/>
              <a:chExt cx="72" cy="56"/>
            </a:xfrm>
          </p:grpSpPr>
          <p:sp>
            <p:nvSpPr>
              <p:cNvPr id="343336" name="Line 299"/>
              <p:cNvSpPr>
                <a:spLocks noChangeShapeType="1"/>
              </p:cNvSpPr>
              <p:nvPr/>
            </p:nvSpPr>
            <p:spPr bwMode="auto">
              <a:xfrm>
                <a:off x="3748" y="2820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37" name="Line 300"/>
              <p:cNvSpPr>
                <a:spLocks noChangeShapeType="1"/>
              </p:cNvSpPr>
              <p:nvPr/>
            </p:nvSpPr>
            <p:spPr bwMode="auto">
              <a:xfrm flipH="1">
                <a:off x="3740" y="2820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10" name="Group 301"/>
            <p:cNvGrpSpPr>
              <a:grpSpLocks/>
            </p:cNvGrpSpPr>
            <p:nvPr/>
          </p:nvGrpSpPr>
          <p:grpSpPr bwMode="auto">
            <a:xfrm>
              <a:off x="5052" y="3252"/>
              <a:ext cx="72" cy="56"/>
              <a:chOff x="5052" y="3252"/>
              <a:chExt cx="72" cy="56"/>
            </a:xfrm>
          </p:grpSpPr>
          <p:sp>
            <p:nvSpPr>
              <p:cNvPr id="343334" name="Line 302"/>
              <p:cNvSpPr>
                <a:spLocks noChangeShapeType="1"/>
              </p:cNvSpPr>
              <p:nvPr/>
            </p:nvSpPr>
            <p:spPr bwMode="auto">
              <a:xfrm>
                <a:off x="5060" y="325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35" name="Line 303"/>
              <p:cNvSpPr>
                <a:spLocks noChangeShapeType="1"/>
              </p:cNvSpPr>
              <p:nvPr/>
            </p:nvSpPr>
            <p:spPr bwMode="auto">
              <a:xfrm flipH="1">
                <a:off x="5052" y="325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11" name="Group 304"/>
            <p:cNvGrpSpPr>
              <a:grpSpLocks/>
            </p:cNvGrpSpPr>
            <p:nvPr/>
          </p:nvGrpSpPr>
          <p:grpSpPr bwMode="auto">
            <a:xfrm>
              <a:off x="5052" y="3044"/>
              <a:ext cx="72" cy="56"/>
              <a:chOff x="5052" y="3044"/>
              <a:chExt cx="72" cy="56"/>
            </a:xfrm>
          </p:grpSpPr>
          <p:sp>
            <p:nvSpPr>
              <p:cNvPr id="343332" name="Line 305"/>
              <p:cNvSpPr>
                <a:spLocks noChangeShapeType="1"/>
              </p:cNvSpPr>
              <p:nvPr/>
            </p:nvSpPr>
            <p:spPr bwMode="auto">
              <a:xfrm>
                <a:off x="5060" y="304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33" name="Line 306"/>
              <p:cNvSpPr>
                <a:spLocks noChangeShapeType="1"/>
              </p:cNvSpPr>
              <p:nvPr/>
            </p:nvSpPr>
            <p:spPr bwMode="auto">
              <a:xfrm flipH="1">
                <a:off x="5052" y="304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12" name="Group 307"/>
            <p:cNvGrpSpPr>
              <a:grpSpLocks/>
            </p:cNvGrpSpPr>
            <p:nvPr/>
          </p:nvGrpSpPr>
          <p:grpSpPr bwMode="auto">
            <a:xfrm>
              <a:off x="3396" y="3044"/>
              <a:ext cx="72" cy="56"/>
              <a:chOff x="3396" y="3044"/>
              <a:chExt cx="72" cy="56"/>
            </a:xfrm>
          </p:grpSpPr>
          <p:sp>
            <p:nvSpPr>
              <p:cNvPr id="343330" name="Line 308"/>
              <p:cNvSpPr>
                <a:spLocks noChangeShapeType="1"/>
              </p:cNvSpPr>
              <p:nvPr/>
            </p:nvSpPr>
            <p:spPr bwMode="auto">
              <a:xfrm>
                <a:off x="3404" y="304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31" name="Line 309"/>
              <p:cNvSpPr>
                <a:spLocks noChangeShapeType="1"/>
              </p:cNvSpPr>
              <p:nvPr/>
            </p:nvSpPr>
            <p:spPr bwMode="auto">
              <a:xfrm flipH="1">
                <a:off x="3396" y="304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13" name="Group 310"/>
            <p:cNvGrpSpPr>
              <a:grpSpLocks/>
            </p:cNvGrpSpPr>
            <p:nvPr/>
          </p:nvGrpSpPr>
          <p:grpSpPr bwMode="auto">
            <a:xfrm>
              <a:off x="3220" y="3044"/>
              <a:ext cx="72" cy="56"/>
              <a:chOff x="3220" y="3044"/>
              <a:chExt cx="72" cy="56"/>
            </a:xfrm>
          </p:grpSpPr>
          <p:sp>
            <p:nvSpPr>
              <p:cNvPr id="343328" name="Line 311"/>
              <p:cNvSpPr>
                <a:spLocks noChangeShapeType="1"/>
              </p:cNvSpPr>
              <p:nvPr/>
            </p:nvSpPr>
            <p:spPr bwMode="auto">
              <a:xfrm>
                <a:off x="3228" y="304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29" name="Line 312"/>
              <p:cNvSpPr>
                <a:spLocks noChangeShapeType="1"/>
              </p:cNvSpPr>
              <p:nvPr/>
            </p:nvSpPr>
            <p:spPr bwMode="auto">
              <a:xfrm flipH="1">
                <a:off x="3220" y="304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14" name="Group 313"/>
            <p:cNvGrpSpPr>
              <a:grpSpLocks/>
            </p:cNvGrpSpPr>
            <p:nvPr/>
          </p:nvGrpSpPr>
          <p:grpSpPr bwMode="auto">
            <a:xfrm>
              <a:off x="3564" y="3044"/>
              <a:ext cx="72" cy="56"/>
              <a:chOff x="3564" y="3044"/>
              <a:chExt cx="72" cy="56"/>
            </a:xfrm>
          </p:grpSpPr>
          <p:sp>
            <p:nvSpPr>
              <p:cNvPr id="343326" name="Line 314"/>
              <p:cNvSpPr>
                <a:spLocks noChangeShapeType="1"/>
              </p:cNvSpPr>
              <p:nvPr/>
            </p:nvSpPr>
            <p:spPr bwMode="auto">
              <a:xfrm>
                <a:off x="3572" y="3044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27" name="Line 315"/>
              <p:cNvSpPr>
                <a:spLocks noChangeShapeType="1"/>
              </p:cNvSpPr>
              <p:nvPr/>
            </p:nvSpPr>
            <p:spPr bwMode="auto">
              <a:xfrm flipH="1">
                <a:off x="3564" y="3044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15" name="Group 316"/>
            <p:cNvGrpSpPr>
              <a:grpSpLocks/>
            </p:cNvGrpSpPr>
            <p:nvPr/>
          </p:nvGrpSpPr>
          <p:grpSpPr bwMode="auto">
            <a:xfrm>
              <a:off x="3636" y="3252"/>
              <a:ext cx="72" cy="56"/>
              <a:chOff x="3636" y="3252"/>
              <a:chExt cx="72" cy="56"/>
            </a:xfrm>
          </p:grpSpPr>
          <p:sp>
            <p:nvSpPr>
              <p:cNvPr id="343324" name="Line 317"/>
              <p:cNvSpPr>
                <a:spLocks noChangeShapeType="1"/>
              </p:cNvSpPr>
              <p:nvPr/>
            </p:nvSpPr>
            <p:spPr bwMode="auto">
              <a:xfrm>
                <a:off x="3644" y="325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25" name="Line 318"/>
              <p:cNvSpPr>
                <a:spLocks noChangeShapeType="1"/>
              </p:cNvSpPr>
              <p:nvPr/>
            </p:nvSpPr>
            <p:spPr bwMode="auto">
              <a:xfrm flipH="1">
                <a:off x="3636" y="325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16" name="Group 319"/>
            <p:cNvGrpSpPr>
              <a:grpSpLocks/>
            </p:cNvGrpSpPr>
            <p:nvPr/>
          </p:nvGrpSpPr>
          <p:grpSpPr bwMode="auto">
            <a:xfrm>
              <a:off x="3396" y="3252"/>
              <a:ext cx="72" cy="56"/>
              <a:chOff x="3396" y="3252"/>
              <a:chExt cx="72" cy="56"/>
            </a:xfrm>
          </p:grpSpPr>
          <p:sp>
            <p:nvSpPr>
              <p:cNvPr id="343322" name="Line 320"/>
              <p:cNvSpPr>
                <a:spLocks noChangeShapeType="1"/>
              </p:cNvSpPr>
              <p:nvPr/>
            </p:nvSpPr>
            <p:spPr bwMode="auto">
              <a:xfrm>
                <a:off x="3404" y="325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23" name="Line 321"/>
              <p:cNvSpPr>
                <a:spLocks noChangeShapeType="1"/>
              </p:cNvSpPr>
              <p:nvPr/>
            </p:nvSpPr>
            <p:spPr bwMode="auto">
              <a:xfrm flipH="1">
                <a:off x="3396" y="325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3317" name="Group 322"/>
            <p:cNvGrpSpPr>
              <a:grpSpLocks/>
            </p:cNvGrpSpPr>
            <p:nvPr/>
          </p:nvGrpSpPr>
          <p:grpSpPr bwMode="auto">
            <a:xfrm>
              <a:off x="3812" y="3252"/>
              <a:ext cx="72" cy="56"/>
              <a:chOff x="3812" y="3252"/>
              <a:chExt cx="72" cy="56"/>
            </a:xfrm>
          </p:grpSpPr>
          <p:sp>
            <p:nvSpPr>
              <p:cNvPr id="343320" name="Line 323"/>
              <p:cNvSpPr>
                <a:spLocks noChangeShapeType="1"/>
              </p:cNvSpPr>
              <p:nvPr/>
            </p:nvSpPr>
            <p:spPr bwMode="auto">
              <a:xfrm>
                <a:off x="3820" y="3252"/>
                <a:ext cx="56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321" name="Line 324"/>
              <p:cNvSpPr>
                <a:spLocks noChangeShapeType="1"/>
              </p:cNvSpPr>
              <p:nvPr/>
            </p:nvSpPr>
            <p:spPr bwMode="auto">
              <a:xfrm flipH="1">
                <a:off x="3812" y="3252"/>
                <a:ext cx="72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3318" name="Rectangle 325"/>
            <p:cNvSpPr>
              <a:spLocks noChangeArrowheads="1"/>
            </p:cNvSpPr>
            <p:nvPr/>
          </p:nvSpPr>
          <p:spPr bwMode="auto">
            <a:xfrm>
              <a:off x="5248" y="744"/>
              <a:ext cx="464" cy="26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A'B'C'D'</a:t>
              </a:r>
            </a:p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A'BC'D</a:t>
              </a:r>
            </a:p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ABCD</a:t>
              </a:r>
            </a:p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AB'CD'</a:t>
              </a:r>
            </a:p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AC'</a:t>
              </a:r>
            </a:p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A'C</a:t>
              </a:r>
            </a:p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B'D</a:t>
              </a:r>
            </a:p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BD'</a:t>
              </a:r>
            </a:p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A'B'D</a:t>
              </a:r>
            </a:p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B'CD</a:t>
              </a:r>
            </a:p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ABC</a:t>
              </a:r>
            </a:p>
            <a:p>
              <a:pPr algn="ctr" defTabSz="901700" eaLnBrk="0" hangingPunct="0">
                <a:lnSpc>
                  <a:spcPts val="2663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400">
                  <a:latin typeface="Tahoma" pitchFamily="34" charset="0"/>
                </a:rPr>
                <a:t>BC'D'</a:t>
              </a:r>
            </a:p>
          </p:txBody>
        </p:sp>
        <p:sp>
          <p:nvSpPr>
            <p:cNvPr id="343319" name="Rectangle 326"/>
            <p:cNvSpPr>
              <a:spLocks noChangeArrowheads="1"/>
            </p:cNvSpPr>
            <p:nvPr/>
          </p:nvSpPr>
          <p:spPr bwMode="auto">
            <a:xfrm>
              <a:off x="3216" y="504"/>
              <a:ext cx="880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375"/>
                </a:lnSpc>
                <a:tabLst>
                  <a:tab pos="276225" algn="l"/>
                  <a:tab pos="563563" algn="l"/>
                  <a:tab pos="839788" algn="l"/>
                </a:tabLst>
              </a:pPr>
              <a:r>
                <a:rPr lang="en-US" sz="1400">
                  <a:latin typeface="Tahoma" pitchFamily="34" charset="0"/>
                </a:rPr>
                <a:t>A	B	C	D</a:t>
              </a:r>
            </a:p>
          </p:txBody>
        </p:sp>
      </p:grpSp>
      <p:sp>
        <p:nvSpPr>
          <p:cNvPr id="56647" name="Rectangle 327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>
            <a:normAutofit fontScale="90000"/>
          </a:bodyPr>
          <a:lstStyle/>
          <a:p>
            <a:pPr eaLnBrk="1" hangingPunct="1">
              <a:defRPr/>
            </a:pPr>
            <a:r>
              <a:rPr lang="en-US" sz="3200"/>
              <a:t>PALs and PLAs: Another Design Example</a:t>
            </a:r>
          </a:p>
        </p:txBody>
      </p:sp>
      <p:sp>
        <p:nvSpPr>
          <p:cNvPr id="106504" name="Rectangle 328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 eaLnBrk="1" hangingPunct="1">
              <a:defRPr/>
            </a:pPr>
            <a:r>
              <a:rPr lang="en-US"/>
              <a:t>Magnitude comparator </a:t>
            </a:r>
            <a:r>
              <a:rPr lang="en-US" sz="2000" i="1">
                <a:effectLst>
                  <a:outerShdw blurRad="38100" dist="38100" dir="2700000" algn="tl">
                    <a:srgbClr val="C0C0C0"/>
                  </a:outerShdw>
                </a:effectLst>
              </a:rPr>
              <a:t>(AB vs. CD)</a:t>
            </a:r>
            <a:endParaRPr lang="en-US" i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343048" name="Group 329"/>
          <p:cNvGrpSpPr>
            <a:grpSpLocks/>
          </p:cNvGrpSpPr>
          <p:nvPr/>
        </p:nvGrpSpPr>
        <p:grpSpPr bwMode="auto">
          <a:xfrm>
            <a:off x="561975" y="1524000"/>
            <a:ext cx="1654175" cy="1679575"/>
            <a:chOff x="-1296" y="224"/>
            <a:chExt cx="1056" cy="1072"/>
          </a:xfrm>
        </p:grpSpPr>
        <p:sp>
          <p:nvSpPr>
            <p:cNvPr id="343128" name="Rectangle 330"/>
            <p:cNvSpPr>
              <a:spLocks noChangeArrowheads="1"/>
            </p:cNvSpPr>
            <p:nvPr/>
          </p:nvSpPr>
          <p:spPr bwMode="auto">
            <a:xfrm>
              <a:off x="-1104" y="384"/>
              <a:ext cx="720" cy="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1    0    0    0</a:t>
              </a:r>
            </a:p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0    1    0    0 </a:t>
              </a:r>
              <a:br>
                <a:rPr lang="en-US" sz="1300">
                  <a:latin typeface="Tahoma" pitchFamily="34" charset="0"/>
                </a:rPr>
              </a:br>
              <a:r>
                <a:rPr lang="en-US" sz="1300">
                  <a:latin typeface="Tahoma" pitchFamily="34" charset="0"/>
                </a:rPr>
                <a:t>0    0    1    0</a:t>
              </a:r>
            </a:p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0    0    0    1 </a:t>
              </a:r>
            </a:p>
          </p:txBody>
        </p:sp>
        <p:sp>
          <p:nvSpPr>
            <p:cNvPr id="343129" name="Rectangle 331"/>
            <p:cNvSpPr>
              <a:spLocks noChangeArrowheads="1"/>
            </p:cNvSpPr>
            <p:nvPr/>
          </p:nvSpPr>
          <p:spPr bwMode="auto">
            <a:xfrm>
              <a:off x="-768" y="384"/>
              <a:ext cx="38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30" name="Line 332"/>
            <p:cNvSpPr>
              <a:spLocks noChangeShapeType="1"/>
            </p:cNvSpPr>
            <p:nvPr/>
          </p:nvSpPr>
          <p:spPr bwMode="auto">
            <a:xfrm>
              <a:off x="-768" y="38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31" name="Line 333"/>
            <p:cNvSpPr>
              <a:spLocks noChangeShapeType="1"/>
            </p:cNvSpPr>
            <p:nvPr/>
          </p:nvSpPr>
          <p:spPr bwMode="auto">
            <a:xfrm flipH="1">
              <a:off x="-384" y="57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32" name="Rectangle 334"/>
            <p:cNvSpPr>
              <a:spLocks noChangeArrowheads="1"/>
            </p:cNvSpPr>
            <p:nvPr/>
          </p:nvSpPr>
          <p:spPr bwMode="auto">
            <a:xfrm>
              <a:off x="-368" y="672"/>
              <a:ext cx="128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D</a:t>
              </a:r>
            </a:p>
          </p:txBody>
        </p:sp>
        <p:sp>
          <p:nvSpPr>
            <p:cNvPr id="343133" name="Rectangle 335"/>
            <p:cNvSpPr>
              <a:spLocks noChangeArrowheads="1"/>
            </p:cNvSpPr>
            <p:nvPr/>
          </p:nvSpPr>
          <p:spPr bwMode="auto">
            <a:xfrm>
              <a:off x="-752" y="224"/>
              <a:ext cx="368" cy="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A</a:t>
              </a:r>
            </a:p>
          </p:txBody>
        </p:sp>
        <p:sp>
          <p:nvSpPr>
            <p:cNvPr id="343134" name="Rectangle 336"/>
            <p:cNvSpPr>
              <a:spLocks noChangeArrowheads="1"/>
            </p:cNvSpPr>
            <p:nvPr/>
          </p:nvSpPr>
          <p:spPr bwMode="auto">
            <a:xfrm>
              <a:off x="-1146" y="384"/>
              <a:ext cx="378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35" name="Line 337"/>
            <p:cNvSpPr>
              <a:spLocks noChangeShapeType="1"/>
            </p:cNvSpPr>
            <p:nvPr/>
          </p:nvSpPr>
          <p:spPr bwMode="auto">
            <a:xfrm>
              <a:off x="-960" y="384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36" name="Line 338"/>
            <p:cNvSpPr>
              <a:spLocks noChangeShapeType="1"/>
            </p:cNvSpPr>
            <p:nvPr/>
          </p:nvSpPr>
          <p:spPr bwMode="auto">
            <a:xfrm flipH="1">
              <a:off x="-1152" y="57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37" name="Line 339"/>
            <p:cNvSpPr>
              <a:spLocks noChangeShapeType="1"/>
            </p:cNvSpPr>
            <p:nvPr/>
          </p:nvSpPr>
          <p:spPr bwMode="auto">
            <a:xfrm>
              <a:off x="-960" y="1152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38" name="Line 340"/>
            <p:cNvSpPr>
              <a:spLocks noChangeShapeType="1"/>
            </p:cNvSpPr>
            <p:nvPr/>
          </p:nvSpPr>
          <p:spPr bwMode="auto">
            <a:xfrm flipH="1">
              <a:off x="-1152" y="76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39" name="Rectangle 341"/>
            <p:cNvSpPr>
              <a:spLocks noChangeArrowheads="1"/>
            </p:cNvSpPr>
            <p:nvPr/>
          </p:nvSpPr>
          <p:spPr bwMode="auto">
            <a:xfrm>
              <a:off x="-944" y="1152"/>
              <a:ext cx="368" cy="14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B</a:t>
              </a:r>
            </a:p>
          </p:txBody>
        </p:sp>
        <p:sp>
          <p:nvSpPr>
            <p:cNvPr id="343140" name="Text Box 342"/>
            <p:cNvSpPr txBox="1">
              <a:spLocks noChangeArrowheads="1"/>
            </p:cNvSpPr>
            <p:nvPr/>
          </p:nvSpPr>
          <p:spPr bwMode="auto">
            <a:xfrm>
              <a:off x="-1296" y="816"/>
              <a:ext cx="145" cy="18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215" tIns="45107" rIns="90215" bIns="45107">
              <a:spAutoFit/>
            </a:bodyPr>
            <a:lstStyle/>
            <a:p>
              <a:pPr algn="ctr" defTabSz="901700" eaLnBrk="0" hangingPunct="0"/>
              <a:r>
                <a:rPr lang="en-US" sz="1300">
                  <a:latin typeface="Tahoma" pitchFamily="34" charset="0"/>
                </a:rPr>
                <a:t>C</a:t>
              </a:r>
            </a:p>
          </p:txBody>
        </p:sp>
        <p:sp>
          <p:nvSpPr>
            <p:cNvPr id="343141" name="Line 343"/>
            <p:cNvSpPr>
              <a:spLocks noChangeShapeType="1"/>
            </p:cNvSpPr>
            <p:nvPr/>
          </p:nvSpPr>
          <p:spPr bwMode="auto">
            <a:xfrm>
              <a:off x="-576" y="384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42" name="Rectangle 344"/>
            <p:cNvSpPr>
              <a:spLocks noChangeArrowheads="1"/>
            </p:cNvSpPr>
            <p:nvPr/>
          </p:nvSpPr>
          <p:spPr bwMode="auto">
            <a:xfrm>
              <a:off x="-768" y="768"/>
              <a:ext cx="38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43" name="Rectangle 345"/>
            <p:cNvSpPr>
              <a:spLocks noChangeArrowheads="1"/>
            </p:cNvSpPr>
            <p:nvPr/>
          </p:nvSpPr>
          <p:spPr bwMode="auto">
            <a:xfrm>
              <a:off x="-1146" y="768"/>
              <a:ext cx="378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44" name="Line 346"/>
            <p:cNvSpPr>
              <a:spLocks noChangeShapeType="1"/>
            </p:cNvSpPr>
            <p:nvPr/>
          </p:nvSpPr>
          <p:spPr bwMode="auto">
            <a:xfrm>
              <a:off x="-960" y="768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45" name="Line 347"/>
            <p:cNvSpPr>
              <a:spLocks noChangeShapeType="1"/>
            </p:cNvSpPr>
            <p:nvPr/>
          </p:nvSpPr>
          <p:spPr bwMode="auto">
            <a:xfrm flipH="1">
              <a:off x="-1152" y="960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46" name="Line 348"/>
            <p:cNvSpPr>
              <a:spLocks noChangeShapeType="1"/>
            </p:cNvSpPr>
            <p:nvPr/>
          </p:nvSpPr>
          <p:spPr bwMode="auto">
            <a:xfrm>
              <a:off x="-576" y="768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3049" name="Group 349"/>
          <p:cNvGrpSpPr>
            <a:grpSpLocks/>
          </p:cNvGrpSpPr>
          <p:nvPr/>
        </p:nvGrpSpPr>
        <p:grpSpPr bwMode="auto">
          <a:xfrm>
            <a:off x="2787650" y="1525588"/>
            <a:ext cx="1652588" cy="1679575"/>
            <a:chOff x="-1296" y="224"/>
            <a:chExt cx="1056" cy="1072"/>
          </a:xfrm>
        </p:grpSpPr>
        <p:sp>
          <p:nvSpPr>
            <p:cNvPr id="343109" name="Rectangle 350"/>
            <p:cNvSpPr>
              <a:spLocks noChangeArrowheads="1"/>
            </p:cNvSpPr>
            <p:nvPr/>
          </p:nvSpPr>
          <p:spPr bwMode="auto">
            <a:xfrm>
              <a:off x="-1104" y="384"/>
              <a:ext cx="720" cy="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0    1    1    1</a:t>
              </a:r>
            </a:p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1    0    1    1 </a:t>
              </a:r>
              <a:br>
                <a:rPr lang="en-US" sz="1300">
                  <a:latin typeface="Tahoma" pitchFamily="34" charset="0"/>
                </a:rPr>
              </a:br>
              <a:r>
                <a:rPr lang="en-US" sz="1300">
                  <a:latin typeface="Tahoma" pitchFamily="34" charset="0"/>
                </a:rPr>
                <a:t>1    1    0    1</a:t>
              </a:r>
            </a:p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1    1    1    0 </a:t>
              </a:r>
            </a:p>
          </p:txBody>
        </p:sp>
        <p:sp>
          <p:nvSpPr>
            <p:cNvPr id="343110" name="Rectangle 351"/>
            <p:cNvSpPr>
              <a:spLocks noChangeArrowheads="1"/>
            </p:cNvSpPr>
            <p:nvPr/>
          </p:nvSpPr>
          <p:spPr bwMode="auto">
            <a:xfrm>
              <a:off x="-768" y="384"/>
              <a:ext cx="38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11" name="Line 352"/>
            <p:cNvSpPr>
              <a:spLocks noChangeShapeType="1"/>
            </p:cNvSpPr>
            <p:nvPr/>
          </p:nvSpPr>
          <p:spPr bwMode="auto">
            <a:xfrm>
              <a:off x="-768" y="38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12" name="Line 353"/>
            <p:cNvSpPr>
              <a:spLocks noChangeShapeType="1"/>
            </p:cNvSpPr>
            <p:nvPr/>
          </p:nvSpPr>
          <p:spPr bwMode="auto">
            <a:xfrm flipH="1">
              <a:off x="-384" y="57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13" name="Rectangle 354"/>
            <p:cNvSpPr>
              <a:spLocks noChangeArrowheads="1"/>
            </p:cNvSpPr>
            <p:nvPr/>
          </p:nvSpPr>
          <p:spPr bwMode="auto">
            <a:xfrm>
              <a:off x="-368" y="672"/>
              <a:ext cx="128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D</a:t>
              </a:r>
            </a:p>
          </p:txBody>
        </p:sp>
        <p:sp>
          <p:nvSpPr>
            <p:cNvPr id="343114" name="Rectangle 355"/>
            <p:cNvSpPr>
              <a:spLocks noChangeArrowheads="1"/>
            </p:cNvSpPr>
            <p:nvPr/>
          </p:nvSpPr>
          <p:spPr bwMode="auto">
            <a:xfrm>
              <a:off x="-752" y="224"/>
              <a:ext cx="368" cy="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A</a:t>
              </a:r>
            </a:p>
          </p:txBody>
        </p:sp>
        <p:sp>
          <p:nvSpPr>
            <p:cNvPr id="343115" name="Rectangle 356"/>
            <p:cNvSpPr>
              <a:spLocks noChangeArrowheads="1"/>
            </p:cNvSpPr>
            <p:nvPr/>
          </p:nvSpPr>
          <p:spPr bwMode="auto">
            <a:xfrm>
              <a:off x="-1146" y="384"/>
              <a:ext cx="378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16" name="Line 357"/>
            <p:cNvSpPr>
              <a:spLocks noChangeShapeType="1"/>
            </p:cNvSpPr>
            <p:nvPr/>
          </p:nvSpPr>
          <p:spPr bwMode="auto">
            <a:xfrm>
              <a:off x="-960" y="384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17" name="Line 358"/>
            <p:cNvSpPr>
              <a:spLocks noChangeShapeType="1"/>
            </p:cNvSpPr>
            <p:nvPr/>
          </p:nvSpPr>
          <p:spPr bwMode="auto">
            <a:xfrm flipH="1">
              <a:off x="-1152" y="57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18" name="Line 359"/>
            <p:cNvSpPr>
              <a:spLocks noChangeShapeType="1"/>
            </p:cNvSpPr>
            <p:nvPr/>
          </p:nvSpPr>
          <p:spPr bwMode="auto">
            <a:xfrm>
              <a:off x="-960" y="1152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19" name="Line 360"/>
            <p:cNvSpPr>
              <a:spLocks noChangeShapeType="1"/>
            </p:cNvSpPr>
            <p:nvPr/>
          </p:nvSpPr>
          <p:spPr bwMode="auto">
            <a:xfrm flipH="1">
              <a:off x="-1152" y="76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20" name="Rectangle 361"/>
            <p:cNvSpPr>
              <a:spLocks noChangeArrowheads="1"/>
            </p:cNvSpPr>
            <p:nvPr/>
          </p:nvSpPr>
          <p:spPr bwMode="auto">
            <a:xfrm>
              <a:off x="-944" y="1152"/>
              <a:ext cx="368" cy="14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B</a:t>
              </a:r>
            </a:p>
          </p:txBody>
        </p:sp>
        <p:sp>
          <p:nvSpPr>
            <p:cNvPr id="343121" name="Text Box 362"/>
            <p:cNvSpPr txBox="1">
              <a:spLocks noChangeArrowheads="1"/>
            </p:cNvSpPr>
            <p:nvPr/>
          </p:nvSpPr>
          <p:spPr bwMode="auto">
            <a:xfrm>
              <a:off x="-1296" y="816"/>
              <a:ext cx="145" cy="18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215" tIns="45107" rIns="90215" bIns="45107">
              <a:spAutoFit/>
            </a:bodyPr>
            <a:lstStyle/>
            <a:p>
              <a:pPr algn="ctr" defTabSz="901700" eaLnBrk="0" hangingPunct="0"/>
              <a:r>
                <a:rPr lang="en-US" sz="1300">
                  <a:latin typeface="Tahoma" pitchFamily="34" charset="0"/>
                </a:rPr>
                <a:t>C</a:t>
              </a:r>
            </a:p>
          </p:txBody>
        </p:sp>
        <p:sp>
          <p:nvSpPr>
            <p:cNvPr id="343122" name="Line 363"/>
            <p:cNvSpPr>
              <a:spLocks noChangeShapeType="1"/>
            </p:cNvSpPr>
            <p:nvPr/>
          </p:nvSpPr>
          <p:spPr bwMode="auto">
            <a:xfrm>
              <a:off x="-576" y="384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23" name="Rectangle 364"/>
            <p:cNvSpPr>
              <a:spLocks noChangeArrowheads="1"/>
            </p:cNvSpPr>
            <p:nvPr/>
          </p:nvSpPr>
          <p:spPr bwMode="auto">
            <a:xfrm>
              <a:off x="-768" y="768"/>
              <a:ext cx="38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24" name="Rectangle 365"/>
            <p:cNvSpPr>
              <a:spLocks noChangeArrowheads="1"/>
            </p:cNvSpPr>
            <p:nvPr/>
          </p:nvSpPr>
          <p:spPr bwMode="auto">
            <a:xfrm>
              <a:off x="-1146" y="768"/>
              <a:ext cx="378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25" name="Line 366"/>
            <p:cNvSpPr>
              <a:spLocks noChangeShapeType="1"/>
            </p:cNvSpPr>
            <p:nvPr/>
          </p:nvSpPr>
          <p:spPr bwMode="auto">
            <a:xfrm>
              <a:off x="-960" y="768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26" name="Line 367"/>
            <p:cNvSpPr>
              <a:spLocks noChangeShapeType="1"/>
            </p:cNvSpPr>
            <p:nvPr/>
          </p:nvSpPr>
          <p:spPr bwMode="auto">
            <a:xfrm flipH="1">
              <a:off x="-1152" y="960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27" name="Line 368"/>
            <p:cNvSpPr>
              <a:spLocks noChangeShapeType="1"/>
            </p:cNvSpPr>
            <p:nvPr/>
          </p:nvSpPr>
          <p:spPr bwMode="auto">
            <a:xfrm>
              <a:off x="-576" y="768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3050" name="Group 369"/>
          <p:cNvGrpSpPr>
            <a:grpSpLocks/>
          </p:cNvGrpSpPr>
          <p:nvPr/>
        </p:nvGrpSpPr>
        <p:grpSpPr bwMode="auto">
          <a:xfrm>
            <a:off x="590550" y="4048125"/>
            <a:ext cx="1652588" cy="1681163"/>
            <a:chOff x="-1296" y="224"/>
            <a:chExt cx="1056" cy="1072"/>
          </a:xfrm>
        </p:grpSpPr>
        <p:sp>
          <p:nvSpPr>
            <p:cNvPr id="343090" name="Rectangle 370"/>
            <p:cNvSpPr>
              <a:spLocks noChangeArrowheads="1"/>
            </p:cNvSpPr>
            <p:nvPr/>
          </p:nvSpPr>
          <p:spPr bwMode="auto">
            <a:xfrm>
              <a:off x="-1104" y="384"/>
              <a:ext cx="720" cy="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0    0    0    0</a:t>
              </a:r>
            </a:p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1    0    0    0 </a:t>
              </a:r>
              <a:br>
                <a:rPr lang="en-US" sz="1300">
                  <a:latin typeface="Tahoma" pitchFamily="34" charset="0"/>
                </a:rPr>
              </a:br>
              <a:r>
                <a:rPr lang="en-US" sz="1300">
                  <a:latin typeface="Tahoma" pitchFamily="34" charset="0"/>
                </a:rPr>
                <a:t>1    1    0    1</a:t>
              </a:r>
            </a:p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1    1    0    0 </a:t>
              </a:r>
            </a:p>
          </p:txBody>
        </p:sp>
        <p:sp>
          <p:nvSpPr>
            <p:cNvPr id="343091" name="Rectangle 371"/>
            <p:cNvSpPr>
              <a:spLocks noChangeArrowheads="1"/>
            </p:cNvSpPr>
            <p:nvPr/>
          </p:nvSpPr>
          <p:spPr bwMode="auto">
            <a:xfrm>
              <a:off x="-768" y="384"/>
              <a:ext cx="38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092" name="Line 372"/>
            <p:cNvSpPr>
              <a:spLocks noChangeShapeType="1"/>
            </p:cNvSpPr>
            <p:nvPr/>
          </p:nvSpPr>
          <p:spPr bwMode="auto">
            <a:xfrm>
              <a:off x="-768" y="38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93" name="Line 373"/>
            <p:cNvSpPr>
              <a:spLocks noChangeShapeType="1"/>
            </p:cNvSpPr>
            <p:nvPr/>
          </p:nvSpPr>
          <p:spPr bwMode="auto">
            <a:xfrm flipH="1">
              <a:off x="-384" y="57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94" name="Rectangle 374"/>
            <p:cNvSpPr>
              <a:spLocks noChangeArrowheads="1"/>
            </p:cNvSpPr>
            <p:nvPr/>
          </p:nvSpPr>
          <p:spPr bwMode="auto">
            <a:xfrm>
              <a:off x="-368" y="672"/>
              <a:ext cx="128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D</a:t>
              </a:r>
            </a:p>
          </p:txBody>
        </p:sp>
        <p:sp>
          <p:nvSpPr>
            <p:cNvPr id="343095" name="Rectangle 375"/>
            <p:cNvSpPr>
              <a:spLocks noChangeArrowheads="1"/>
            </p:cNvSpPr>
            <p:nvPr/>
          </p:nvSpPr>
          <p:spPr bwMode="auto">
            <a:xfrm>
              <a:off x="-752" y="224"/>
              <a:ext cx="368" cy="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A</a:t>
              </a:r>
            </a:p>
          </p:txBody>
        </p:sp>
        <p:sp>
          <p:nvSpPr>
            <p:cNvPr id="343096" name="Rectangle 376"/>
            <p:cNvSpPr>
              <a:spLocks noChangeArrowheads="1"/>
            </p:cNvSpPr>
            <p:nvPr/>
          </p:nvSpPr>
          <p:spPr bwMode="auto">
            <a:xfrm>
              <a:off x="-1146" y="384"/>
              <a:ext cx="378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097" name="Line 377"/>
            <p:cNvSpPr>
              <a:spLocks noChangeShapeType="1"/>
            </p:cNvSpPr>
            <p:nvPr/>
          </p:nvSpPr>
          <p:spPr bwMode="auto">
            <a:xfrm>
              <a:off x="-960" y="384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98" name="Line 378"/>
            <p:cNvSpPr>
              <a:spLocks noChangeShapeType="1"/>
            </p:cNvSpPr>
            <p:nvPr/>
          </p:nvSpPr>
          <p:spPr bwMode="auto">
            <a:xfrm flipH="1">
              <a:off x="-1152" y="57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99" name="Line 379"/>
            <p:cNvSpPr>
              <a:spLocks noChangeShapeType="1"/>
            </p:cNvSpPr>
            <p:nvPr/>
          </p:nvSpPr>
          <p:spPr bwMode="auto">
            <a:xfrm>
              <a:off x="-960" y="1152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00" name="Line 380"/>
            <p:cNvSpPr>
              <a:spLocks noChangeShapeType="1"/>
            </p:cNvSpPr>
            <p:nvPr/>
          </p:nvSpPr>
          <p:spPr bwMode="auto">
            <a:xfrm flipH="1">
              <a:off x="-1152" y="76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01" name="Rectangle 381"/>
            <p:cNvSpPr>
              <a:spLocks noChangeArrowheads="1"/>
            </p:cNvSpPr>
            <p:nvPr/>
          </p:nvSpPr>
          <p:spPr bwMode="auto">
            <a:xfrm>
              <a:off x="-944" y="1152"/>
              <a:ext cx="368" cy="14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B</a:t>
              </a:r>
            </a:p>
          </p:txBody>
        </p:sp>
        <p:sp>
          <p:nvSpPr>
            <p:cNvPr id="343102" name="Text Box 382"/>
            <p:cNvSpPr txBox="1">
              <a:spLocks noChangeArrowheads="1"/>
            </p:cNvSpPr>
            <p:nvPr/>
          </p:nvSpPr>
          <p:spPr bwMode="auto">
            <a:xfrm>
              <a:off x="-1296" y="816"/>
              <a:ext cx="145" cy="18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215" tIns="45107" rIns="90215" bIns="45107">
              <a:spAutoFit/>
            </a:bodyPr>
            <a:lstStyle/>
            <a:p>
              <a:pPr algn="ctr" defTabSz="901700" eaLnBrk="0" hangingPunct="0"/>
              <a:r>
                <a:rPr lang="en-US" sz="1300">
                  <a:latin typeface="Tahoma" pitchFamily="34" charset="0"/>
                </a:rPr>
                <a:t>C</a:t>
              </a:r>
            </a:p>
          </p:txBody>
        </p:sp>
        <p:sp>
          <p:nvSpPr>
            <p:cNvPr id="343103" name="Line 383"/>
            <p:cNvSpPr>
              <a:spLocks noChangeShapeType="1"/>
            </p:cNvSpPr>
            <p:nvPr/>
          </p:nvSpPr>
          <p:spPr bwMode="auto">
            <a:xfrm>
              <a:off x="-576" y="384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04" name="Rectangle 384"/>
            <p:cNvSpPr>
              <a:spLocks noChangeArrowheads="1"/>
            </p:cNvSpPr>
            <p:nvPr/>
          </p:nvSpPr>
          <p:spPr bwMode="auto">
            <a:xfrm>
              <a:off x="-768" y="768"/>
              <a:ext cx="38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05" name="Rectangle 385"/>
            <p:cNvSpPr>
              <a:spLocks noChangeArrowheads="1"/>
            </p:cNvSpPr>
            <p:nvPr/>
          </p:nvSpPr>
          <p:spPr bwMode="auto">
            <a:xfrm>
              <a:off x="-1146" y="768"/>
              <a:ext cx="378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106" name="Line 386"/>
            <p:cNvSpPr>
              <a:spLocks noChangeShapeType="1"/>
            </p:cNvSpPr>
            <p:nvPr/>
          </p:nvSpPr>
          <p:spPr bwMode="auto">
            <a:xfrm>
              <a:off x="-960" y="768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07" name="Line 387"/>
            <p:cNvSpPr>
              <a:spLocks noChangeShapeType="1"/>
            </p:cNvSpPr>
            <p:nvPr/>
          </p:nvSpPr>
          <p:spPr bwMode="auto">
            <a:xfrm flipH="1">
              <a:off x="-1152" y="960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08" name="Line 388"/>
            <p:cNvSpPr>
              <a:spLocks noChangeShapeType="1"/>
            </p:cNvSpPr>
            <p:nvPr/>
          </p:nvSpPr>
          <p:spPr bwMode="auto">
            <a:xfrm>
              <a:off x="-576" y="768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3051" name="Group 389"/>
          <p:cNvGrpSpPr>
            <a:grpSpLocks/>
          </p:cNvGrpSpPr>
          <p:nvPr/>
        </p:nvGrpSpPr>
        <p:grpSpPr bwMode="auto">
          <a:xfrm>
            <a:off x="3133725" y="4049713"/>
            <a:ext cx="1652588" cy="1681162"/>
            <a:chOff x="-1296" y="224"/>
            <a:chExt cx="1056" cy="1072"/>
          </a:xfrm>
        </p:grpSpPr>
        <p:sp>
          <p:nvSpPr>
            <p:cNvPr id="343071" name="Rectangle 390"/>
            <p:cNvSpPr>
              <a:spLocks noChangeArrowheads="1"/>
            </p:cNvSpPr>
            <p:nvPr/>
          </p:nvSpPr>
          <p:spPr bwMode="auto">
            <a:xfrm>
              <a:off x="-1104" y="384"/>
              <a:ext cx="720" cy="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0    1    1    1</a:t>
              </a:r>
            </a:p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0    0    1    1 </a:t>
              </a:r>
              <a:br>
                <a:rPr lang="en-US" sz="1300">
                  <a:latin typeface="Tahoma" pitchFamily="34" charset="0"/>
                </a:rPr>
              </a:br>
              <a:r>
                <a:rPr lang="en-US" sz="1300">
                  <a:latin typeface="Tahoma" pitchFamily="34" charset="0"/>
                </a:rPr>
                <a:t>0    0    0    0</a:t>
              </a:r>
            </a:p>
            <a:p>
              <a:pPr algn="ctr" defTabSz="901700" eaLnBrk="0" hangingPunct="0">
                <a:lnSpc>
                  <a:spcPts val="22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0    0    1    0 </a:t>
              </a:r>
            </a:p>
          </p:txBody>
        </p:sp>
        <p:sp>
          <p:nvSpPr>
            <p:cNvPr id="343072" name="Rectangle 391"/>
            <p:cNvSpPr>
              <a:spLocks noChangeArrowheads="1"/>
            </p:cNvSpPr>
            <p:nvPr/>
          </p:nvSpPr>
          <p:spPr bwMode="auto">
            <a:xfrm>
              <a:off x="-768" y="384"/>
              <a:ext cx="38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073" name="Line 392"/>
            <p:cNvSpPr>
              <a:spLocks noChangeShapeType="1"/>
            </p:cNvSpPr>
            <p:nvPr/>
          </p:nvSpPr>
          <p:spPr bwMode="auto">
            <a:xfrm>
              <a:off x="-768" y="384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74" name="Line 393"/>
            <p:cNvSpPr>
              <a:spLocks noChangeShapeType="1"/>
            </p:cNvSpPr>
            <p:nvPr/>
          </p:nvSpPr>
          <p:spPr bwMode="auto">
            <a:xfrm flipH="1">
              <a:off x="-384" y="576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75" name="Rectangle 394"/>
            <p:cNvSpPr>
              <a:spLocks noChangeArrowheads="1"/>
            </p:cNvSpPr>
            <p:nvPr/>
          </p:nvSpPr>
          <p:spPr bwMode="auto">
            <a:xfrm>
              <a:off x="-368" y="672"/>
              <a:ext cx="128" cy="2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D</a:t>
              </a:r>
            </a:p>
          </p:txBody>
        </p:sp>
        <p:sp>
          <p:nvSpPr>
            <p:cNvPr id="343076" name="Rectangle 395"/>
            <p:cNvSpPr>
              <a:spLocks noChangeArrowheads="1"/>
            </p:cNvSpPr>
            <p:nvPr/>
          </p:nvSpPr>
          <p:spPr bwMode="auto">
            <a:xfrm>
              <a:off x="-752" y="224"/>
              <a:ext cx="368" cy="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A</a:t>
              </a:r>
            </a:p>
          </p:txBody>
        </p:sp>
        <p:sp>
          <p:nvSpPr>
            <p:cNvPr id="343077" name="Rectangle 396"/>
            <p:cNvSpPr>
              <a:spLocks noChangeArrowheads="1"/>
            </p:cNvSpPr>
            <p:nvPr/>
          </p:nvSpPr>
          <p:spPr bwMode="auto">
            <a:xfrm>
              <a:off x="-1146" y="384"/>
              <a:ext cx="378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078" name="Line 397"/>
            <p:cNvSpPr>
              <a:spLocks noChangeShapeType="1"/>
            </p:cNvSpPr>
            <p:nvPr/>
          </p:nvSpPr>
          <p:spPr bwMode="auto">
            <a:xfrm>
              <a:off x="-960" y="384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79" name="Line 398"/>
            <p:cNvSpPr>
              <a:spLocks noChangeShapeType="1"/>
            </p:cNvSpPr>
            <p:nvPr/>
          </p:nvSpPr>
          <p:spPr bwMode="auto">
            <a:xfrm flipH="1">
              <a:off x="-1152" y="57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80" name="Line 399"/>
            <p:cNvSpPr>
              <a:spLocks noChangeShapeType="1"/>
            </p:cNvSpPr>
            <p:nvPr/>
          </p:nvSpPr>
          <p:spPr bwMode="auto">
            <a:xfrm>
              <a:off x="-960" y="1152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81" name="Line 400"/>
            <p:cNvSpPr>
              <a:spLocks noChangeShapeType="1"/>
            </p:cNvSpPr>
            <p:nvPr/>
          </p:nvSpPr>
          <p:spPr bwMode="auto">
            <a:xfrm flipH="1">
              <a:off x="-1152" y="76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82" name="Rectangle 401"/>
            <p:cNvSpPr>
              <a:spLocks noChangeArrowheads="1"/>
            </p:cNvSpPr>
            <p:nvPr/>
          </p:nvSpPr>
          <p:spPr bwMode="auto">
            <a:xfrm>
              <a:off x="-944" y="1152"/>
              <a:ext cx="368" cy="14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lIns="18795" tIns="26626" rIns="18795" bIns="26626"/>
            <a:lstStyle/>
            <a:p>
              <a:pPr algn="ctr" defTabSz="901700" eaLnBrk="0" hangingPunct="0">
                <a:lnSpc>
                  <a:spcPts val="1575"/>
                </a:lnSpc>
                <a:tabLst>
                  <a:tab pos="450850" algn="l"/>
                  <a:tab pos="901700" algn="l"/>
                  <a:tab pos="1352550" algn="l"/>
                </a:tabLst>
              </a:pPr>
              <a:r>
                <a:rPr lang="en-US" sz="1300">
                  <a:latin typeface="Tahoma" pitchFamily="34" charset="0"/>
                </a:rPr>
                <a:t>B</a:t>
              </a:r>
            </a:p>
          </p:txBody>
        </p:sp>
        <p:sp>
          <p:nvSpPr>
            <p:cNvPr id="343083" name="Text Box 402"/>
            <p:cNvSpPr txBox="1">
              <a:spLocks noChangeArrowheads="1"/>
            </p:cNvSpPr>
            <p:nvPr/>
          </p:nvSpPr>
          <p:spPr bwMode="auto">
            <a:xfrm>
              <a:off x="-1296" y="816"/>
              <a:ext cx="145" cy="18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215" tIns="45107" rIns="90215" bIns="45107">
              <a:spAutoFit/>
            </a:bodyPr>
            <a:lstStyle/>
            <a:p>
              <a:pPr algn="ctr" defTabSz="901700" eaLnBrk="0" hangingPunct="0"/>
              <a:r>
                <a:rPr lang="en-US" sz="1300">
                  <a:latin typeface="Tahoma" pitchFamily="34" charset="0"/>
                </a:rPr>
                <a:t>C</a:t>
              </a:r>
            </a:p>
          </p:txBody>
        </p:sp>
        <p:sp>
          <p:nvSpPr>
            <p:cNvPr id="343084" name="Line 403"/>
            <p:cNvSpPr>
              <a:spLocks noChangeShapeType="1"/>
            </p:cNvSpPr>
            <p:nvPr/>
          </p:nvSpPr>
          <p:spPr bwMode="auto">
            <a:xfrm>
              <a:off x="-576" y="384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85" name="Rectangle 404"/>
            <p:cNvSpPr>
              <a:spLocks noChangeArrowheads="1"/>
            </p:cNvSpPr>
            <p:nvPr/>
          </p:nvSpPr>
          <p:spPr bwMode="auto">
            <a:xfrm>
              <a:off x="-768" y="768"/>
              <a:ext cx="384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086" name="Rectangle 405"/>
            <p:cNvSpPr>
              <a:spLocks noChangeArrowheads="1"/>
            </p:cNvSpPr>
            <p:nvPr/>
          </p:nvSpPr>
          <p:spPr bwMode="auto">
            <a:xfrm>
              <a:off x="-1146" y="768"/>
              <a:ext cx="378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343087" name="Line 406"/>
            <p:cNvSpPr>
              <a:spLocks noChangeShapeType="1"/>
            </p:cNvSpPr>
            <p:nvPr/>
          </p:nvSpPr>
          <p:spPr bwMode="auto">
            <a:xfrm>
              <a:off x="-960" y="768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88" name="Line 407"/>
            <p:cNvSpPr>
              <a:spLocks noChangeShapeType="1"/>
            </p:cNvSpPr>
            <p:nvPr/>
          </p:nvSpPr>
          <p:spPr bwMode="auto">
            <a:xfrm flipH="1">
              <a:off x="-1152" y="960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089" name="Line 408"/>
            <p:cNvSpPr>
              <a:spLocks noChangeShapeType="1"/>
            </p:cNvSpPr>
            <p:nvPr/>
          </p:nvSpPr>
          <p:spPr bwMode="auto">
            <a:xfrm>
              <a:off x="-576" y="768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3052" name="Rectangle 409"/>
          <p:cNvSpPr>
            <a:spLocks noChangeArrowheads="1"/>
          </p:cNvSpPr>
          <p:nvPr/>
        </p:nvSpPr>
        <p:spPr bwMode="auto">
          <a:xfrm>
            <a:off x="769938" y="3248025"/>
            <a:ext cx="1265237" cy="300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3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latin typeface="Tahoma" pitchFamily="34" charset="0"/>
              </a:rPr>
              <a:t>K-map for EQ</a:t>
            </a:r>
          </a:p>
        </p:txBody>
      </p:sp>
      <p:sp>
        <p:nvSpPr>
          <p:cNvPr id="343053" name="Rectangle 410"/>
          <p:cNvSpPr>
            <a:spLocks noChangeArrowheads="1"/>
          </p:cNvSpPr>
          <p:nvPr/>
        </p:nvSpPr>
        <p:spPr bwMode="auto">
          <a:xfrm>
            <a:off x="2965450" y="3278188"/>
            <a:ext cx="1265238" cy="300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3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latin typeface="Tahoma" pitchFamily="34" charset="0"/>
              </a:rPr>
              <a:t>K-map for NE</a:t>
            </a:r>
          </a:p>
        </p:txBody>
      </p:sp>
      <p:sp>
        <p:nvSpPr>
          <p:cNvPr id="343054" name="Rectangle 411"/>
          <p:cNvSpPr>
            <a:spLocks noChangeArrowheads="1"/>
          </p:cNvSpPr>
          <p:nvPr/>
        </p:nvSpPr>
        <p:spPr bwMode="auto">
          <a:xfrm>
            <a:off x="3313113" y="5718175"/>
            <a:ext cx="1265237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3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latin typeface="Tahoma" pitchFamily="34" charset="0"/>
              </a:rPr>
              <a:t>K-map for GT</a:t>
            </a:r>
          </a:p>
        </p:txBody>
      </p:sp>
      <p:sp>
        <p:nvSpPr>
          <p:cNvPr id="343055" name="Rectangle 412"/>
          <p:cNvSpPr>
            <a:spLocks noChangeArrowheads="1"/>
          </p:cNvSpPr>
          <p:nvPr/>
        </p:nvSpPr>
        <p:spPr bwMode="auto">
          <a:xfrm>
            <a:off x="800100" y="5740400"/>
            <a:ext cx="1265238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1375"/>
              </a:lnSpc>
              <a:tabLst>
                <a:tab pos="450850" algn="l"/>
                <a:tab pos="901700" algn="l"/>
                <a:tab pos="1352550" algn="l"/>
              </a:tabLst>
            </a:pPr>
            <a:r>
              <a:rPr lang="en-US" sz="1400">
                <a:latin typeface="Tahoma" pitchFamily="34" charset="0"/>
              </a:rPr>
              <a:t>K-map for LT</a:t>
            </a:r>
          </a:p>
        </p:txBody>
      </p:sp>
      <p:sp>
        <p:nvSpPr>
          <p:cNvPr id="343056" name="Rectangle 413"/>
          <p:cNvSpPr>
            <a:spLocks noChangeArrowheads="1"/>
          </p:cNvSpPr>
          <p:nvPr/>
        </p:nvSpPr>
        <p:spPr bwMode="auto">
          <a:xfrm>
            <a:off x="836613" y="1838325"/>
            <a:ext cx="215900" cy="24447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43057" name="Rectangle 414"/>
          <p:cNvSpPr>
            <a:spLocks noChangeArrowheads="1"/>
          </p:cNvSpPr>
          <p:nvPr/>
        </p:nvSpPr>
        <p:spPr bwMode="auto">
          <a:xfrm>
            <a:off x="1127125" y="2138363"/>
            <a:ext cx="215900" cy="24447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43058" name="Rectangle 415"/>
          <p:cNvSpPr>
            <a:spLocks noChangeArrowheads="1"/>
          </p:cNvSpPr>
          <p:nvPr/>
        </p:nvSpPr>
        <p:spPr bwMode="auto">
          <a:xfrm>
            <a:off x="1436688" y="2439988"/>
            <a:ext cx="217487" cy="24447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43059" name="Rectangle 416"/>
          <p:cNvSpPr>
            <a:spLocks noChangeArrowheads="1"/>
          </p:cNvSpPr>
          <p:nvPr/>
        </p:nvSpPr>
        <p:spPr bwMode="auto">
          <a:xfrm>
            <a:off x="1728788" y="2740025"/>
            <a:ext cx="215900" cy="24447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43060" name="Rectangle 417"/>
          <p:cNvSpPr>
            <a:spLocks noChangeArrowheads="1"/>
          </p:cNvSpPr>
          <p:nvPr/>
        </p:nvSpPr>
        <p:spPr bwMode="auto">
          <a:xfrm>
            <a:off x="3644900" y="1847850"/>
            <a:ext cx="534988" cy="53498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43061" name="Rectangle 418"/>
          <p:cNvSpPr>
            <a:spLocks noChangeArrowheads="1"/>
          </p:cNvSpPr>
          <p:nvPr/>
        </p:nvSpPr>
        <p:spPr bwMode="auto">
          <a:xfrm>
            <a:off x="3052763" y="2439988"/>
            <a:ext cx="536575" cy="534987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43062" name="Rectangle 419"/>
          <p:cNvSpPr>
            <a:spLocks noChangeArrowheads="1"/>
          </p:cNvSpPr>
          <p:nvPr/>
        </p:nvSpPr>
        <p:spPr bwMode="auto">
          <a:xfrm>
            <a:off x="855663" y="4941888"/>
            <a:ext cx="525462" cy="52705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343063" name="Rectangle 420"/>
          <p:cNvSpPr>
            <a:spLocks noChangeArrowheads="1"/>
          </p:cNvSpPr>
          <p:nvPr/>
        </p:nvSpPr>
        <p:spPr bwMode="auto">
          <a:xfrm>
            <a:off x="882650" y="4651375"/>
            <a:ext cx="198438" cy="52546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6521" name="Rectangle 421"/>
          <p:cNvSpPr>
            <a:spLocks noChangeArrowheads="1"/>
          </p:cNvSpPr>
          <p:nvPr/>
        </p:nvSpPr>
        <p:spPr bwMode="auto">
          <a:xfrm>
            <a:off x="152400" y="5929313"/>
            <a:ext cx="3200400" cy="527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8795" tIns="26626" rIns="18795" bIns="26626"/>
          <a:lstStyle/>
          <a:p>
            <a:pPr algn="ctr" defTabSz="901700" eaLnBrk="0" hangingPunct="0">
              <a:lnSpc>
                <a:spcPts val="2963"/>
              </a:lnSpc>
              <a:tabLst>
                <a:tab pos="450850" algn="l"/>
              </a:tabLst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charset="0"/>
                <a:ea typeface="ＭＳ Ｐゴシック" charset="-128"/>
                <a:cs typeface="ＭＳ Ｐゴシック" charset="-128"/>
              </a:rPr>
              <a:t>LT</a:t>
            </a:r>
            <a:r>
              <a:rPr lang="en-US" sz="1600" dirty="0">
                <a:latin typeface="Comic Sans MS" charset="0"/>
                <a:ea typeface="ＭＳ Ｐゴシック" charset="-128"/>
                <a:cs typeface="ＭＳ Ｐゴシック" charset="-128"/>
              </a:rPr>
              <a:t> = A'B'D +A'C+B'CD</a:t>
            </a:r>
          </a:p>
        </p:txBody>
      </p:sp>
      <p:sp>
        <p:nvSpPr>
          <p:cNvPr id="106522" name="Rectangle 422"/>
          <p:cNvSpPr>
            <a:spLocks noChangeArrowheads="1"/>
          </p:cNvSpPr>
          <p:nvPr/>
        </p:nvSpPr>
        <p:spPr bwMode="auto">
          <a:xfrm>
            <a:off x="3268663" y="5907088"/>
            <a:ext cx="2293937" cy="468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>
              <a:lnSpc>
                <a:spcPts val="2963"/>
              </a:lnSpc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charset="0"/>
                <a:ea typeface="ＭＳ Ｐゴシック" charset="-128"/>
                <a:cs typeface="ＭＳ Ｐゴシック" charset="-128"/>
              </a:rPr>
              <a:t>GT</a:t>
            </a:r>
            <a:r>
              <a:rPr lang="en-US" sz="1600" dirty="0">
                <a:latin typeface="Comic Sans MS" charset="0"/>
                <a:ea typeface="ＭＳ Ｐゴシック" charset="-128"/>
                <a:cs typeface="ＭＳ Ｐゴシック" charset="-128"/>
              </a:rPr>
              <a:t> =B C'D'+AC'+ABD'</a:t>
            </a:r>
          </a:p>
        </p:txBody>
      </p:sp>
      <p:sp>
        <p:nvSpPr>
          <p:cNvPr id="106523" name="Rectangle 423"/>
          <p:cNvSpPr>
            <a:spLocks noChangeArrowheads="1"/>
          </p:cNvSpPr>
          <p:nvPr/>
        </p:nvSpPr>
        <p:spPr bwMode="auto">
          <a:xfrm>
            <a:off x="55563" y="3552825"/>
            <a:ext cx="2439987" cy="473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ts val="1500"/>
              </a:lnSpc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charset="0"/>
                <a:ea typeface="ＭＳ Ｐゴシック" charset="-128"/>
                <a:cs typeface="ＭＳ Ｐゴシック" charset="-128"/>
              </a:rPr>
              <a:t>EQ</a:t>
            </a:r>
            <a:r>
              <a:rPr lang="en-US" sz="1600" dirty="0">
                <a:latin typeface="Comic Sans MS" charset="0"/>
                <a:ea typeface="ＭＳ Ｐゴシック" charset="-128"/>
                <a:cs typeface="ＭＳ Ｐゴシック" charset="-128"/>
              </a:rPr>
              <a:t> =A'B'C'D'+ A'BC'D </a:t>
            </a:r>
          </a:p>
          <a:p>
            <a:pPr algn="ctr" eaLnBrk="0" hangingPunct="0">
              <a:lnSpc>
                <a:spcPts val="1500"/>
              </a:lnSpc>
              <a:defRPr/>
            </a:pPr>
            <a:r>
              <a:rPr lang="en-US" sz="1600" dirty="0">
                <a:latin typeface="Comic Sans MS" charset="0"/>
                <a:ea typeface="ＭＳ Ｐゴシック" charset="-128"/>
                <a:cs typeface="ＭＳ Ｐゴシック" charset="-128"/>
              </a:rPr>
              <a:t>       +ABCD + AB'CD’</a:t>
            </a:r>
          </a:p>
        </p:txBody>
      </p:sp>
      <p:sp>
        <p:nvSpPr>
          <p:cNvPr id="106524" name="Rectangle 424"/>
          <p:cNvSpPr>
            <a:spLocks noChangeArrowheads="1"/>
          </p:cNvSpPr>
          <p:nvPr/>
        </p:nvSpPr>
        <p:spPr bwMode="auto">
          <a:xfrm>
            <a:off x="2417763" y="3592513"/>
            <a:ext cx="2620962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ts val="1500"/>
              </a:lnSpc>
              <a:defRPr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charset="0"/>
                <a:ea typeface="ＭＳ Ｐゴシック" charset="-128"/>
                <a:cs typeface="ＭＳ Ｐゴシック" charset="-128"/>
              </a:rPr>
              <a:t>NE</a:t>
            </a:r>
            <a:r>
              <a:rPr lang="en-US" sz="1600" dirty="0">
                <a:latin typeface="Comic Sans MS" charset="0"/>
                <a:ea typeface="ＭＳ Ｐゴシック" charset="-128"/>
                <a:cs typeface="ＭＳ Ｐゴシック" charset="-128"/>
              </a:rPr>
              <a:t> = AC'+ B’D + BD’ + A'C</a:t>
            </a:r>
          </a:p>
        </p:txBody>
      </p:sp>
      <p:sp>
        <p:nvSpPr>
          <p:cNvPr id="343068" name="Date Placeholder 424"/>
          <p:cNvSpPr>
            <a:spLocks noGrp="1"/>
          </p:cNvSpPr>
          <p:nvPr>
            <p:ph type="dt" sz="quarter" idx="10"/>
          </p:nvPr>
        </p:nvSpPr>
        <p:spPr bwMode="auto">
          <a:xfrm>
            <a:off x="76200" y="6629400"/>
            <a:ext cx="21336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l"/>
            <a:endParaRPr lang="en-US" sz="900" dirty="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43069" name="Slide Number Placeholder 425"/>
          <p:cNvSpPr>
            <a:spLocks noGrp="1"/>
          </p:cNvSpPr>
          <p:nvPr>
            <p:ph type="sldNum" sz="quarter" idx="12"/>
          </p:nvPr>
        </p:nvSpPr>
        <p:spPr bwMode="auto">
          <a:xfrm>
            <a:off x="8001000" y="6629400"/>
            <a:ext cx="838200" cy="228600"/>
          </a:xfr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Page </a:t>
            </a:r>
            <a:fld id="{352457A8-1DB1-4B33-B08F-136879E5EF02}" type="slidenum">
              <a:rPr lang="en-US" sz="900" smtClean="0">
                <a:solidFill>
                  <a:srgbClr val="B5A788"/>
                </a:solidFill>
                <a:latin typeface="Verdana" pitchFamily="34" charset="0"/>
              </a:rPr>
              <a:pPr algn="r"/>
              <a:t>84</a:t>
            </a:fld>
            <a:endParaRPr lang="en-US" sz="1400">
              <a:solidFill>
                <a:srgbClr val="B5A788"/>
              </a:solidFill>
              <a:latin typeface="Verdana" pitchFamily="34" charset="0"/>
            </a:endParaRPr>
          </a:p>
        </p:txBody>
      </p:sp>
      <p:sp>
        <p:nvSpPr>
          <p:cNvPr id="343070" name="Footer Placeholder 426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7708232 w 2895600"/>
              <a:gd name="T3" fmla="*/ 0 h 304800"/>
              <a:gd name="T4" fmla="*/ 7708232 w 2895600"/>
              <a:gd name="T5" fmla="*/ 128587 h 304800"/>
              <a:gd name="T6" fmla="*/ 0 w 2895600"/>
              <a:gd name="T7" fmla="*/ 128587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noFill/>
          <a:ln>
            <a:miter lim="800000"/>
            <a:headEnd/>
            <a:tailEnd/>
          </a:ln>
        </p:spPr>
        <p:txBody>
          <a:bodyPr anchor="b"/>
          <a:lstStyle/>
          <a:p>
            <a:r>
              <a:rPr lang="en-US" sz="900">
                <a:solidFill>
                  <a:srgbClr val="B5A788"/>
                </a:solidFill>
                <a:latin typeface="Verdana" pitchFamily="34" charset="0"/>
              </a:rPr>
              <a:t>232 - Logic Design / 08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22809" y="1106269"/>
            <a:ext cx="254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Is the following a PAL or a PLA?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programmable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Consists of programmable combinational logic + memory</a:t>
            </a:r>
          </a:p>
          <a:p>
            <a:r>
              <a:rPr lang="en-US" dirty="0"/>
              <a:t>There are several types: </a:t>
            </a:r>
          </a:p>
          <a:p>
            <a:r>
              <a:rPr lang="en-US" dirty="0"/>
              <a:t>1. Sequential (or simple) programmable logic devices (SPLD)</a:t>
            </a:r>
          </a:p>
          <a:p>
            <a:r>
              <a:rPr lang="en-US" dirty="0"/>
              <a:t>2. Complex programmable logic devices (CPLD)</a:t>
            </a:r>
          </a:p>
          <a:p>
            <a:r>
              <a:rPr lang="en-US" dirty="0"/>
              <a:t>3. Field-programmable gate array (FPGA)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07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7386637" cy="186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9491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custGeom>
            <a:avLst/>
            <a:gdLst>
              <a:gd name="connsiteX0" fmla="*/ 0 w 2895600"/>
              <a:gd name="connsiteY0" fmla="*/ 0 h 304800"/>
              <a:gd name="connsiteX1" fmla="*/ 2895600 w 2895600"/>
              <a:gd name="connsiteY1" fmla="*/ 0 h 304800"/>
              <a:gd name="connsiteX2" fmla="*/ 2895600 w 2895600"/>
              <a:gd name="connsiteY2" fmla="*/ 304800 h 304800"/>
              <a:gd name="connsiteX3" fmla="*/ 0 w 2895600"/>
              <a:gd name="connsiteY3" fmla="*/ 304800 h 304800"/>
              <a:gd name="connsiteX4" fmla="*/ 0 w 2895600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/>
          <a:lstStyle/>
          <a:p>
            <a:pPr algn="ctr"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</a:rPr>
              <a:t>Page </a:t>
            </a:r>
            <a:fld id="{354571B0-F5FC-4254-B719-F9F9CC481508}" type="slidenum">
              <a:rPr lang="en-US" sz="900">
                <a:solidFill>
                  <a:srgbClr val="B5A788"/>
                </a:solidFill>
                <a:latin typeface="Verdana" pitchFamily="-109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>
              <a:solidFill>
                <a:srgbClr val="B5A788"/>
              </a:solidFill>
              <a:latin typeface="Verdana" pitchFamily="-109" charset="0"/>
            </a:endParaRPr>
          </a:p>
        </p:txBody>
      </p:sp>
      <p:pic>
        <p:nvPicPr>
          <p:cNvPr id="34509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76400"/>
            <a:ext cx="74930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439988" y="2047875"/>
            <a:ext cx="295275" cy="160338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PLD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39988" y="4878388"/>
            <a:ext cx="295275" cy="160337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PLD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816350" y="2047875"/>
            <a:ext cx="296863" cy="160338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PLD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816350" y="4878388"/>
            <a:ext cx="296863" cy="160337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PLD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194300" y="2047875"/>
            <a:ext cx="295275" cy="160338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PLD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194300" y="4878388"/>
            <a:ext cx="295275" cy="160337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PLD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556375" y="2047875"/>
            <a:ext cx="296863" cy="160338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PLD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556375" y="4878388"/>
            <a:ext cx="296863" cy="160337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PLD</a:t>
            </a:r>
          </a:p>
        </p:txBody>
      </p:sp>
      <p:sp>
        <p:nvSpPr>
          <p:cNvPr id="345101" name="TextBox 1"/>
          <p:cNvSpPr txBox="1">
            <a:spLocks noChangeArrowheads="1"/>
          </p:cNvSpPr>
          <p:nvPr/>
        </p:nvSpPr>
        <p:spPr bwMode="auto">
          <a:xfrm>
            <a:off x="3225800" y="3454400"/>
            <a:ext cx="2895600" cy="1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Programmable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Switch</a:t>
            </a:r>
            <a:r>
              <a:rPr lang="en-US" altLang="zh-CN" sz="1600" b="1">
                <a:cs typeface="Times New Roman" pitchFamily="18" charset="0"/>
              </a:rPr>
              <a:t> </a:t>
            </a:r>
            <a:r>
              <a:rPr lang="en-US" altLang="zh-CN" sz="1600" b="1">
                <a:solidFill>
                  <a:srgbClr val="231F20"/>
                </a:solidFill>
                <a:cs typeface="Times New Roman" pitchFamily="18" charset="0"/>
              </a:rPr>
              <a:t>Matrix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225550" y="2890838"/>
            <a:ext cx="206375" cy="160337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I/O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166813" y="3986213"/>
            <a:ext cx="339725" cy="160337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block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859713" y="2890838"/>
            <a:ext cx="206375" cy="160337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I/O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800975" y="3986213"/>
            <a:ext cx="339725" cy="160337"/>
          </a:xfrm>
          <a:prstGeom prst="rect">
            <a:avLst/>
          </a:prstGeom>
          <a:noFill/>
        </p:spPr>
        <p:txBody>
          <a:bodyPr lIns="0" tIns="0" rIns="0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altLang="zh-CN" sz="964" dirty="0">
                <a:solidFill>
                  <a:srgbClr val="231F20"/>
                </a:solidFill>
                <a:ea typeface="ＭＳ Ｐゴシック" charset="-128"/>
                <a:cs typeface="Times New Roman" pitchFamily="18" charset="0"/>
              </a:rPr>
              <a:t>block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VLSI circuit that can be programmed at the user’s location.</a:t>
            </a:r>
          </a:p>
          <a:p>
            <a:r>
              <a:rPr lang="en-US" dirty="0"/>
              <a:t>A typical FPGA consists of an array of millions of logic blocks, surrounded by programmable input and output blocks and connected together via programmable interconnections.</a:t>
            </a:r>
          </a:p>
          <a:p>
            <a:r>
              <a:rPr lang="en-US" dirty="0"/>
              <a:t>A typical FPGA logic block consists of lookup tables, multiplexers, gates, and flip‐flops. </a:t>
            </a:r>
          </a:p>
        </p:txBody>
      </p:sp>
    </p:spTree>
    <p:extLst>
      <p:ext uri="{BB962C8B-B14F-4D97-AF65-F5344CB8AC3E}">
        <p14:creationId xmlns:p14="http://schemas.microsoft.com/office/powerpoint/2010/main" val="25200367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E5A6-C3B2-E145-9517-AC0C49300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86C08-B354-5A4A-AB82-30360A52F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6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14600" y="6629400"/>
            <a:ext cx="4724400" cy="228600"/>
          </a:xfrm>
          <a:custGeom>
            <a:avLst/>
            <a:gdLst>
              <a:gd name="T0" fmla="*/ 0 w 2895600"/>
              <a:gd name="T1" fmla="*/ 0 h 304800"/>
              <a:gd name="T2" fmla="*/ 2895600 w 2895600"/>
              <a:gd name="T3" fmla="*/ 0 h 304800"/>
              <a:gd name="T4" fmla="*/ 2895600 w 2895600"/>
              <a:gd name="T5" fmla="*/ 304800 h 304800"/>
              <a:gd name="T6" fmla="*/ 0 w 2895600"/>
              <a:gd name="T7" fmla="*/ 304800 h 304800"/>
              <a:gd name="T8" fmla="*/ 0 w 2895600"/>
              <a:gd name="T9" fmla="*/ 0 h 304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5600"/>
              <a:gd name="T16" fmla="*/ 0 h 304800"/>
              <a:gd name="T17" fmla="*/ 2895600 w 2895600"/>
              <a:gd name="T18" fmla="*/ 304800 h 304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5600" h="304800">
                <a:moveTo>
                  <a:pt x="0" y="0"/>
                </a:moveTo>
                <a:lnTo>
                  <a:pt x="2895600" y="0"/>
                </a:lnTo>
                <a:lnTo>
                  <a:pt x="28956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t>232 - Logic Design / 08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629400"/>
            <a:ext cx="838200" cy="228600"/>
          </a:xfrm>
        </p:spPr>
        <p:txBody>
          <a:bodyPr anchor="b"/>
          <a:lstStyle/>
          <a:p>
            <a:pPr algn="r">
              <a:defRPr/>
            </a:pPr>
            <a:fld id="{1FE54017-2D49-4AF7-8484-FFD1B3EE66E2}" type="slidenum">
              <a:rPr lang="en-US" sz="900">
                <a:solidFill>
                  <a:srgbClr val="B5A788"/>
                </a:solidFill>
                <a:latin typeface="Verdana" pitchFamily="-109" charset="0"/>
                <a:ea typeface="+mn-ea"/>
                <a:cs typeface="+mn-cs"/>
              </a:rPr>
              <a:pPr algn="r">
                <a:defRPr/>
              </a:pPr>
              <a:t>9</a:t>
            </a:fld>
            <a:endParaRPr lang="en-US" sz="90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  <p:sp>
        <p:nvSpPr>
          <p:cNvPr id="247839" name="Rectangle 31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>
                <a:latin typeface="Verdana" pitchFamily="34" charset="0"/>
              </a:rPr>
              <a:t>Block diagram of RAM</a:t>
            </a: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276600"/>
            <a:ext cx="8534400" cy="32004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Verdana" pitchFamily="34" charset="0"/>
              </a:rPr>
              <a:t>This block diagram introduces the main interface to RAM. </a:t>
            </a:r>
          </a:p>
          <a:p>
            <a:pPr lvl="1" eaLnBrk="1" hangingPunct="1"/>
            <a:r>
              <a:rPr lang="en-US" sz="1800" dirty="0">
                <a:latin typeface="Verdana" pitchFamily="34" charset="0"/>
              </a:rPr>
              <a:t>A Chip Select, </a:t>
            </a:r>
            <a:r>
              <a:rPr lang="en-US" sz="1800" i="1" dirty="0">
                <a:solidFill>
                  <a:srgbClr val="800000"/>
                </a:solidFill>
                <a:latin typeface="Verdana" pitchFamily="34" charset="0"/>
              </a:rPr>
              <a:t>CS</a:t>
            </a:r>
            <a:r>
              <a:rPr lang="en-US" sz="1800" dirty="0">
                <a:latin typeface="Verdana" pitchFamily="34" charset="0"/>
              </a:rPr>
              <a:t>, enables or disables the RAM.</a:t>
            </a:r>
          </a:p>
          <a:p>
            <a:pPr lvl="1" eaLnBrk="1" hangingPunct="1">
              <a:buClr>
                <a:schemeClr val="tx1"/>
              </a:buClr>
            </a:pPr>
            <a:r>
              <a:rPr lang="en-US" sz="1800" i="1" dirty="0">
                <a:solidFill>
                  <a:srgbClr val="800000"/>
                </a:solidFill>
                <a:latin typeface="Verdana" pitchFamily="34" charset="0"/>
              </a:rPr>
              <a:t>ADRS</a:t>
            </a:r>
            <a:r>
              <a:rPr lang="en-US" sz="1800" dirty="0">
                <a:latin typeface="Verdana" pitchFamily="34" charset="0"/>
              </a:rPr>
              <a:t> specifies the address or location to read from or write to.</a:t>
            </a:r>
          </a:p>
          <a:p>
            <a:pPr lvl="1" eaLnBrk="1" hangingPunct="1">
              <a:buClr>
                <a:schemeClr val="tx1"/>
              </a:buClr>
            </a:pPr>
            <a:r>
              <a:rPr lang="en-US" sz="1800" i="1" dirty="0">
                <a:solidFill>
                  <a:srgbClr val="800000"/>
                </a:solidFill>
                <a:latin typeface="Verdana" pitchFamily="34" charset="0"/>
              </a:rPr>
              <a:t>WR</a:t>
            </a:r>
            <a:r>
              <a:rPr lang="en-US" sz="1800" dirty="0">
                <a:latin typeface="Verdana" pitchFamily="34" charset="0"/>
              </a:rPr>
              <a:t> selects between reading from or writing to the memory.</a:t>
            </a:r>
          </a:p>
          <a:p>
            <a:pPr lvl="2" eaLnBrk="1" hangingPunct="1">
              <a:buFont typeface="Webdings" pitchFamily="18" charset="2"/>
              <a:buChar char="4"/>
            </a:pPr>
            <a:r>
              <a:rPr lang="en-US" sz="1600" dirty="0">
                <a:latin typeface="Verdana" pitchFamily="34" charset="0"/>
              </a:rPr>
              <a:t>To read</a:t>
            </a:r>
            <a:r>
              <a:rPr lang="en-US" sz="1600" i="1" dirty="0">
                <a:latin typeface="Verdana" pitchFamily="34" charset="0"/>
              </a:rPr>
              <a:t> </a:t>
            </a:r>
            <a:r>
              <a:rPr lang="en-US" sz="1600" dirty="0">
                <a:latin typeface="Verdana" pitchFamily="34" charset="0"/>
              </a:rPr>
              <a:t>from memory, WR should be set to 0.</a:t>
            </a:r>
          </a:p>
          <a:p>
            <a:pPr lvl="2" eaLnBrk="1" hangingPunct="1">
              <a:spcBef>
                <a:spcPct val="0"/>
              </a:spcBef>
              <a:buFont typeface="Webdings" pitchFamily="18" charset="2"/>
              <a:buNone/>
            </a:pPr>
            <a:r>
              <a:rPr lang="en-US" sz="1600" dirty="0">
                <a:solidFill>
                  <a:srgbClr val="FF0033"/>
                </a:solidFill>
                <a:latin typeface="Verdana" pitchFamily="34" charset="0"/>
              </a:rPr>
              <a:t>	</a:t>
            </a:r>
            <a:r>
              <a:rPr lang="en-US" sz="1600" i="1" dirty="0">
                <a:solidFill>
                  <a:srgbClr val="800000"/>
                </a:solidFill>
                <a:latin typeface="Verdana" pitchFamily="34" charset="0"/>
              </a:rPr>
              <a:t>OUT</a:t>
            </a:r>
            <a:r>
              <a:rPr lang="en-US" sz="1600" dirty="0">
                <a:latin typeface="Verdana" pitchFamily="34" charset="0"/>
              </a:rPr>
              <a:t> will be the n-bit value stored at ADRS.</a:t>
            </a:r>
          </a:p>
          <a:p>
            <a:pPr lvl="2" eaLnBrk="1" hangingPunct="1">
              <a:buFont typeface="Webdings" pitchFamily="18" charset="2"/>
              <a:buChar char="4"/>
            </a:pPr>
            <a:r>
              <a:rPr lang="en-US" sz="1600" dirty="0">
                <a:latin typeface="Verdana" pitchFamily="34" charset="0"/>
              </a:rPr>
              <a:t>To write to memory, we set WR = 1.</a:t>
            </a:r>
          </a:p>
          <a:p>
            <a:pPr lvl="2" eaLnBrk="1" hangingPunct="1">
              <a:spcBef>
                <a:spcPct val="0"/>
              </a:spcBef>
              <a:buFont typeface="Webdings" pitchFamily="18" charset="2"/>
              <a:buNone/>
            </a:pPr>
            <a:r>
              <a:rPr lang="en-US" sz="1600" dirty="0">
                <a:solidFill>
                  <a:srgbClr val="FF0033"/>
                </a:solidFill>
                <a:latin typeface="Verdana" pitchFamily="34" charset="0"/>
              </a:rPr>
              <a:t>	</a:t>
            </a:r>
            <a:r>
              <a:rPr lang="en-US" sz="1600" i="1" dirty="0">
                <a:solidFill>
                  <a:srgbClr val="800000"/>
                </a:solidFill>
                <a:latin typeface="Verdana" pitchFamily="34" charset="0"/>
              </a:rPr>
              <a:t>DATA</a:t>
            </a:r>
            <a:r>
              <a:rPr lang="en-US" sz="1600" dirty="0">
                <a:latin typeface="Verdana" pitchFamily="34" charset="0"/>
              </a:rPr>
              <a:t> is the n-bit value to save in memory.</a:t>
            </a:r>
          </a:p>
          <a:p>
            <a:pPr eaLnBrk="1" hangingPunct="1"/>
            <a:r>
              <a:rPr lang="en-US" sz="1800" dirty="0">
                <a:latin typeface="Verdana" pitchFamily="34" charset="0"/>
              </a:rPr>
              <a:t>This interface makes it easy to combine RAMs together, as we’ll see.</a:t>
            </a:r>
          </a:p>
        </p:txBody>
      </p:sp>
      <p:grpSp>
        <p:nvGrpSpPr>
          <p:cNvPr id="247815" name="Group 4"/>
          <p:cNvGrpSpPr>
            <a:grpSpLocks/>
          </p:cNvGrpSpPr>
          <p:nvPr/>
        </p:nvGrpSpPr>
        <p:grpSpPr bwMode="auto">
          <a:xfrm>
            <a:off x="1066800" y="1371600"/>
            <a:ext cx="3352800" cy="1828800"/>
            <a:chOff x="624" y="1488"/>
            <a:chExt cx="2112" cy="1152"/>
          </a:xfrm>
        </p:grpSpPr>
        <p:sp>
          <p:nvSpPr>
            <p:cNvPr id="247817" name="Text Box 5"/>
            <p:cNvSpPr txBox="1">
              <a:spLocks noChangeArrowheads="1"/>
            </p:cNvSpPr>
            <p:nvPr/>
          </p:nvSpPr>
          <p:spPr bwMode="auto">
            <a:xfrm>
              <a:off x="1104" y="1603"/>
              <a:ext cx="1121" cy="982"/>
            </a:xfrm>
            <a:prstGeom prst="rect">
              <a:avLst/>
            </a:prstGeom>
            <a:noFill/>
            <a:ln w="254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 2</a:t>
              </a:r>
              <a:r>
                <a:rPr lang="en-US" sz="1600" baseline="30000">
                  <a:latin typeface="Verdana" pitchFamily="34" charset="0"/>
                </a:rPr>
                <a:t>k</a:t>
              </a:r>
              <a:r>
                <a:rPr lang="en-US" sz="1600">
                  <a:latin typeface="Verdana" pitchFamily="34" charset="0"/>
                </a:rPr>
                <a:t> x n memory</a:t>
              </a:r>
            </a:p>
            <a:p>
              <a:pPr>
                <a:tabLst>
                  <a:tab pos="1082675" algn="l"/>
                </a:tabLst>
              </a:pPr>
              <a:endParaRPr lang="en-US" sz="1600">
                <a:latin typeface="Verdana" pitchFamily="34" charset="0"/>
              </a:endParaRPr>
            </a:p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ADRS	 OUT</a:t>
              </a:r>
            </a:p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DATA</a:t>
              </a:r>
              <a:br>
                <a:rPr lang="en-US" sz="1600">
                  <a:latin typeface="Verdana" pitchFamily="34" charset="0"/>
                </a:rPr>
              </a:br>
              <a:r>
                <a:rPr lang="en-US" sz="1600">
                  <a:latin typeface="Verdana" pitchFamily="34" charset="0"/>
                </a:rPr>
                <a:t>CS</a:t>
              </a:r>
            </a:p>
            <a:p>
              <a:pPr>
                <a:tabLst>
                  <a:tab pos="1082675" algn="l"/>
                </a:tabLst>
              </a:pPr>
              <a:r>
                <a:rPr lang="en-US" sz="1600">
                  <a:latin typeface="Verdana" pitchFamily="34" charset="0"/>
                </a:rPr>
                <a:t>WR</a:t>
              </a:r>
            </a:p>
          </p:txBody>
        </p:sp>
        <p:grpSp>
          <p:nvGrpSpPr>
            <p:cNvPr id="247818" name="Group 6"/>
            <p:cNvGrpSpPr>
              <a:grpSpLocks/>
            </p:cNvGrpSpPr>
            <p:nvPr/>
          </p:nvGrpSpPr>
          <p:grpSpPr bwMode="auto">
            <a:xfrm>
              <a:off x="624" y="1488"/>
              <a:ext cx="2112" cy="1152"/>
              <a:chOff x="624" y="1488"/>
              <a:chExt cx="2112" cy="1152"/>
            </a:xfrm>
          </p:grpSpPr>
          <p:sp>
            <p:nvSpPr>
              <p:cNvPr id="247819" name="Rectangle 7"/>
              <p:cNvSpPr>
                <a:spLocks noChangeArrowheads="1"/>
              </p:cNvSpPr>
              <p:nvPr/>
            </p:nvSpPr>
            <p:spPr bwMode="auto">
              <a:xfrm>
                <a:off x="1104" y="1488"/>
                <a:ext cx="1152" cy="115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2000">
                  <a:latin typeface="Verdana" pitchFamily="34" charset="0"/>
                </a:endParaRPr>
              </a:p>
            </p:txBody>
          </p:sp>
          <p:sp>
            <p:nvSpPr>
              <p:cNvPr id="247820" name="Line 8"/>
              <p:cNvSpPr>
                <a:spLocks noChangeShapeType="1"/>
              </p:cNvSpPr>
              <p:nvPr/>
            </p:nvSpPr>
            <p:spPr bwMode="auto">
              <a:xfrm>
                <a:off x="624" y="2336"/>
                <a:ext cx="4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821" name="Line 9"/>
              <p:cNvSpPr>
                <a:spLocks noChangeShapeType="1"/>
              </p:cNvSpPr>
              <p:nvPr/>
            </p:nvSpPr>
            <p:spPr bwMode="auto">
              <a:xfrm>
                <a:off x="624" y="2496"/>
                <a:ext cx="4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47822" name="Group 10"/>
              <p:cNvGrpSpPr>
                <a:grpSpLocks/>
              </p:cNvGrpSpPr>
              <p:nvPr/>
            </p:nvGrpSpPr>
            <p:grpSpPr bwMode="auto">
              <a:xfrm>
                <a:off x="624" y="1824"/>
                <a:ext cx="480" cy="240"/>
                <a:chOff x="624" y="1824"/>
                <a:chExt cx="480" cy="240"/>
              </a:xfrm>
            </p:grpSpPr>
            <p:sp>
              <p:nvSpPr>
                <p:cNvPr id="247833" name="Line 11"/>
                <p:cNvSpPr>
                  <a:spLocks noChangeShapeType="1"/>
                </p:cNvSpPr>
                <p:nvPr/>
              </p:nvSpPr>
              <p:spPr bwMode="auto">
                <a:xfrm>
                  <a:off x="624" y="2016"/>
                  <a:ext cx="48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834" name="Group 12"/>
                <p:cNvGrpSpPr>
                  <a:grpSpLocks/>
                </p:cNvGrpSpPr>
                <p:nvPr/>
              </p:nvGrpSpPr>
              <p:grpSpPr bwMode="auto">
                <a:xfrm>
                  <a:off x="672" y="1824"/>
                  <a:ext cx="192" cy="240"/>
                  <a:chOff x="672" y="1824"/>
                  <a:chExt cx="192" cy="240"/>
                </a:xfrm>
              </p:grpSpPr>
              <p:sp>
                <p:nvSpPr>
                  <p:cNvPr id="247835" name="Line 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6" y="1920"/>
                    <a:ext cx="48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36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1824"/>
                    <a:ext cx="182" cy="192"/>
                  </a:xfrm>
                  <a:prstGeom prst="rect">
                    <a:avLst/>
                  </a:prstGeom>
                  <a:noFill/>
                  <a:ln w="254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>
                        <a:latin typeface="Verdana" pitchFamily="34" charset="0"/>
                      </a:rPr>
                      <a:t>k</a:t>
                    </a:r>
                    <a:endParaRPr lang="en-US" sz="1600">
                      <a:latin typeface="Verdana" pitchFamily="34" charset="0"/>
                    </a:endParaRPr>
                  </a:p>
                </p:txBody>
              </p:sp>
            </p:grpSp>
          </p:grpSp>
          <p:grpSp>
            <p:nvGrpSpPr>
              <p:cNvPr id="247823" name="Group 15"/>
              <p:cNvGrpSpPr>
                <a:grpSpLocks/>
              </p:cNvGrpSpPr>
              <p:nvPr/>
            </p:nvGrpSpPr>
            <p:grpSpPr bwMode="auto">
              <a:xfrm>
                <a:off x="624" y="1984"/>
                <a:ext cx="480" cy="240"/>
                <a:chOff x="624" y="1968"/>
                <a:chExt cx="480" cy="240"/>
              </a:xfrm>
            </p:grpSpPr>
            <p:sp>
              <p:nvSpPr>
                <p:cNvPr id="247829" name="Line 16"/>
                <p:cNvSpPr>
                  <a:spLocks noChangeShapeType="1"/>
                </p:cNvSpPr>
                <p:nvPr/>
              </p:nvSpPr>
              <p:spPr bwMode="auto">
                <a:xfrm>
                  <a:off x="624" y="2160"/>
                  <a:ext cx="48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830" name="Group 17"/>
                <p:cNvGrpSpPr>
                  <a:grpSpLocks/>
                </p:cNvGrpSpPr>
                <p:nvPr/>
              </p:nvGrpSpPr>
              <p:grpSpPr bwMode="auto">
                <a:xfrm>
                  <a:off x="672" y="1968"/>
                  <a:ext cx="192" cy="240"/>
                  <a:chOff x="672" y="1968"/>
                  <a:chExt cx="192" cy="240"/>
                </a:xfrm>
              </p:grpSpPr>
              <p:sp>
                <p:nvSpPr>
                  <p:cNvPr id="247831" name="Line 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6" y="2064"/>
                    <a:ext cx="48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32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1968"/>
                    <a:ext cx="187" cy="192"/>
                  </a:xfrm>
                  <a:prstGeom prst="rect">
                    <a:avLst/>
                  </a:prstGeom>
                  <a:noFill/>
                  <a:ln w="254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>
                        <a:latin typeface="Verdana" pitchFamily="34" charset="0"/>
                      </a:rPr>
                      <a:t>n</a:t>
                    </a:r>
                    <a:endParaRPr lang="en-US" sz="1600">
                      <a:latin typeface="Verdana" pitchFamily="34" charset="0"/>
                    </a:endParaRPr>
                  </a:p>
                </p:txBody>
              </p:sp>
            </p:grpSp>
          </p:grpSp>
          <p:grpSp>
            <p:nvGrpSpPr>
              <p:cNvPr id="247824" name="Group 20"/>
              <p:cNvGrpSpPr>
                <a:grpSpLocks/>
              </p:cNvGrpSpPr>
              <p:nvPr/>
            </p:nvGrpSpPr>
            <p:grpSpPr bwMode="auto">
              <a:xfrm>
                <a:off x="2256" y="1824"/>
                <a:ext cx="480" cy="240"/>
                <a:chOff x="2256" y="1824"/>
                <a:chExt cx="480" cy="240"/>
              </a:xfrm>
            </p:grpSpPr>
            <p:sp>
              <p:nvSpPr>
                <p:cNvPr id="247825" name="Line 21"/>
                <p:cNvSpPr>
                  <a:spLocks noChangeShapeType="1"/>
                </p:cNvSpPr>
                <p:nvPr/>
              </p:nvSpPr>
              <p:spPr bwMode="auto">
                <a:xfrm>
                  <a:off x="2256" y="2016"/>
                  <a:ext cx="48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826" name="Group 22"/>
                <p:cNvGrpSpPr>
                  <a:grpSpLocks/>
                </p:cNvGrpSpPr>
                <p:nvPr/>
              </p:nvGrpSpPr>
              <p:grpSpPr bwMode="auto">
                <a:xfrm>
                  <a:off x="2352" y="1824"/>
                  <a:ext cx="192" cy="240"/>
                  <a:chOff x="672" y="1968"/>
                  <a:chExt cx="192" cy="240"/>
                </a:xfrm>
              </p:grpSpPr>
              <p:sp>
                <p:nvSpPr>
                  <p:cNvPr id="247827" name="Line 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6" y="2064"/>
                    <a:ext cx="48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28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1968"/>
                    <a:ext cx="187" cy="192"/>
                  </a:xfrm>
                  <a:prstGeom prst="rect">
                    <a:avLst/>
                  </a:prstGeom>
                  <a:noFill/>
                  <a:ln w="254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>
                        <a:latin typeface="Verdana" pitchFamily="34" charset="0"/>
                      </a:rPr>
                      <a:t>n</a:t>
                    </a:r>
                    <a:endParaRPr lang="en-US" sz="1600">
                      <a:latin typeface="Verdana" pitchFamily="34" charset="0"/>
                    </a:endParaRPr>
                  </a:p>
                </p:txBody>
              </p:sp>
            </p:grpSp>
          </p:grpSp>
        </p:grpSp>
      </p:grpSp>
      <p:graphicFrame>
        <p:nvGraphicFramePr>
          <p:cNvPr id="247810" name="Object 2"/>
          <p:cNvGraphicFramePr>
            <a:graphicFrameLocks noChangeAspect="1"/>
          </p:cNvGraphicFramePr>
          <p:nvPr/>
        </p:nvGraphicFramePr>
        <p:xfrm>
          <a:off x="4983163" y="1600200"/>
          <a:ext cx="3627437" cy="139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71" name="Document" r:id="rId3" imgW="3640320" imgH="1396080" progId="Word.Document.8">
                  <p:embed/>
                </p:oleObj>
              </mc:Choice>
              <mc:Fallback>
                <p:oleObj name="Document" r:id="rId3" imgW="3640320" imgH="139608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163" y="1600200"/>
                        <a:ext cx="3627437" cy="1395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Date Placeholder 28"/>
          <p:cNvSpPr>
            <a:spLocks noGrp="1"/>
          </p:cNvSpPr>
          <p:nvPr>
            <p:ph type="dt" sz="quarter" idx="10"/>
          </p:nvPr>
        </p:nvSpPr>
        <p:spPr>
          <a:xfrm>
            <a:off x="76200" y="6629400"/>
            <a:ext cx="2133600" cy="228600"/>
          </a:xfrm>
        </p:spPr>
        <p:txBody>
          <a:bodyPr anchor="b"/>
          <a:lstStyle/>
          <a:p>
            <a:pPr algn="l">
              <a:defRPr/>
            </a:pPr>
            <a:endParaRPr lang="en-US" sz="900" dirty="0">
              <a:solidFill>
                <a:srgbClr val="B5A788"/>
              </a:solidFill>
              <a:latin typeface="Verdana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6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11C2-AAE4-B141-A1B1-F549ACF28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1449"/>
            <a:ext cx="7886700" cy="72551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Design the following memory chips using 256K x 1 RAM chips.</a:t>
            </a:r>
          </a:p>
          <a:p>
            <a:r>
              <a:rPr lang="en-US" dirty="0"/>
              <a:t>256K x 4 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8F877-988A-8941-9536-3D422C14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0305"/>
            <a:ext cx="5036454" cy="36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11C2-AAE4-B141-A1B1-F549ACF28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1449"/>
            <a:ext cx="7886700" cy="72551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Design the following memory chips using 256K x 1 RAM chips.</a:t>
            </a:r>
          </a:p>
          <a:p>
            <a:r>
              <a:rPr lang="en-US" dirty="0"/>
              <a:t>512K x 1 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C859D-9132-F94A-8F11-B66DC5E6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06" y="1836965"/>
            <a:ext cx="5167166" cy="37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8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11C2-AAE4-B141-A1B1-F549ACF28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1449"/>
            <a:ext cx="7886700" cy="72551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Design the following memory chips using 256K x 1 RAM chips.</a:t>
            </a:r>
          </a:p>
          <a:p>
            <a:r>
              <a:rPr lang="en-US" dirty="0"/>
              <a:t>512K x 4 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D2195-18D3-F848-8511-312F4811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6" y="1836965"/>
            <a:ext cx="6648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3C221-1C87-8D44-8A2F-A4FB539C3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6062"/>
            <a:ext cx="7886700" cy="4463910"/>
          </a:xfrm>
        </p:spPr>
        <p:txBody>
          <a:bodyPr/>
          <a:lstStyle/>
          <a:p>
            <a:r>
              <a:rPr lang="en-US" dirty="0"/>
              <a:t>How many address lines and data lines are needed for the following RAM chips</a:t>
            </a:r>
          </a:p>
          <a:p>
            <a:pPr lvl="1"/>
            <a:r>
              <a:rPr lang="en-US" dirty="0"/>
              <a:t>8K x 32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2G x 8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16M x 32</a:t>
            </a:r>
            <a:endParaRPr lang="en-US" dirty="0">
              <a:effectLst/>
            </a:endParaRP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256K x 64</a:t>
            </a:r>
            <a:endParaRPr lang="en-US" dirty="0">
              <a:effectLst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A0B77-EEBE-5647-9E3C-81E50B2B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648200"/>
            <a:ext cx="48768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009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3C221-1C87-8D44-8A2F-A4FB539C3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6062"/>
            <a:ext cx="7886700" cy="4463910"/>
          </a:xfrm>
        </p:spPr>
        <p:txBody>
          <a:bodyPr/>
          <a:lstStyle/>
          <a:p>
            <a:r>
              <a:rPr lang="en-US" dirty="0"/>
              <a:t>How many address lines and data lines are needed for the following RAM chips</a:t>
            </a:r>
          </a:p>
          <a:p>
            <a:pPr lvl="1"/>
            <a:r>
              <a:rPr lang="en-US" dirty="0"/>
              <a:t>8K x 32 =  2^3 * 2^10 x 32  --&gt; A = 13 D = 32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2G x 8 = 2^2 * 2^30 x 8  --&gt; A = 32 D = 8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16M x 32 = 2^4 *2^20 x 32 --&gt; A = 24 D = 32 </a:t>
            </a:r>
            <a:endParaRPr lang="en-US" dirty="0">
              <a:effectLst/>
            </a:endParaRP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256K x 64 = 2^8 *2^10 x 64 --&gt; A = 18 D = 64 </a:t>
            </a:r>
            <a:endParaRPr lang="en-US" dirty="0">
              <a:effectLst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A0B77-EEBE-5647-9E3C-81E50B2B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24400"/>
            <a:ext cx="48768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52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9B1C11-325A-114D-B2EF-8CA006F7D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81000"/>
            <a:ext cx="7886700" cy="152024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41201-3981-5244-B4C2-BD5A001AB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9" y="2819400"/>
            <a:ext cx="8398448" cy="27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9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639464-B533-A44D-AAAA-A433D7572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73169"/>
            <a:ext cx="7886700" cy="142616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89F22-C7C4-774B-8CA4-D3CCB843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62200"/>
            <a:ext cx="4562328" cy="30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6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C03EDA-2B9F-B744-A1B9-7F13F15E3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533400"/>
            <a:ext cx="5715000" cy="5059682"/>
          </a:xfrm>
        </p:spPr>
      </p:pic>
    </p:spTree>
    <p:extLst>
      <p:ext uri="{BB962C8B-B14F-4D97-AF65-F5344CB8AC3E}">
        <p14:creationId xmlns:p14="http://schemas.microsoft.com/office/powerpoint/2010/main" val="6558917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D80E-D8FE-5240-BD31-1B0F9D14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Using 64 x 8 ROM chips with an enable input, construct a 512 x 8 ROM with eight chips and a decoder.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DF6F0-ED11-7F4D-98F9-2AF87238E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524000"/>
            <a:ext cx="6284367" cy="3263504"/>
          </a:xfrm>
        </p:spPr>
      </p:pic>
    </p:spTree>
    <p:extLst>
      <p:ext uri="{BB962C8B-B14F-4D97-AF65-F5344CB8AC3E}">
        <p14:creationId xmlns:p14="http://schemas.microsoft.com/office/powerpoint/2010/main" val="42732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5770A-44A8-C54F-99BC-CF438E377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1" y="457200"/>
            <a:ext cx="8645477" cy="194372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Specify the size of a ROM (number of words and number of bits per word) that will accommodate the truth table for the following combinational circuit components:</a:t>
            </a:r>
          </a:p>
          <a:p>
            <a:r>
              <a:rPr lang="en-US" sz="1800" dirty="0"/>
              <a:t>(a) a binary multiplier that multiplies two 4‐bit binary words,</a:t>
            </a:r>
          </a:p>
          <a:p>
            <a:r>
              <a:rPr lang="en-US" sz="1800" dirty="0"/>
              <a:t>(b) a 4‐bit adder–subtractor, </a:t>
            </a:r>
          </a:p>
          <a:p>
            <a:r>
              <a:rPr lang="en-US" sz="1800" dirty="0"/>
              <a:t>(c) a quadruple two‐to‐one‐line multiplexer with common select and enable inputs, and </a:t>
            </a:r>
          </a:p>
          <a:p>
            <a:r>
              <a:rPr lang="en-US" sz="1800" dirty="0"/>
              <a:t>(d) a BCD‐to‐seven‐segment decoder with an enable input.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2A325-F35B-0744-9604-A67694DE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237878"/>
            <a:ext cx="498437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rigin">
  <a:themeElements>
    <a:clrScheme name="1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rigin">
  <a:themeElements>
    <a:clrScheme name="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rigin">
  <a:themeElements>
    <a:clrScheme name="2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rigin">
  <a:themeElements>
    <a:clrScheme name="3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rigin">
  <a:themeElements>
    <a:clrScheme name="4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4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rigin">
  <a:themeElements>
    <a:clrScheme name="5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5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rigin">
  <a:themeElements>
    <a:clrScheme name="6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6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rigin">
  <a:themeElements>
    <a:clrScheme name="7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7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7270</TotalTime>
  <Words>7636</Words>
  <Application>Microsoft Macintosh PowerPoint</Application>
  <PresentationFormat>On-screen Show (4:3)</PresentationFormat>
  <Paragraphs>1195</Paragraphs>
  <Slides>105</Slides>
  <Notes>25</Notes>
  <HiddenSlides>7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105</vt:i4>
      </vt:variant>
    </vt:vector>
  </HeadingPairs>
  <TitlesOfParts>
    <vt:vector size="129" baseType="lpstr">
      <vt:lpstr>Arial</vt:lpstr>
      <vt:lpstr>Arial Hebrew</vt:lpstr>
      <vt:lpstr>Bookman Old Style</vt:lpstr>
      <vt:lpstr>Calibri</vt:lpstr>
      <vt:lpstr>Cambria Math</vt:lpstr>
      <vt:lpstr>Comic Sans MS</vt:lpstr>
      <vt:lpstr>Courier New</vt:lpstr>
      <vt:lpstr>Gill Sans MT</vt:lpstr>
      <vt:lpstr>Tahoma</vt:lpstr>
      <vt:lpstr>Times New Roman</vt:lpstr>
      <vt:lpstr>Verdana</vt:lpstr>
      <vt:lpstr>Webdings</vt:lpstr>
      <vt:lpstr>Wingdings</vt:lpstr>
      <vt:lpstr>Wingdings 3</vt:lpstr>
      <vt:lpstr>1_Origin</vt:lpstr>
      <vt:lpstr>Origin</vt:lpstr>
      <vt:lpstr>2_Origin</vt:lpstr>
      <vt:lpstr>3_Origin</vt:lpstr>
      <vt:lpstr>4_Origin</vt:lpstr>
      <vt:lpstr>5_Origin</vt:lpstr>
      <vt:lpstr>6_Origin</vt:lpstr>
      <vt:lpstr>7_Origin</vt:lpstr>
      <vt:lpstr>Document</vt:lpstr>
      <vt:lpstr>Bitmap Image</vt:lpstr>
      <vt:lpstr>PowerPoint Presentation</vt:lpstr>
      <vt:lpstr>Memory</vt:lpstr>
      <vt:lpstr>Memory</vt:lpstr>
      <vt:lpstr>RAM: Random Access Memory</vt:lpstr>
      <vt:lpstr>Bits, bytes and words</vt:lpstr>
      <vt:lpstr>PowerPoint Presentation</vt:lpstr>
      <vt:lpstr>Picture of Memory</vt:lpstr>
      <vt:lpstr>Memory as a Black-Box</vt:lpstr>
      <vt:lpstr>Block diagram of RAM</vt:lpstr>
      <vt:lpstr>Memory sizes</vt:lpstr>
      <vt:lpstr>Memory sizes</vt:lpstr>
      <vt:lpstr>Typical Memory Sizes</vt:lpstr>
      <vt:lpstr>Reading RAM</vt:lpstr>
      <vt:lpstr>Memory Read Cycle</vt:lpstr>
      <vt:lpstr>Memory Read Cycle</vt:lpstr>
      <vt:lpstr>Memory Read Cycle</vt:lpstr>
      <vt:lpstr>Writing RAM</vt:lpstr>
      <vt:lpstr>Memory Write Cycle</vt:lpstr>
      <vt:lpstr>Types of Memories</vt:lpstr>
      <vt:lpstr>Dynamic memory</vt:lpstr>
      <vt:lpstr>Starting with Latches</vt:lpstr>
      <vt:lpstr>Let’s build our first RAM</vt:lpstr>
      <vt:lpstr>Connecting outputs together</vt:lpstr>
      <vt:lpstr>Three-State Buffers</vt:lpstr>
      <vt:lpstr>Connecting Three-State Buffers </vt:lpstr>
      <vt:lpstr>Bigger and Better</vt:lpstr>
      <vt:lpstr>A 4 x 4 RAM</vt:lpstr>
      <vt:lpstr>Bigger RAMs from smaller RAMs</vt:lpstr>
      <vt:lpstr>Constructing a larger memory</vt:lpstr>
      <vt:lpstr>Analyzing the 256K x 8 RAM</vt:lpstr>
      <vt:lpstr>Address ranges</vt:lpstr>
      <vt:lpstr>Making a wider memory</vt:lpstr>
      <vt:lpstr>Binary Cell</vt:lpstr>
      <vt:lpstr>Cell Access</vt:lpstr>
      <vt:lpstr>Cell Access</vt:lpstr>
      <vt:lpstr>Decoder reminder</vt:lpstr>
      <vt:lpstr> </vt:lpstr>
      <vt:lpstr>2D Decoding 1K-Word Memory</vt:lpstr>
      <vt:lpstr>Address Multiplexing</vt:lpstr>
      <vt:lpstr>Error Correction</vt:lpstr>
      <vt:lpstr>Error Correction</vt:lpstr>
      <vt:lpstr>RAM Summary</vt:lpstr>
      <vt:lpstr>Dynamic vs. Static Memory</vt:lpstr>
      <vt:lpstr>Dynamic vs. Static Memory</vt:lpstr>
      <vt:lpstr>SDRAM</vt:lpstr>
      <vt:lpstr>DDR-RAM</vt:lpstr>
      <vt:lpstr>DDR-RAM</vt:lpstr>
      <vt:lpstr>RDRAM</vt:lpstr>
      <vt:lpstr>Programmable Logic</vt:lpstr>
      <vt:lpstr>Programmable Logic Devices (PLDs)</vt:lpstr>
      <vt:lpstr>Read-Only Memory</vt:lpstr>
      <vt:lpstr>ROM Structure</vt:lpstr>
      <vt:lpstr>Memories and functions</vt:lpstr>
      <vt:lpstr>Using Decoders</vt:lpstr>
      <vt:lpstr>ROM setup</vt:lpstr>
      <vt:lpstr>ROM Example</vt:lpstr>
      <vt:lpstr>A reminder</vt:lpstr>
      <vt:lpstr>The same example again …</vt:lpstr>
      <vt:lpstr>Why is this a “Memory”?</vt:lpstr>
      <vt:lpstr>ROM Programming</vt:lpstr>
      <vt:lpstr>ROM Programming</vt:lpstr>
      <vt:lpstr>ROM Programming</vt:lpstr>
      <vt:lpstr>ROMs vs. RAMs</vt:lpstr>
      <vt:lpstr>Programmable Logic Arrays</vt:lpstr>
      <vt:lpstr>Programmable Logic Array (PLA)</vt:lpstr>
      <vt:lpstr>PLA vs ROM</vt:lpstr>
      <vt:lpstr>A blank 3 x 4 x 3 PLA</vt:lpstr>
      <vt:lpstr>Regular K-map minimization</vt:lpstr>
      <vt:lpstr>PLA minimization</vt:lpstr>
      <vt:lpstr>PLA example</vt:lpstr>
      <vt:lpstr>PLA programming example</vt:lpstr>
      <vt:lpstr>PLA programming example</vt:lpstr>
      <vt:lpstr>Before Programming</vt:lpstr>
      <vt:lpstr>After Programming</vt:lpstr>
      <vt:lpstr>Another example</vt:lpstr>
      <vt:lpstr>One more example: a full decoder can be implemented in the programmable AND part</vt:lpstr>
      <vt:lpstr>PLA evaluation</vt:lpstr>
      <vt:lpstr>Functions and memories</vt:lpstr>
      <vt:lpstr>Important points so far…</vt:lpstr>
      <vt:lpstr>Programmable Logic Devices (PLDs)</vt:lpstr>
      <vt:lpstr>PALs and PLAs</vt:lpstr>
      <vt:lpstr>PALs and PLAs: Design Example</vt:lpstr>
      <vt:lpstr>PALs and PLAs: design example (cont’d)</vt:lpstr>
      <vt:lpstr>PALs and PLAs: Another Design Example</vt:lpstr>
      <vt:lpstr>Sequential programmable devices</vt:lpstr>
      <vt:lpstr>SPLD</vt:lpstr>
      <vt:lpstr>CPLD</vt:lpstr>
      <vt:lpstr>FPGA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64 x 8 ROM chips with an enable input, construct a 512 x 8 ROM with eight chips and a decoder.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Rockwell Collins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Combinational Systems</dc:title>
  <dc:creator>James C. Maxted</dc:creator>
  <cp:lastModifiedBy>Microsoft Office User</cp:lastModifiedBy>
  <cp:revision>266</cp:revision>
  <cp:lastPrinted>2012-04-10T13:30:16Z</cp:lastPrinted>
  <dcterms:created xsi:type="dcterms:W3CDTF">2015-03-25T14:25:22Z</dcterms:created>
  <dcterms:modified xsi:type="dcterms:W3CDTF">2021-05-27T09:40:10Z</dcterms:modified>
</cp:coreProperties>
</file>